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0693400" cy="7556500"/>
  <p:notesSz cx="10693400" cy="7556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72549" y="6803135"/>
            <a:ext cx="9145905" cy="403860"/>
          </a:xfrm>
          <a:custGeom>
            <a:avLst/>
            <a:gdLst/>
            <a:ahLst/>
            <a:cxnLst/>
            <a:rect l="l" t="t" r="r" b="b"/>
            <a:pathLst>
              <a:path w="9145905" h="403859">
                <a:moveTo>
                  <a:pt x="9145520" y="403859"/>
                </a:moveTo>
                <a:lnTo>
                  <a:pt x="9145520" y="0"/>
                </a:lnTo>
                <a:lnTo>
                  <a:pt x="0" y="196595"/>
                </a:lnTo>
                <a:lnTo>
                  <a:pt x="666" y="248269"/>
                </a:lnTo>
                <a:lnTo>
                  <a:pt x="857" y="352186"/>
                </a:lnTo>
                <a:lnTo>
                  <a:pt x="1523" y="403859"/>
                </a:lnTo>
                <a:lnTo>
                  <a:pt x="9145520" y="403859"/>
                </a:lnTo>
                <a:close/>
              </a:path>
            </a:pathLst>
          </a:custGeom>
          <a:solidFill>
            <a:srgbClr val="00A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774073" y="348996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3999" y="542713"/>
                </a:moveTo>
                <a:lnTo>
                  <a:pt x="9143999" y="0"/>
                </a:lnTo>
                <a:lnTo>
                  <a:pt x="0" y="0"/>
                </a:lnTo>
                <a:lnTo>
                  <a:pt x="0" y="1053083"/>
                </a:lnTo>
                <a:lnTo>
                  <a:pt x="9143999" y="542713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087" y="460247"/>
            <a:ext cx="920496" cy="57607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9378573" y="6946391"/>
            <a:ext cx="45720" cy="260985"/>
          </a:xfrm>
          <a:custGeom>
            <a:avLst/>
            <a:gdLst/>
            <a:ahLst/>
            <a:cxnLst/>
            <a:rect l="l" t="t" r="r" b="b"/>
            <a:pathLst>
              <a:path w="45720" h="260984">
                <a:moveTo>
                  <a:pt x="45719" y="260603"/>
                </a:moveTo>
                <a:lnTo>
                  <a:pt x="45719" y="0"/>
                </a:lnTo>
                <a:lnTo>
                  <a:pt x="0" y="0"/>
                </a:lnTo>
                <a:lnTo>
                  <a:pt x="0" y="260603"/>
                </a:lnTo>
                <a:lnTo>
                  <a:pt x="45719" y="260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073" y="348995"/>
            <a:ext cx="9143999" cy="685799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0727" y="963168"/>
            <a:ext cx="7790688" cy="56296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89391" y="1361947"/>
            <a:ext cx="5514616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569F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67078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 u="heavy">
                <a:solidFill>
                  <a:srgbClr val="FF7B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67078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67078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72549" y="6803135"/>
            <a:ext cx="9145905" cy="403860"/>
          </a:xfrm>
          <a:custGeom>
            <a:avLst/>
            <a:gdLst/>
            <a:ahLst/>
            <a:cxnLst/>
            <a:rect l="l" t="t" r="r" b="b"/>
            <a:pathLst>
              <a:path w="9145905" h="403859">
                <a:moveTo>
                  <a:pt x="9145520" y="403859"/>
                </a:moveTo>
                <a:lnTo>
                  <a:pt x="9145520" y="0"/>
                </a:lnTo>
                <a:lnTo>
                  <a:pt x="0" y="196595"/>
                </a:lnTo>
                <a:lnTo>
                  <a:pt x="666" y="248269"/>
                </a:lnTo>
                <a:lnTo>
                  <a:pt x="857" y="352186"/>
                </a:lnTo>
                <a:lnTo>
                  <a:pt x="1523" y="403859"/>
                </a:lnTo>
                <a:lnTo>
                  <a:pt x="9145520" y="403859"/>
                </a:lnTo>
                <a:close/>
              </a:path>
            </a:pathLst>
          </a:custGeom>
          <a:solidFill>
            <a:srgbClr val="00AE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774073" y="348996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3999" y="542713"/>
                </a:moveTo>
                <a:lnTo>
                  <a:pt x="9143999" y="0"/>
                </a:lnTo>
                <a:lnTo>
                  <a:pt x="0" y="0"/>
                </a:lnTo>
                <a:lnTo>
                  <a:pt x="0" y="1053083"/>
                </a:lnTo>
                <a:lnTo>
                  <a:pt x="9143999" y="542713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2087" y="460247"/>
            <a:ext cx="920496" cy="57607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9378573" y="6946391"/>
            <a:ext cx="45720" cy="260985"/>
          </a:xfrm>
          <a:custGeom>
            <a:avLst/>
            <a:gdLst/>
            <a:ahLst/>
            <a:cxnLst/>
            <a:rect l="l" t="t" r="r" b="b"/>
            <a:pathLst>
              <a:path w="45720" h="260984">
                <a:moveTo>
                  <a:pt x="45719" y="260603"/>
                </a:moveTo>
                <a:lnTo>
                  <a:pt x="45719" y="0"/>
                </a:lnTo>
                <a:lnTo>
                  <a:pt x="0" y="0"/>
                </a:lnTo>
                <a:lnTo>
                  <a:pt x="0" y="260603"/>
                </a:lnTo>
                <a:lnTo>
                  <a:pt x="45719" y="260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44841" y="2640583"/>
            <a:ext cx="7203717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667078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2116" y="1753615"/>
            <a:ext cx="4615180" cy="3731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 u="heavy">
                <a:solidFill>
                  <a:srgbClr val="FF7B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552313" y="6968071"/>
            <a:ext cx="203834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0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1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8" Type="http://schemas.openxmlformats.org/officeDocument/2006/relationships/image" Target="../media/image49.jpg"/><Relationship Id="rId9" Type="http://schemas.openxmlformats.org/officeDocument/2006/relationships/image" Target="../media/image50.jpg"/><Relationship Id="rId10" Type="http://schemas.openxmlformats.org/officeDocument/2006/relationships/image" Target="../media/image51.jpg"/><Relationship Id="rId11" Type="http://schemas.openxmlformats.org/officeDocument/2006/relationships/image" Target="../media/image52.jpg"/><Relationship Id="rId12" Type="http://schemas.openxmlformats.org/officeDocument/2006/relationships/image" Target="../media/image53.jpg"/><Relationship Id="rId13" Type="http://schemas.openxmlformats.org/officeDocument/2006/relationships/image" Target="../media/image54.jpg"/><Relationship Id="rId14" Type="http://schemas.openxmlformats.org/officeDocument/2006/relationships/image" Target="../media/image55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charles.kimmerlin@airparif.fr" TargetMode="External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62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3" y="348995"/>
            <a:ext cx="9144000" cy="6858000"/>
            <a:chOff x="774073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5"/>
              <a:ext cx="9143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0727" y="676656"/>
              <a:ext cx="7790688" cy="627278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65336" y="4396230"/>
            <a:ext cx="676084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30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3200" spc="-375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3200" spc="19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3200" spc="-37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32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95" b="1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3200" spc="15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3200" spc="10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-204" b="1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3200" spc="195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3200" spc="8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95" b="1">
                <a:solidFill>
                  <a:srgbClr val="00569F"/>
                </a:solidFill>
                <a:latin typeface="Tahoma"/>
                <a:cs typeface="Tahoma"/>
              </a:rPr>
              <a:t>q</a:t>
            </a:r>
            <a:r>
              <a:rPr dirty="0" sz="3200" spc="-135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3200" spc="19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3200" spc="-204" b="1">
                <a:solidFill>
                  <a:srgbClr val="00569F"/>
                </a:solidFill>
                <a:latin typeface="Tahoma"/>
                <a:cs typeface="Tahoma"/>
              </a:rPr>
              <a:t>li</a:t>
            </a:r>
            <a:r>
              <a:rPr dirty="0" sz="3200" spc="-375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3200" spc="150" b="1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3200" spc="10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95" b="1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3200" spc="15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3200" spc="10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-204" b="1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3200" spc="15" b="1">
                <a:solidFill>
                  <a:srgbClr val="00569F"/>
                </a:solidFill>
                <a:latin typeface="Tahoma"/>
                <a:cs typeface="Tahoma"/>
              </a:rPr>
              <a:t>’</a:t>
            </a:r>
            <a:r>
              <a:rPr dirty="0" sz="3200" spc="19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3200" spc="-204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3200" spc="-365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32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15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3200" spc="-37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32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15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3200" spc="-135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3200" spc="-335" b="1">
                <a:solidFill>
                  <a:srgbClr val="00569F"/>
                </a:solidFill>
                <a:latin typeface="Tahoma"/>
                <a:cs typeface="Tahoma"/>
              </a:rPr>
              <a:t>j</a:t>
            </a:r>
            <a:r>
              <a:rPr dirty="0" sz="3200" spc="15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3200" spc="-135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3200" spc="-140" b="1">
                <a:solidFill>
                  <a:srgbClr val="00569F"/>
                </a:solidFill>
                <a:latin typeface="Tahoma"/>
                <a:cs typeface="Tahoma"/>
              </a:rPr>
              <a:t>x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7093" y="5069837"/>
            <a:ext cx="927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-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65887" y="5069837"/>
            <a:ext cx="375157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40">
                <a:solidFill>
                  <a:srgbClr val="00569F"/>
                </a:solidFill>
                <a:latin typeface="Tahoma"/>
                <a:cs typeface="Tahoma"/>
              </a:rPr>
              <a:t>W</a:t>
            </a:r>
            <a:r>
              <a:rPr dirty="0" sz="1600" spc="18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200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-100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275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DD</a:t>
            </a:r>
            <a:r>
              <a:rPr dirty="0" sz="1600" spc="-22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-65">
                <a:solidFill>
                  <a:srgbClr val="00569F"/>
                </a:solidFill>
                <a:latin typeface="Tahoma"/>
                <a:cs typeface="Tahoma"/>
              </a:rPr>
              <a:t>F</a:t>
            </a:r>
            <a:r>
              <a:rPr dirty="0" sz="1600" spc="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80">
                <a:solidFill>
                  <a:srgbClr val="00569F"/>
                </a:solidFill>
                <a:latin typeface="Tahoma"/>
                <a:cs typeface="Tahoma"/>
              </a:rPr>
              <a:t>–</a:t>
            </a:r>
            <a:r>
              <a:rPr dirty="0" sz="16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10</a:t>
            </a:r>
            <a:r>
              <a:rPr dirty="0" sz="1600" spc="4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17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600" spc="110">
                <a:solidFill>
                  <a:srgbClr val="00569F"/>
                </a:solidFill>
                <a:latin typeface="Tahoma"/>
                <a:cs typeface="Tahoma"/>
              </a:rPr>
              <a:t>v</a:t>
            </a:r>
            <a:r>
              <a:rPr dirty="0" sz="1600" spc="18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150">
                <a:solidFill>
                  <a:srgbClr val="00569F"/>
                </a:solidFill>
                <a:latin typeface="Tahoma"/>
                <a:cs typeface="Tahoma"/>
              </a:rPr>
              <a:t>m</a:t>
            </a:r>
            <a:r>
              <a:rPr dirty="0" sz="1600" spc="200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1600" spc="-100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2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2022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4376" y="584708"/>
            <a:ext cx="122491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100" b="0">
                <a:solidFill>
                  <a:srgbClr val="00569F"/>
                </a:solidFill>
                <a:latin typeface="Tahoma"/>
                <a:cs typeface="Tahoma"/>
              </a:rPr>
              <a:t>Objectifs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50282" y="6953501"/>
            <a:ext cx="1809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4336" y="1427479"/>
            <a:ext cx="8373745" cy="49618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9085" marR="746125" indent="-287020">
              <a:lnSpc>
                <a:spcPct val="100000"/>
              </a:lnSpc>
              <a:spcBef>
                <a:spcPts val="95"/>
              </a:spcBef>
              <a:buSzPct val="78125"/>
              <a:buFont typeface="Tahoma"/>
              <a:buChar char="►"/>
              <a:tabLst>
                <a:tab pos="299720" algn="l"/>
              </a:tabLst>
            </a:pPr>
            <a:r>
              <a:rPr dirty="0" sz="1600" spc="5" b="1">
                <a:solidFill>
                  <a:srgbClr val="00569F"/>
                </a:solidFill>
                <a:latin typeface="Tahoma"/>
                <a:cs typeface="Tahoma"/>
              </a:rPr>
              <a:t>Calculer</a:t>
            </a:r>
            <a:r>
              <a:rPr dirty="0" sz="1600" spc="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gains</a:t>
            </a:r>
            <a:r>
              <a:rPr dirty="0" sz="1600" spc="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0" b="1">
                <a:solidFill>
                  <a:srgbClr val="00569F"/>
                </a:solidFill>
                <a:latin typeface="Tahoma"/>
                <a:cs typeface="Tahoma"/>
              </a:rPr>
              <a:t>d’émissions</a:t>
            </a:r>
            <a:r>
              <a:rPr dirty="0" sz="1600" spc="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nécessaires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par</a:t>
            </a:r>
            <a:r>
              <a:rPr dirty="0" sz="1600" spc="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secteur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géographique</a:t>
            </a:r>
            <a:r>
              <a:rPr dirty="0" sz="1600" spc="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5" b="1">
                <a:solidFill>
                  <a:srgbClr val="00569F"/>
                </a:solidFill>
                <a:latin typeface="Tahoma"/>
                <a:cs typeface="Tahoma"/>
              </a:rPr>
              <a:t>pour </a:t>
            </a:r>
            <a:r>
              <a:rPr dirty="0" sz="1600" spc="-4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respecter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  <a:p>
            <a:pPr lvl="1" marL="756285" indent="-287655">
              <a:lnSpc>
                <a:spcPct val="100000"/>
              </a:lnSpc>
              <a:spcBef>
                <a:spcPts val="370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60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>
                <a:solidFill>
                  <a:srgbClr val="00569F"/>
                </a:solidFill>
                <a:latin typeface="Tahoma"/>
                <a:cs typeface="Tahoma"/>
              </a:rPr>
              <a:t>valeurs</a:t>
            </a:r>
            <a:r>
              <a:rPr dirty="0" sz="1600" spc="-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limites</a:t>
            </a:r>
            <a:r>
              <a:rPr dirty="0" sz="16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réglementaires</a:t>
            </a:r>
            <a:endParaRPr sz="1600">
              <a:latin typeface="Tahoma"/>
              <a:cs typeface="Tahoma"/>
            </a:endParaRPr>
          </a:p>
          <a:p>
            <a:pPr lvl="1" marL="756285" indent="-287655">
              <a:lnSpc>
                <a:spcPct val="100000"/>
              </a:lnSpc>
              <a:spcBef>
                <a:spcPts val="38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60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recommandations</a:t>
            </a:r>
            <a:r>
              <a:rPr dirty="0" sz="1600" spc="-2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l’OMS</a:t>
            </a:r>
            <a:r>
              <a:rPr dirty="0" sz="16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0">
                <a:solidFill>
                  <a:srgbClr val="00569F"/>
                </a:solidFill>
                <a:latin typeface="Tahoma"/>
                <a:cs typeface="Tahoma"/>
              </a:rPr>
              <a:t>(cibles</a:t>
            </a:r>
            <a:r>
              <a:rPr dirty="0" sz="1600" spc="-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0">
                <a:solidFill>
                  <a:srgbClr val="00569F"/>
                </a:solidFill>
                <a:latin typeface="Tahoma"/>
                <a:cs typeface="Tahoma"/>
              </a:rPr>
              <a:t>intermédiaires)</a:t>
            </a:r>
            <a:endParaRPr sz="16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00569F"/>
              </a:buClr>
              <a:buFont typeface="Wingdings"/>
              <a:buChar char=""/>
            </a:pPr>
            <a:endParaRPr sz="2200">
              <a:latin typeface="Tahoma"/>
              <a:cs typeface="Tahoma"/>
            </a:endParaRPr>
          </a:p>
          <a:p>
            <a:pPr marL="299085" marR="427990" indent="-287020">
              <a:lnSpc>
                <a:spcPct val="100000"/>
              </a:lnSpc>
              <a:buSzPct val="78125"/>
              <a:buFont typeface="Tahoma"/>
              <a:buChar char="►"/>
              <a:tabLst>
                <a:tab pos="299720" algn="l"/>
              </a:tabLst>
            </a:pP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Evaluer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tendanciel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5" b="1">
                <a:solidFill>
                  <a:srgbClr val="00569F"/>
                </a:solidFill>
                <a:latin typeface="Tahoma"/>
                <a:cs typeface="Tahoma"/>
              </a:rPr>
              <a:t>l’horizon</a:t>
            </a:r>
            <a:r>
              <a:rPr dirty="0" sz="1600" spc="-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2025</a:t>
            </a:r>
            <a:r>
              <a:rPr dirty="0" sz="1600" spc="-1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permettant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75" b="1">
                <a:solidFill>
                  <a:srgbClr val="00569F"/>
                </a:solidFill>
                <a:latin typeface="Tahoma"/>
                <a:cs typeface="Tahoma"/>
              </a:rPr>
              <a:t>mettre</a:t>
            </a:r>
            <a:r>
              <a:rPr dirty="0" sz="1600" spc="-7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relief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10" b="1">
                <a:solidFill>
                  <a:srgbClr val="00569F"/>
                </a:solidFill>
                <a:latin typeface="Tahoma"/>
                <a:cs typeface="Tahoma"/>
              </a:rPr>
              <a:t>si</a:t>
            </a:r>
            <a:r>
              <a:rPr dirty="0" sz="1600" spc="-1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25" b="1">
                <a:solidFill>
                  <a:srgbClr val="00569F"/>
                </a:solidFill>
                <a:latin typeface="Tahoma"/>
                <a:cs typeface="Tahoma"/>
              </a:rPr>
              <a:t>fil</a:t>
            </a:r>
            <a:r>
              <a:rPr dirty="0" sz="1600" spc="-1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de </a:t>
            </a:r>
            <a:r>
              <a:rPr dirty="0" sz="1600" spc="-4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l’eau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80" b="1">
                <a:solidFill>
                  <a:srgbClr val="00569F"/>
                </a:solidFill>
                <a:latin typeface="Tahoma"/>
                <a:cs typeface="Tahoma"/>
              </a:rPr>
              <a:t>est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95" b="1">
                <a:solidFill>
                  <a:srgbClr val="00569F"/>
                </a:solidFill>
                <a:latin typeface="Tahoma"/>
                <a:cs typeface="Tahoma"/>
              </a:rPr>
              <a:t>suffisant,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dans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45" b="1">
                <a:solidFill>
                  <a:srgbClr val="00569F"/>
                </a:solidFill>
                <a:latin typeface="Tahoma"/>
                <a:cs typeface="Tahoma"/>
              </a:rPr>
              <a:t>cas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contraire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95" b="1">
                <a:solidFill>
                  <a:srgbClr val="00569F"/>
                </a:solidFill>
                <a:latin typeface="Tahoma"/>
                <a:cs typeface="Tahoma"/>
              </a:rPr>
              <a:t>«</a:t>
            </a:r>
            <a:r>
              <a:rPr dirty="0" sz="1600" spc="-38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reste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faire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95" b="1">
                <a:solidFill>
                  <a:srgbClr val="00569F"/>
                </a:solidFill>
                <a:latin typeface="Tahoma"/>
                <a:cs typeface="Tahoma"/>
              </a:rPr>
              <a:t>»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569F"/>
              </a:buClr>
              <a:buFont typeface="Tahoma"/>
              <a:buChar char="►"/>
            </a:pPr>
            <a:endParaRPr sz="22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SzPct val="78125"/>
              <a:buFont typeface="Tahoma"/>
              <a:buChar char="►"/>
              <a:tabLst>
                <a:tab pos="299720" algn="l"/>
              </a:tabLst>
            </a:pP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Evaluer</a:t>
            </a:r>
            <a:r>
              <a:rPr dirty="0" sz="1600" spc="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gains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scénarios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types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5" b="1">
                <a:solidFill>
                  <a:srgbClr val="00569F"/>
                </a:solidFill>
                <a:latin typeface="Tahoma"/>
                <a:cs typeface="Tahoma"/>
              </a:rPr>
              <a:t>afin</a:t>
            </a:r>
            <a:r>
              <a:rPr dirty="0" sz="1600" spc="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10" b="1">
                <a:solidFill>
                  <a:srgbClr val="00569F"/>
                </a:solidFill>
                <a:latin typeface="Tahoma"/>
                <a:cs typeface="Tahoma"/>
              </a:rPr>
              <a:t>fournir</a:t>
            </a:r>
            <a:r>
              <a:rPr dirty="0" sz="1600" spc="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ordres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grandeur</a:t>
            </a:r>
            <a:r>
              <a:rPr dirty="0" sz="1600" spc="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  <a:p>
            <a:pPr lvl="1" marL="756285" indent="-287655">
              <a:lnSpc>
                <a:spcPct val="100000"/>
              </a:lnSpc>
              <a:spcBef>
                <a:spcPts val="370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Secteur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45">
                <a:solidFill>
                  <a:srgbClr val="00569F"/>
                </a:solidFill>
                <a:latin typeface="Tahoma"/>
                <a:cs typeface="Tahoma"/>
              </a:rPr>
              <a:t>transport</a:t>
            </a: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5">
                <a:solidFill>
                  <a:srgbClr val="00569F"/>
                </a:solidFill>
                <a:latin typeface="Tahoma"/>
                <a:cs typeface="Tahoma"/>
              </a:rPr>
              <a:t>routier</a:t>
            </a:r>
            <a:endParaRPr sz="1600">
              <a:latin typeface="Tahoma"/>
              <a:cs typeface="Tahoma"/>
            </a:endParaRPr>
          </a:p>
          <a:p>
            <a:pPr lvl="1" marL="756285" indent="-287655">
              <a:lnSpc>
                <a:spcPct val="100000"/>
              </a:lnSpc>
              <a:spcBef>
                <a:spcPts val="38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 sz="1600" spc="145">
                <a:solidFill>
                  <a:srgbClr val="00569F"/>
                </a:solidFill>
                <a:latin typeface="Tahoma"/>
                <a:cs typeface="Tahoma"/>
              </a:rPr>
              <a:t>Chauffage</a:t>
            </a:r>
            <a:r>
              <a:rPr dirty="0" sz="1600" spc="-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60">
                <a:solidFill>
                  <a:srgbClr val="00569F"/>
                </a:solidFill>
                <a:latin typeface="Tahoma"/>
                <a:cs typeface="Tahoma"/>
              </a:rPr>
              <a:t>au</a:t>
            </a:r>
            <a:r>
              <a:rPr dirty="0" sz="1600" spc="-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>
                <a:solidFill>
                  <a:srgbClr val="00569F"/>
                </a:solidFill>
                <a:latin typeface="Tahoma"/>
                <a:cs typeface="Tahoma"/>
              </a:rPr>
              <a:t>bois</a:t>
            </a:r>
            <a:endParaRPr sz="16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00569F"/>
              </a:buClr>
              <a:buFont typeface="Wingdings"/>
              <a:buChar char=""/>
            </a:pPr>
            <a:endParaRPr sz="220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SzPct val="78125"/>
              <a:buFont typeface="Tahoma"/>
              <a:buChar char="►"/>
              <a:tabLst>
                <a:tab pos="299720" algn="l"/>
              </a:tabLst>
            </a:pPr>
            <a:r>
              <a:rPr dirty="0" sz="1600" spc="40" b="1">
                <a:solidFill>
                  <a:srgbClr val="00569F"/>
                </a:solidFill>
                <a:latin typeface="Tahoma"/>
                <a:cs typeface="Tahoma"/>
              </a:rPr>
              <a:t>Ces</a:t>
            </a:r>
            <a:r>
              <a:rPr dirty="0" sz="16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travaux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75" b="1">
                <a:solidFill>
                  <a:srgbClr val="00569F"/>
                </a:solidFill>
                <a:latin typeface="Tahoma"/>
                <a:cs typeface="Tahoma"/>
              </a:rPr>
              <a:t>ont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vocation</a:t>
            </a:r>
            <a:r>
              <a:rPr dirty="0" sz="1600" spc="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  <a:p>
            <a:pPr lvl="1" marL="469900" marR="5080" indent="-285115">
              <a:lnSpc>
                <a:spcPct val="100000"/>
              </a:lnSpc>
              <a:spcBef>
                <a:spcPts val="370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dirty="0" sz="1600" spc="-5">
                <a:solidFill>
                  <a:srgbClr val="00569F"/>
                </a:solidFill>
                <a:latin typeface="Tahoma"/>
                <a:cs typeface="Tahoma"/>
              </a:rPr>
              <a:t>Servir</a:t>
            </a:r>
            <a:r>
              <a:rPr dirty="0" sz="1600" spc="25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25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données</a:t>
            </a:r>
            <a:r>
              <a:rPr dirty="0" sz="1600" spc="2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25">
                <a:solidFill>
                  <a:srgbClr val="00569F"/>
                </a:solidFill>
                <a:latin typeface="Tahoma"/>
                <a:cs typeface="Tahoma"/>
              </a:rPr>
              <a:t>d’entrée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pour</a:t>
            </a:r>
            <a:r>
              <a:rPr dirty="0" sz="1600" spc="2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600" spc="2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0">
                <a:solidFill>
                  <a:srgbClr val="FF7B00"/>
                </a:solidFill>
                <a:latin typeface="Tahoma"/>
                <a:cs typeface="Tahoma"/>
              </a:rPr>
              <a:t>Plans</a:t>
            </a:r>
            <a:r>
              <a:rPr dirty="0" sz="1600" spc="245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10">
                <a:solidFill>
                  <a:srgbClr val="FF7B00"/>
                </a:solidFill>
                <a:latin typeface="Tahoma"/>
                <a:cs typeface="Tahoma"/>
              </a:rPr>
              <a:t>Air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,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5">
                <a:solidFill>
                  <a:srgbClr val="00569F"/>
                </a:solidFill>
                <a:latin typeface="Tahoma"/>
                <a:cs typeface="Tahoma"/>
              </a:rPr>
              <a:t>introduits</a:t>
            </a:r>
            <a:r>
              <a:rPr dirty="0" sz="1600" spc="2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par</a:t>
            </a:r>
            <a:r>
              <a:rPr dirty="0" sz="1600" spc="2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l’article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85</a:t>
            </a:r>
            <a:r>
              <a:rPr dirty="0" sz="1600" spc="2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2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la </a:t>
            </a:r>
            <a:r>
              <a:rPr dirty="0" sz="1600" spc="-48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0">
                <a:solidFill>
                  <a:srgbClr val="00569F"/>
                </a:solidFill>
                <a:latin typeface="Tahoma"/>
                <a:cs typeface="Tahoma"/>
              </a:rPr>
              <a:t>LOM,</a:t>
            </a: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qui</a:t>
            </a:r>
            <a:r>
              <a:rPr dirty="0" sz="16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renforcent</a:t>
            </a:r>
            <a:r>
              <a:rPr dirty="0" sz="1600" spc="-2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6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exigences</a:t>
            </a:r>
            <a:r>
              <a:rPr dirty="0" sz="1600" spc="-2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5">
                <a:solidFill>
                  <a:srgbClr val="00569F"/>
                </a:solidFill>
                <a:latin typeface="Tahoma"/>
                <a:cs typeface="Tahoma"/>
              </a:rPr>
              <a:t>PCAET</a:t>
            </a:r>
            <a:r>
              <a:rPr dirty="0" sz="1600" spc="-40">
                <a:solidFill>
                  <a:srgbClr val="00569F"/>
                </a:solidFill>
                <a:latin typeface="Tahoma"/>
                <a:cs typeface="Tahoma"/>
              </a:rPr>
              <a:t> sur</a:t>
            </a:r>
            <a:r>
              <a:rPr dirty="0" sz="16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60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volet</a:t>
            </a:r>
            <a:r>
              <a:rPr dirty="0" sz="1600" spc="-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35">
                <a:solidFill>
                  <a:srgbClr val="00569F"/>
                </a:solidFill>
                <a:latin typeface="Tahoma"/>
                <a:cs typeface="Tahoma"/>
              </a:rPr>
              <a:t>air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Tahoma"/>
              <a:cs typeface="Tahoma"/>
            </a:endParaRPr>
          </a:p>
          <a:p>
            <a:pPr marL="683260" marR="674370" indent="170180">
              <a:lnSpc>
                <a:spcPct val="80000"/>
              </a:lnSpc>
            </a:pPr>
            <a:r>
              <a:rPr dirty="0" sz="1800" spc="-45" b="1">
                <a:solidFill>
                  <a:srgbClr val="FF7B00"/>
                </a:solidFill>
                <a:latin typeface="Tahoma"/>
                <a:cs typeface="Tahoma"/>
              </a:rPr>
              <a:t>L’étude</a:t>
            </a:r>
            <a:r>
              <a:rPr dirty="0" sz="1800" spc="-4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FF7B00"/>
                </a:solidFill>
                <a:latin typeface="Tahoma"/>
                <a:cs typeface="Tahoma"/>
              </a:rPr>
              <a:t>ne</a:t>
            </a:r>
            <a:r>
              <a:rPr dirty="0" sz="180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45" b="1">
                <a:solidFill>
                  <a:srgbClr val="FF7B00"/>
                </a:solidFill>
                <a:latin typeface="Tahoma"/>
                <a:cs typeface="Tahoma"/>
              </a:rPr>
              <a:t>permet</a:t>
            </a:r>
            <a:r>
              <a:rPr dirty="0" sz="1800" spc="-4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5" b="1">
                <a:solidFill>
                  <a:srgbClr val="FF7B00"/>
                </a:solidFill>
                <a:latin typeface="Tahoma"/>
                <a:cs typeface="Tahoma"/>
              </a:rPr>
              <a:t>pas</a:t>
            </a:r>
            <a:r>
              <a:rPr dirty="0" sz="1800" spc="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15" b="1">
                <a:solidFill>
                  <a:srgbClr val="FF7B00"/>
                </a:solidFill>
                <a:latin typeface="Tahoma"/>
                <a:cs typeface="Tahoma"/>
              </a:rPr>
              <a:t>d’évaluer</a:t>
            </a:r>
            <a:r>
              <a:rPr dirty="0" sz="1800" spc="-1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10" b="1">
                <a:solidFill>
                  <a:srgbClr val="FF7B00"/>
                </a:solidFill>
                <a:latin typeface="Tahoma"/>
                <a:cs typeface="Tahoma"/>
              </a:rPr>
              <a:t>l’impact</a:t>
            </a:r>
            <a:r>
              <a:rPr dirty="0" sz="1800" spc="-1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65" b="1">
                <a:solidFill>
                  <a:srgbClr val="FF7B00"/>
                </a:solidFill>
                <a:latin typeface="Tahoma"/>
                <a:cs typeface="Tahoma"/>
              </a:rPr>
              <a:t>de</a:t>
            </a:r>
            <a:r>
              <a:rPr dirty="0" sz="1800" spc="6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35" b="1">
                <a:solidFill>
                  <a:srgbClr val="FF7B00"/>
                </a:solidFill>
                <a:latin typeface="Tahoma"/>
                <a:cs typeface="Tahoma"/>
              </a:rPr>
              <a:t>plans</a:t>
            </a:r>
            <a:r>
              <a:rPr dirty="0" sz="1800" spc="-3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20" b="1">
                <a:solidFill>
                  <a:srgbClr val="FF7B00"/>
                </a:solidFill>
                <a:latin typeface="Tahoma"/>
                <a:cs typeface="Tahoma"/>
              </a:rPr>
              <a:t>d’actions </a:t>
            </a:r>
            <a:r>
              <a:rPr dirty="0" sz="1800" spc="-1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25" b="1">
                <a:solidFill>
                  <a:srgbClr val="FF7B00"/>
                </a:solidFill>
                <a:latin typeface="Tahoma"/>
                <a:cs typeface="Tahoma"/>
              </a:rPr>
              <a:t>spécifiques</a:t>
            </a:r>
            <a:r>
              <a:rPr dirty="0" sz="1800" spc="-40" b="1">
                <a:solidFill>
                  <a:srgbClr val="FF7B00"/>
                </a:solidFill>
                <a:latin typeface="Tahoma"/>
                <a:cs typeface="Tahoma"/>
              </a:rPr>
              <a:t> mais</a:t>
            </a:r>
            <a:r>
              <a:rPr dirty="0" sz="1800" spc="-2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120" b="1">
                <a:solidFill>
                  <a:srgbClr val="FF7B00"/>
                </a:solidFill>
                <a:latin typeface="Tahoma"/>
                <a:cs typeface="Tahoma"/>
              </a:rPr>
              <a:t>fournit</a:t>
            </a:r>
            <a:r>
              <a:rPr dirty="0" sz="1800" spc="-4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Tahoma"/>
                <a:cs typeface="Tahoma"/>
              </a:rPr>
              <a:t>des</a:t>
            </a:r>
            <a:r>
              <a:rPr dirty="0" sz="1800" spc="-2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10" b="1">
                <a:solidFill>
                  <a:srgbClr val="FF7B00"/>
                </a:solidFill>
                <a:latin typeface="Tahoma"/>
                <a:cs typeface="Tahoma"/>
              </a:rPr>
              <a:t>données</a:t>
            </a:r>
            <a:r>
              <a:rPr dirty="0" sz="1800" spc="-4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15" b="1">
                <a:solidFill>
                  <a:srgbClr val="FF7B00"/>
                </a:solidFill>
                <a:latin typeface="Tahoma"/>
                <a:cs typeface="Tahoma"/>
              </a:rPr>
              <a:t>préalables</a:t>
            </a:r>
            <a:r>
              <a:rPr dirty="0" sz="1800" spc="-2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35" b="1">
                <a:solidFill>
                  <a:srgbClr val="FF7B00"/>
                </a:solidFill>
                <a:latin typeface="Tahoma"/>
                <a:cs typeface="Tahoma"/>
              </a:rPr>
              <a:t>indispensables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4376" y="584708"/>
            <a:ext cx="614108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90" b="0">
                <a:solidFill>
                  <a:srgbClr val="00569F"/>
                </a:solidFill>
                <a:latin typeface="Tahoma"/>
                <a:cs typeface="Tahoma"/>
              </a:rPr>
              <a:t>Contributions</a:t>
            </a:r>
            <a:r>
              <a:rPr dirty="0" sz="2200" spc="-12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35" b="0">
                <a:solidFill>
                  <a:srgbClr val="00569F"/>
                </a:solidFill>
                <a:latin typeface="Tahoma"/>
                <a:cs typeface="Tahoma"/>
              </a:rPr>
              <a:t>aux</a:t>
            </a:r>
            <a:r>
              <a:rPr dirty="0" sz="2200" spc="-8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35" b="0">
                <a:solidFill>
                  <a:srgbClr val="00569F"/>
                </a:solidFill>
                <a:latin typeface="Tahoma"/>
                <a:cs typeface="Tahoma"/>
              </a:rPr>
              <a:t>émissions</a:t>
            </a:r>
            <a:r>
              <a:rPr dirty="0" sz="2200" spc="-12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60" b="0">
                <a:solidFill>
                  <a:srgbClr val="00569F"/>
                </a:solidFill>
                <a:latin typeface="Tahoma"/>
                <a:cs typeface="Tahoma"/>
              </a:rPr>
              <a:t>d’oxydes</a:t>
            </a:r>
            <a:r>
              <a:rPr dirty="0" sz="2200" spc="-5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200" b="0">
                <a:solidFill>
                  <a:srgbClr val="00569F"/>
                </a:solidFill>
                <a:latin typeface="Tahoma"/>
                <a:cs typeface="Tahoma"/>
              </a:rPr>
              <a:t>d’azote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2802" y="2824986"/>
            <a:ext cx="906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30" b="1" i="1">
                <a:solidFill>
                  <a:srgbClr val="FF7B00"/>
                </a:solidFill>
                <a:latin typeface="Verdana"/>
                <a:cs typeface="Verdana"/>
              </a:rPr>
              <a:t>Première </a:t>
            </a:r>
            <a:r>
              <a:rPr dirty="0" sz="1200" spc="-125" b="1" i="1">
                <a:solidFill>
                  <a:srgbClr val="FF7B00"/>
                </a:solidFill>
                <a:latin typeface="Verdana"/>
                <a:cs typeface="Verdana"/>
              </a:rPr>
              <a:t> </a:t>
            </a:r>
            <a:r>
              <a:rPr dirty="0" sz="1200" spc="-85" b="1" i="1">
                <a:solidFill>
                  <a:srgbClr val="FF7B00"/>
                </a:solidFill>
                <a:latin typeface="Verdana"/>
                <a:cs typeface="Verdana"/>
              </a:rPr>
              <a:t>cont</a:t>
            </a:r>
            <a:r>
              <a:rPr dirty="0" sz="1200" spc="-215" b="1" i="1">
                <a:solidFill>
                  <a:srgbClr val="FF7B00"/>
                </a:solidFill>
                <a:latin typeface="Verdana"/>
                <a:cs typeface="Verdana"/>
              </a:rPr>
              <a:t>r</a:t>
            </a:r>
            <a:r>
              <a:rPr dirty="0" sz="1200" spc="-114" b="1" i="1">
                <a:solidFill>
                  <a:srgbClr val="FF7B00"/>
                </a:solidFill>
                <a:latin typeface="Verdana"/>
                <a:cs typeface="Verdana"/>
              </a:rPr>
              <a:t>ibution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9352" y="2481072"/>
            <a:ext cx="932794" cy="10012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55774" y="4364226"/>
            <a:ext cx="906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200" spc="-75" b="1" i="1">
                <a:solidFill>
                  <a:srgbClr val="00569F"/>
                </a:solidFill>
                <a:latin typeface="Verdana"/>
                <a:cs typeface="Verdana"/>
              </a:rPr>
              <a:t>Seconde </a:t>
            </a:r>
            <a:r>
              <a:rPr dirty="0" sz="1200" spc="-70" b="1" i="1">
                <a:solidFill>
                  <a:srgbClr val="00569F"/>
                </a:solidFill>
                <a:latin typeface="Verdana"/>
                <a:cs typeface="Verdana"/>
              </a:rPr>
              <a:t> </a:t>
            </a:r>
            <a:r>
              <a:rPr dirty="0" sz="1200" spc="-85" b="1" i="1">
                <a:solidFill>
                  <a:srgbClr val="00569F"/>
                </a:solidFill>
                <a:latin typeface="Verdana"/>
                <a:cs typeface="Verdana"/>
              </a:rPr>
              <a:t>cont</a:t>
            </a:r>
            <a:r>
              <a:rPr dirty="0" sz="1200" spc="-215" b="1" i="1">
                <a:solidFill>
                  <a:srgbClr val="00569F"/>
                </a:solidFill>
                <a:latin typeface="Verdana"/>
                <a:cs typeface="Verdana"/>
              </a:rPr>
              <a:t>r</a:t>
            </a:r>
            <a:r>
              <a:rPr dirty="0" sz="1200" spc="-114" b="1" i="1">
                <a:solidFill>
                  <a:srgbClr val="00569F"/>
                </a:solidFill>
                <a:latin typeface="Verdana"/>
                <a:cs typeface="Verdana"/>
              </a:rPr>
              <a:t>ibution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54364" y="4041647"/>
            <a:ext cx="780740" cy="9246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4215" y="1540764"/>
            <a:ext cx="5009388" cy="417423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630802" y="2325624"/>
            <a:ext cx="2563495" cy="1321435"/>
          </a:xfrm>
          <a:custGeom>
            <a:avLst/>
            <a:gdLst/>
            <a:ahLst/>
            <a:cxnLst/>
            <a:rect l="l" t="t" r="r" b="b"/>
            <a:pathLst>
              <a:path w="2563495" h="1321435">
                <a:moveTo>
                  <a:pt x="2563368" y="1092708"/>
                </a:moveTo>
                <a:lnTo>
                  <a:pt x="2563368" y="228600"/>
                </a:lnTo>
                <a:lnTo>
                  <a:pt x="2561844" y="204216"/>
                </a:lnTo>
                <a:lnTo>
                  <a:pt x="2552700" y="160020"/>
                </a:lnTo>
                <a:lnTo>
                  <a:pt x="2535936" y="118872"/>
                </a:lnTo>
                <a:lnTo>
                  <a:pt x="2511552" y="83820"/>
                </a:lnTo>
                <a:lnTo>
                  <a:pt x="2479548" y="51816"/>
                </a:lnTo>
                <a:lnTo>
                  <a:pt x="2442972" y="27432"/>
                </a:lnTo>
                <a:lnTo>
                  <a:pt x="2401824" y="10668"/>
                </a:lnTo>
                <a:lnTo>
                  <a:pt x="2357628" y="1524"/>
                </a:lnTo>
                <a:lnTo>
                  <a:pt x="2334768" y="0"/>
                </a:lnTo>
                <a:lnTo>
                  <a:pt x="227076" y="0"/>
                </a:lnTo>
                <a:lnTo>
                  <a:pt x="181356" y="4572"/>
                </a:lnTo>
                <a:lnTo>
                  <a:pt x="138684" y="18288"/>
                </a:lnTo>
                <a:lnTo>
                  <a:pt x="99060" y="39624"/>
                </a:lnTo>
                <a:lnTo>
                  <a:pt x="65532" y="67056"/>
                </a:lnTo>
                <a:lnTo>
                  <a:pt x="38100" y="102108"/>
                </a:lnTo>
                <a:lnTo>
                  <a:pt x="16764" y="140208"/>
                </a:lnTo>
                <a:lnTo>
                  <a:pt x="4572" y="182880"/>
                </a:lnTo>
                <a:lnTo>
                  <a:pt x="0" y="205740"/>
                </a:lnTo>
                <a:lnTo>
                  <a:pt x="0" y="1117092"/>
                </a:lnTo>
                <a:lnTo>
                  <a:pt x="4572" y="1139952"/>
                </a:lnTo>
                <a:lnTo>
                  <a:pt x="10668" y="1161288"/>
                </a:lnTo>
                <a:lnTo>
                  <a:pt x="18288" y="1182624"/>
                </a:lnTo>
                <a:lnTo>
                  <a:pt x="24384" y="1195832"/>
                </a:lnTo>
                <a:lnTo>
                  <a:pt x="24384" y="228600"/>
                </a:lnTo>
                <a:lnTo>
                  <a:pt x="25908" y="207264"/>
                </a:lnTo>
                <a:lnTo>
                  <a:pt x="33528" y="167640"/>
                </a:lnTo>
                <a:lnTo>
                  <a:pt x="50292" y="131064"/>
                </a:lnTo>
                <a:lnTo>
                  <a:pt x="71628" y="99060"/>
                </a:lnTo>
                <a:lnTo>
                  <a:pt x="99060" y="71628"/>
                </a:lnTo>
                <a:lnTo>
                  <a:pt x="131064" y="50292"/>
                </a:lnTo>
                <a:lnTo>
                  <a:pt x="167640" y="35052"/>
                </a:lnTo>
                <a:lnTo>
                  <a:pt x="207264" y="25908"/>
                </a:lnTo>
                <a:lnTo>
                  <a:pt x="2334768" y="25908"/>
                </a:lnTo>
                <a:lnTo>
                  <a:pt x="2356104" y="27432"/>
                </a:lnTo>
                <a:lnTo>
                  <a:pt x="2395728" y="35052"/>
                </a:lnTo>
                <a:lnTo>
                  <a:pt x="2432304" y="50292"/>
                </a:lnTo>
                <a:lnTo>
                  <a:pt x="2479548" y="85344"/>
                </a:lnTo>
                <a:lnTo>
                  <a:pt x="2503932" y="115824"/>
                </a:lnTo>
                <a:lnTo>
                  <a:pt x="2522220" y="150876"/>
                </a:lnTo>
                <a:lnTo>
                  <a:pt x="2534412" y="188976"/>
                </a:lnTo>
                <a:lnTo>
                  <a:pt x="2537460" y="208788"/>
                </a:lnTo>
                <a:lnTo>
                  <a:pt x="2537460" y="1197610"/>
                </a:lnTo>
                <a:lnTo>
                  <a:pt x="2545080" y="1181100"/>
                </a:lnTo>
                <a:lnTo>
                  <a:pt x="2552700" y="1159764"/>
                </a:lnTo>
                <a:lnTo>
                  <a:pt x="2558796" y="1138428"/>
                </a:lnTo>
                <a:lnTo>
                  <a:pt x="2561844" y="1115568"/>
                </a:lnTo>
                <a:lnTo>
                  <a:pt x="2563368" y="1092708"/>
                </a:lnTo>
                <a:close/>
              </a:path>
              <a:path w="2563495" h="1321435">
                <a:moveTo>
                  <a:pt x="2537460" y="1197610"/>
                </a:moveTo>
                <a:lnTo>
                  <a:pt x="2537460" y="1114044"/>
                </a:lnTo>
                <a:lnTo>
                  <a:pt x="2534412" y="1135380"/>
                </a:lnTo>
                <a:lnTo>
                  <a:pt x="2528316" y="1153668"/>
                </a:lnTo>
                <a:lnTo>
                  <a:pt x="2513076" y="1190244"/>
                </a:lnTo>
                <a:lnTo>
                  <a:pt x="2491740" y="1222248"/>
                </a:lnTo>
                <a:lnTo>
                  <a:pt x="2464308" y="1249680"/>
                </a:lnTo>
                <a:lnTo>
                  <a:pt x="2430780" y="1272540"/>
                </a:lnTo>
                <a:lnTo>
                  <a:pt x="2394204" y="1287780"/>
                </a:lnTo>
                <a:lnTo>
                  <a:pt x="2354580" y="1295400"/>
                </a:lnTo>
                <a:lnTo>
                  <a:pt x="2334768" y="1296924"/>
                </a:lnTo>
                <a:lnTo>
                  <a:pt x="227076" y="1296815"/>
                </a:lnTo>
                <a:lnTo>
                  <a:pt x="185928" y="1292352"/>
                </a:lnTo>
                <a:lnTo>
                  <a:pt x="147828" y="1280160"/>
                </a:lnTo>
                <a:lnTo>
                  <a:pt x="114300" y="1261872"/>
                </a:lnTo>
                <a:lnTo>
                  <a:pt x="83820" y="1235964"/>
                </a:lnTo>
                <a:lnTo>
                  <a:pt x="48768" y="1188720"/>
                </a:lnTo>
                <a:lnTo>
                  <a:pt x="33528" y="1153668"/>
                </a:lnTo>
                <a:lnTo>
                  <a:pt x="25908" y="1112520"/>
                </a:lnTo>
                <a:lnTo>
                  <a:pt x="24384" y="1092708"/>
                </a:lnTo>
                <a:lnTo>
                  <a:pt x="24384" y="1195832"/>
                </a:lnTo>
                <a:lnTo>
                  <a:pt x="51816" y="1239012"/>
                </a:lnTo>
                <a:lnTo>
                  <a:pt x="100584" y="1283208"/>
                </a:lnTo>
                <a:lnTo>
                  <a:pt x="140208" y="1304544"/>
                </a:lnTo>
                <a:lnTo>
                  <a:pt x="205740" y="1321308"/>
                </a:lnTo>
                <a:lnTo>
                  <a:pt x="2334768" y="1321308"/>
                </a:lnTo>
                <a:lnTo>
                  <a:pt x="2382012" y="1316736"/>
                </a:lnTo>
                <a:lnTo>
                  <a:pt x="2424684" y="1303020"/>
                </a:lnTo>
                <a:lnTo>
                  <a:pt x="2481072" y="1269492"/>
                </a:lnTo>
                <a:lnTo>
                  <a:pt x="2511552" y="1237488"/>
                </a:lnTo>
                <a:lnTo>
                  <a:pt x="2535936" y="1200912"/>
                </a:lnTo>
                <a:lnTo>
                  <a:pt x="2537460" y="1197610"/>
                </a:lnTo>
                <a:close/>
              </a:path>
            </a:pathLst>
          </a:custGeom>
          <a:solidFill>
            <a:srgbClr val="FF7B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11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8976" y="584708"/>
            <a:ext cx="628777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2200" spc="90" b="0">
                <a:solidFill>
                  <a:srgbClr val="00569F"/>
                </a:solidFill>
                <a:latin typeface="Tahoma"/>
                <a:cs typeface="Tahoma"/>
              </a:rPr>
              <a:t>Contributions</a:t>
            </a:r>
            <a:r>
              <a:rPr dirty="0" sz="2200" spc="-114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35" b="0">
                <a:solidFill>
                  <a:srgbClr val="00569F"/>
                </a:solidFill>
                <a:latin typeface="Tahoma"/>
                <a:cs typeface="Tahoma"/>
              </a:rPr>
              <a:t>aux</a:t>
            </a:r>
            <a:r>
              <a:rPr dirty="0" sz="2200" spc="-7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35" b="0">
                <a:solidFill>
                  <a:srgbClr val="00569F"/>
                </a:solidFill>
                <a:latin typeface="Tahoma"/>
                <a:cs typeface="Tahoma"/>
              </a:rPr>
              <a:t>émissions</a:t>
            </a:r>
            <a:r>
              <a:rPr dirty="0" sz="2200" spc="-114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275" b="0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2200" spc="-6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00" b="0">
                <a:solidFill>
                  <a:srgbClr val="00569F"/>
                </a:solidFill>
                <a:latin typeface="Tahoma"/>
                <a:cs typeface="Tahoma"/>
              </a:rPr>
              <a:t>particules</a:t>
            </a:r>
            <a:r>
              <a:rPr dirty="0" sz="2200" spc="-9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05" b="0">
                <a:solidFill>
                  <a:srgbClr val="00569F"/>
                </a:solidFill>
                <a:latin typeface="Tahoma"/>
                <a:cs typeface="Tahoma"/>
              </a:rPr>
              <a:t>PM</a:t>
            </a:r>
            <a:r>
              <a:rPr dirty="0" baseline="-21072" sz="2175" spc="157" b="0">
                <a:solidFill>
                  <a:srgbClr val="00569F"/>
                </a:solidFill>
                <a:latin typeface="Tahoma"/>
                <a:cs typeface="Tahoma"/>
              </a:rPr>
              <a:t>10</a:t>
            </a:r>
            <a:endParaRPr baseline="-21072" sz="2175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12011" y="2660394"/>
            <a:ext cx="906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30" b="1" i="1">
                <a:solidFill>
                  <a:srgbClr val="FF7B00"/>
                </a:solidFill>
                <a:latin typeface="Verdana"/>
                <a:cs typeface="Verdana"/>
              </a:rPr>
              <a:t>Première </a:t>
            </a:r>
            <a:r>
              <a:rPr dirty="0" sz="1200" spc="-125" b="1" i="1">
                <a:solidFill>
                  <a:srgbClr val="FF7B00"/>
                </a:solidFill>
                <a:latin typeface="Verdana"/>
                <a:cs typeface="Verdana"/>
              </a:rPr>
              <a:t> </a:t>
            </a:r>
            <a:r>
              <a:rPr dirty="0" sz="1200" spc="-85" b="1" i="1">
                <a:solidFill>
                  <a:srgbClr val="FF7B00"/>
                </a:solidFill>
                <a:latin typeface="Verdana"/>
                <a:cs typeface="Verdana"/>
              </a:rPr>
              <a:t>cont</a:t>
            </a:r>
            <a:r>
              <a:rPr dirty="0" sz="1200" spc="-215" b="1" i="1">
                <a:solidFill>
                  <a:srgbClr val="FF7B00"/>
                </a:solidFill>
                <a:latin typeface="Verdana"/>
                <a:cs typeface="Verdana"/>
              </a:rPr>
              <a:t>r</a:t>
            </a:r>
            <a:r>
              <a:rPr dirty="0" sz="1200" spc="-114" b="1" i="1">
                <a:solidFill>
                  <a:srgbClr val="FF7B00"/>
                </a:solidFill>
                <a:latin typeface="Verdana"/>
                <a:cs typeface="Verdana"/>
              </a:rPr>
              <a:t>ibution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3793" y="3657600"/>
            <a:ext cx="934105" cy="9997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11935" y="4024374"/>
            <a:ext cx="906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200" spc="-75" b="1" i="1">
                <a:solidFill>
                  <a:srgbClr val="00569F"/>
                </a:solidFill>
                <a:latin typeface="Verdana"/>
                <a:cs typeface="Verdana"/>
              </a:rPr>
              <a:t>Seconde </a:t>
            </a:r>
            <a:r>
              <a:rPr dirty="0" sz="1200" spc="-70" b="1" i="1">
                <a:solidFill>
                  <a:srgbClr val="00569F"/>
                </a:solidFill>
                <a:latin typeface="Verdana"/>
                <a:cs typeface="Verdana"/>
              </a:rPr>
              <a:t> </a:t>
            </a:r>
            <a:r>
              <a:rPr dirty="0" sz="1200" spc="-85" b="1" i="1">
                <a:solidFill>
                  <a:srgbClr val="00569F"/>
                </a:solidFill>
                <a:latin typeface="Verdana"/>
                <a:cs typeface="Verdana"/>
              </a:rPr>
              <a:t>cont</a:t>
            </a:r>
            <a:r>
              <a:rPr dirty="0" sz="1200" spc="-215" b="1" i="1">
                <a:solidFill>
                  <a:srgbClr val="00569F"/>
                </a:solidFill>
                <a:latin typeface="Verdana"/>
                <a:cs typeface="Verdana"/>
              </a:rPr>
              <a:t>r</a:t>
            </a:r>
            <a:r>
              <a:rPr dirty="0" sz="1200" spc="-114" b="1" i="1">
                <a:solidFill>
                  <a:srgbClr val="00569F"/>
                </a:solidFill>
                <a:latin typeface="Verdana"/>
                <a:cs typeface="Verdana"/>
              </a:rPr>
              <a:t>ibution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64102" y="2157983"/>
            <a:ext cx="2563495" cy="1321435"/>
            <a:chOff x="6364102" y="2157983"/>
            <a:chExt cx="2563495" cy="13214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0608" y="2270759"/>
              <a:ext cx="780740" cy="9232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364102" y="2157983"/>
              <a:ext cx="2563495" cy="1321435"/>
            </a:xfrm>
            <a:custGeom>
              <a:avLst/>
              <a:gdLst/>
              <a:ahLst/>
              <a:cxnLst/>
              <a:rect l="l" t="t" r="r" b="b"/>
              <a:pathLst>
                <a:path w="2563495" h="1321435">
                  <a:moveTo>
                    <a:pt x="2563368" y="1092708"/>
                  </a:moveTo>
                  <a:lnTo>
                    <a:pt x="2563368" y="228600"/>
                  </a:lnTo>
                  <a:lnTo>
                    <a:pt x="2561844" y="204216"/>
                  </a:lnTo>
                  <a:lnTo>
                    <a:pt x="2552700" y="160020"/>
                  </a:lnTo>
                  <a:lnTo>
                    <a:pt x="2535936" y="118872"/>
                  </a:lnTo>
                  <a:lnTo>
                    <a:pt x="2510028" y="82296"/>
                  </a:lnTo>
                  <a:lnTo>
                    <a:pt x="2479548" y="51816"/>
                  </a:lnTo>
                  <a:lnTo>
                    <a:pt x="2442972" y="27432"/>
                  </a:lnTo>
                  <a:lnTo>
                    <a:pt x="2401824" y="10668"/>
                  </a:lnTo>
                  <a:lnTo>
                    <a:pt x="2357628" y="1524"/>
                  </a:lnTo>
                  <a:lnTo>
                    <a:pt x="2334768" y="0"/>
                  </a:lnTo>
                  <a:lnTo>
                    <a:pt x="227076" y="0"/>
                  </a:lnTo>
                  <a:lnTo>
                    <a:pt x="181356" y="4572"/>
                  </a:lnTo>
                  <a:lnTo>
                    <a:pt x="138684" y="18288"/>
                  </a:lnTo>
                  <a:lnTo>
                    <a:pt x="99060" y="39624"/>
                  </a:lnTo>
                  <a:lnTo>
                    <a:pt x="65532" y="67056"/>
                  </a:lnTo>
                  <a:lnTo>
                    <a:pt x="38100" y="102108"/>
                  </a:lnTo>
                  <a:lnTo>
                    <a:pt x="16764" y="140208"/>
                  </a:lnTo>
                  <a:lnTo>
                    <a:pt x="4572" y="182880"/>
                  </a:lnTo>
                  <a:lnTo>
                    <a:pt x="0" y="205740"/>
                  </a:lnTo>
                  <a:lnTo>
                    <a:pt x="0" y="1117092"/>
                  </a:lnTo>
                  <a:lnTo>
                    <a:pt x="4572" y="1139952"/>
                  </a:lnTo>
                  <a:lnTo>
                    <a:pt x="9144" y="1161288"/>
                  </a:lnTo>
                  <a:lnTo>
                    <a:pt x="18288" y="1182624"/>
                  </a:lnTo>
                  <a:lnTo>
                    <a:pt x="24384" y="1195832"/>
                  </a:lnTo>
                  <a:lnTo>
                    <a:pt x="24384" y="228600"/>
                  </a:lnTo>
                  <a:lnTo>
                    <a:pt x="25908" y="207264"/>
                  </a:lnTo>
                  <a:lnTo>
                    <a:pt x="33528" y="167640"/>
                  </a:lnTo>
                  <a:lnTo>
                    <a:pt x="50292" y="131064"/>
                  </a:lnTo>
                  <a:lnTo>
                    <a:pt x="71628" y="99060"/>
                  </a:lnTo>
                  <a:lnTo>
                    <a:pt x="99060" y="71628"/>
                  </a:lnTo>
                  <a:lnTo>
                    <a:pt x="131064" y="50292"/>
                  </a:lnTo>
                  <a:lnTo>
                    <a:pt x="167640" y="35052"/>
                  </a:lnTo>
                  <a:lnTo>
                    <a:pt x="207264" y="25908"/>
                  </a:lnTo>
                  <a:lnTo>
                    <a:pt x="2356104" y="25908"/>
                  </a:lnTo>
                  <a:lnTo>
                    <a:pt x="2395728" y="35052"/>
                  </a:lnTo>
                  <a:lnTo>
                    <a:pt x="2432304" y="50292"/>
                  </a:lnTo>
                  <a:lnTo>
                    <a:pt x="2464308" y="71628"/>
                  </a:lnTo>
                  <a:lnTo>
                    <a:pt x="2503932" y="115824"/>
                  </a:lnTo>
                  <a:lnTo>
                    <a:pt x="2522220" y="150876"/>
                  </a:lnTo>
                  <a:lnTo>
                    <a:pt x="2534412" y="188976"/>
                  </a:lnTo>
                  <a:lnTo>
                    <a:pt x="2537460" y="208788"/>
                  </a:lnTo>
                  <a:lnTo>
                    <a:pt x="2537460" y="1197610"/>
                  </a:lnTo>
                  <a:lnTo>
                    <a:pt x="2545080" y="1181100"/>
                  </a:lnTo>
                  <a:lnTo>
                    <a:pt x="2552700" y="1159764"/>
                  </a:lnTo>
                  <a:lnTo>
                    <a:pt x="2558796" y="1138428"/>
                  </a:lnTo>
                  <a:lnTo>
                    <a:pt x="2561844" y="1115568"/>
                  </a:lnTo>
                  <a:lnTo>
                    <a:pt x="2563368" y="1092708"/>
                  </a:lnTo>
                  <a:close/>
                </a:path>
                <a:path w="2563495" h="1321435">
                  <a:moveTo>
                    <a:pt x="2537460" y="1197610"/>
                  </a:moveTo>
                  <a:lnTo>
                    <a:pt x="2537460" y="1114044"/>
                  </a:lnTo>
                  <a:lnTo>
                    <a:pt x="2534412" y="1133856"/>
                  </a:lnTo>
                  <a:lnTo>
                    <a:pt x="2528316" y="1153668"/>
                  </a:lnTo>
                  <a:lnTo>
                    <a:pt x="2513076" y="1190244"/>
                  </a:lnTo>
                  <a:lnTo>
                    <a:pt x="2491740" y="1222248"/>
                  </a:lnTo>
                  <a:lnTo>
                    <a:pt x="2447544" y="1261872"/>
                  </a:lnTo>
                  <a:lnTo>
                    <a:pt x="2394204" y="1287780"/>
                  </a:lnTo>
                  <a:lnTo>
                    <a:pt x="2354580" y="1295400"/>
                  </a:lnTo>
                  <a:lnTo>
                    <a:pt x="2334768" y="1296815"/>
                  </a:lnTo>
                  <a:lnTo>
                    <a:pt x="227076" y="1296815"/>
                  </a:lnTo>
                  <a:lnTo>
                    <a:pt x="207264" y="1295400"/>
                  </a:lnTo>
                  <a:lnTo>
                    <a:pt x="185928" y="1292352"/>
                  </a:lnTo>
                  <a:lnTo>
                    <a:pt x="167640" y="1286256"/>
                  </a:lnTo>
                  <a:lnTo>
                    <a:pt x="147828" y="1280160"/>
                  </a:lnTo>
                  <a:lnTo>
                    <a:pt x="114300" y="1261872"/>
                  </a:lnTo>
                  <a:lnTo>
                    <a:pt x="83820" y="1235964"/>
                  </a:lnTo>
                  <a:lnTo>
                    <a:pt x="48768" y="1188720"/>
                  </a:lnTo>
                  <a:lnTo>
                    <a:pt x="33528" y="1152144"/>
                  </a:lnTo>
                  <a:lnTo>
                    <a:pt x="25908" y="1112520"/>
                  </a:lnTo>
                  <a:lnTo>
                    <a:pt x="24384" y="1092708"/>
                  </a:lnTo>
                  <a:lnTo>
                    <a:pt x="24384" y="1195832"/>
                  </a:lnTo>
                  <a:lnTo>
                    <a:pt x="51816" y="1239012"/>
                  </a:lnTo>
                  <a:lnTo>
                    <a:pt x="100584" y="1283208"/>
                  </a:lnTo>
                  <a:lnTo>
                    <a:pt x="140208" y="1304544"/>
                  </a:lnTo>
                  <a:lnTo>
                    <a:pt x="182880" y="1316736"/>
                  </a:lnTo>
                  <a:lnTo>
                    <a:pt x="227076" y="1321206"/>
                  </a:lnTo>
                  <a:lnTo>
                    <a:pt x="2334768" y="1321308"/>
                  </a:lnTo>
                  <a:lnTo>
                    <a:pt x="2359152" y="1319784"/>
                  </a:lnTo>
                  <a:lnTo>
                    <a:pt x="2403348" y="1310640"/>
                  </a:lnTo>
                  <a:lnTo>
                    <a:pt x="2444496" y="1293876"/>
                  </a:lnTo>
                  <a:lnTo>
                    <a:pt x="2481072" y="1269492"/>
                  </a:lnTo>
                  <a:lnTo>
                    <a:pt x="2511552" y="1237488"/>
                  </a:lnTo>
                  <a:lnTo>
                    <a:pt x="2535936" y="1200912"/>
                  </a:lnTo>
                  <a:lnTo>
                    <a:pt x="2537460" y="1197610"/>
                  </a:lnTo>
                  <a:close/>
                </a:path>
              </a:pathLst>
            </a:custGeom>
            <a:solidFill>
              <a:srgbClr val="FF7B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5363" y="1595628"/>
            <a:ext cx="5023103" cy="417423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11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4376" y="584708"/>
            <a:ext cx="528383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45" b="0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2200" spc="340" b="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2200" spc="-50" b="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2200" spc="-5" b="0">
                <a:solidFill>
                  <a:srgbClr val="00569F"/>
                </a:solidFill>
                <a:latin typeface="Tahoma"/>
                <a:cs typeface="Tahoma"/>
              </a:rPr>
              <a:t>ss</a:t>
            </a:r>
            <a:r>
              <a:rPr dirty="0" sz="2200" b="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2200" spc="35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280" b="0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2200" spc="265" b="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2200" spc="-130" b="0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2200" spc="70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265" b="0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2200" spc="210" b="0">
                <a:solidFill>
                  <a:srgbClr val="00569F"/>
                </a:solidFill>
                <a:latin typeface="Tahoma"/>
                <a:cs typeface="Tahoma"/>
              </a:rPr>
              <a:t>m</a:t>
            </a:r>
            <a:r>
              <a:rPr dirty="0" sz="2200" spc="-50" b="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2200" spc="-135" b="0">
                <a:solidFill>
                  <a:srgbClr val="00569F"/>
                </a:solidFill>
                <a:latin typeface="Tahoma"/>
                <a:cs typeface="Tahoma"/>
              </a:rPr>
              <a:t>ss</a:t>
            </a:r>
            <a:r>
              <a:rPr dirty="0" sz="2200" spc="-70" b="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2200" spc="240" b="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2200" spc="100" b="0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2200" spc="-130" b="0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2200" spc="25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-330" b="0">
                <a:solidFill>
                  <a:srgbClr val="00569F"/>
                </a:solidFill>
                <a:latin typeface="Tahoma"/>
                <a:cs typeface="Tahoma"/>
              </a:rPr>
              <a:t>«</a:t>
            </a:r>
            <a:r>
              <a:rPr dirty="0" sz="2200" spc="65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-25" b="0">
                <a:solidFill>
                  <a:srgbClr val="00569F"/>
                </a:solidFill>
                <a:latin typeface="Tahoma"/>
                <a:cs typeface="Tahoma"/>
              </a:rPr>
              <a:t>f</a:t>
            </a:r>
            <a:r>
              <a:rPr dirty="0" sz="2200" spc="-50" b="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2200" spc="-65" b="0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2200" spc="50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280" b="0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2200" spc="265" b="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2200" spc="60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-65" b="0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2200" spc="300" b="0">
                <a:solidFill>
                  <a:srgbClr val="00569F"/>
                </a:solidFill>
                <a:latin typeface="Tahoma"/>
                <a:cs typeface="Tahoma"/>
              </a:rPr>
              <a:t>’</a:t>
            </a:r>
            <a:r>
              <a:rPr dirty="0" sz="2200" spc="265" b="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2200" spc="340" b="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2200" spc="105" b="0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2200" spc="70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-330" b="0">
                <a:solidFill>
                  <a:srgbClr val="00569F"/>
                </a:solidFill>
                <a:latin typeface="Tahoma"/>
                <a:cs typeface="Tahoma"/>
              </a:rPr>
              <a:t>»</a:t>
            </a:r>
            <a:r>
              <a:rPr dirty="0" sz="2200" spc="65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10" b="0">
                <a:solidFill>
                  <a:srgbClr val="00569F"/>
                </a:solidFill>
                <a:latin typeface="Tahoma"/>
                <a:cs typeface="Tahoma"/>
              </a:rPr>
              <a:t>202</a:t>
            </a:r>
            <a:r>
              <a:rPr dirty="0" sz="2200" spc="15" b="0">
                <a:solidFill>
                  <a:srgbClr val="00569F"/>
                </a:solidFill>
                <a:latin typeface="Tahoma"/>
                <a:cs typeface="Tahoma"/>
              </a:rPr>
              <a:t>5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5697" y="1258315"/>
            <a:ext cx="8603615" cy="1304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38985" marR="2193290" indent="41402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Evaluer</a:t>
            </a: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si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 le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 «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fil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de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7B00"/>
                </a:solidFill>
                <a:latin typeface="Calibri"/>
                <a:cs typeface="Calibri"/>
              </a:rPr>
              <a:t>l’eau</a:t>
            </a:r>
            <a:r>
              <a:rPr dirty="0" sz="1800" spc="-2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»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permet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de </a:t>
            </a:r>
            <a:r>
              <a:rPr dirty="0" sz="1800" spc="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respecter</a:t>
            </a:r>
            <a:r>
              <a:rPr dirty="0" sz="1800" spc="-4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les</a:t>
            </a:r>
            <a:r>
              <a:rPr dirty="0" sz="1800" spc="-2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valeurs</a:t>
            </a:r>
            <a:r>
              <a:rPr dirty="0" sz="1800" spc="-2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limites</a:t>
            </a:r>
            <a:r>
              <a:rPr dirty="0" sz="1800" spc="-3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dans</a:t>
            </a:r>
            <a:r>
              <a:rPr dirty="0" sz="1800" spc="-2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F7B00"/>
                </a:solidFill>
                <a:latin typeface="Calibri"/>
                <a:cs typeface="Calibri"/>
              </a:rPr>
              <a:t>l’air</a:t>
            </a:r>
            <a:r>
              <a:rPr dirty="0" sz="1800" spc="-1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ambiant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buSzPct val="78571"/>
              <a:buFont typeface="Tahoma"/>
              <a:buChar char="►"/>
              <a:tabLst>
                <a:tab pos="354965" algn="l"/>
                <a:tab pos="355600" algn="l"/>
              </a:tabLst>
            </a:pPr>
            <a:r>
              <a:rPr dirty="0" sz="1400" spc="-65" b="1">
                <a:solidFill>
                  <a:srgbClr val="00569F"/>
                </a:solidFill>
                <a:latin typeface="Tahoma"/>
                <a:cs typeface="Tahoma"/>
              </a:rPr>
              <a:t>Inventaire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prospectif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5" b="1">
                <a:solidFill>
                  <a:srgbClr val="00569F"/>
                </a:solidFill>
                <a:latin typeface="Tahoma"/>
                <a:cs typeface="Tahoma"/>
              </a:rPr>
              <a:t>2025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20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85">
                <a:solidFill>
                  <a:srgbClr val="00569F"/>
                </a:solidFill>
                <a:latin typeface="Tahoma"/>
                <a:cs typeface="Tahoma"/>
              </a:rPr>
              <a:t>Scénario</a:t>
            </a:r>
            <a:r>
              <a:rPr dirty="0" sz="14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05">
                <a:solidFill>
                  <a:srgbClr val="00569F"/>
                </a:solidFill>
                <a:latin typeface="Tahoma"/>
                <a:cs typeface="Tahoma"/>
              </a:rPr>
              <a:t>tendanciel</a:t>
            </a:r>
            <a:r>
              <a:rPr dirty="0" sz="140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85">
                <a:solidFill>
                  <a:srgbClr val="00569F"/>
                </a:solidFill>
                <a:latin typeface="Tahoma"/>
                <a:cs typeface="Tahoma"/>
              </a:rPr>
              <a:t>avec</a:t>
            </a:r>
            <a:r>
              <a:rPr dirty="0" sz="14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30">
                <a:solidFill>
                  <a:srgbClr val="00569F"/>
                </a:solidFill>
                <a:latin typeface="Tahoma"/>
                <a:cs typeface="Tahoma"/>
              </a:rPr>
              <a:t>prise</a:t>
            </a:r>
            <a:r>
              <a:rPr dirty="0" sz="1400" spc="-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2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4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50">
                <a:solidFill>
                  <a:srgbClr val="00569F"/>
                </a:solidFill>
                <a:latin typeface="Tahoma"/>
                <a:cs typeface="Tahoma"/>
              </a:rPr>
              <a:t>compte</a:t>
            </a:r>
            <a:r>
              <a:rPr dirty="0" sz="14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2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80">
                <a:solidFill>
                  <a:srgbClr val="00569F"/>
                </a:solidFill>
                <a:latin typeface="Tahoma"/>
                <a:cs typeface="Tahoma"/>
              </a:rPr>
              <a:t>minima</a:t>
            </a:r>
            <a:r>
              <a:rPr dirty="0" sz="1400" spc="-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90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4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85">
                <a:solidFill>
                  <a:srgbClr val="00569F"/>
                </a:solidFill>
                <a:latin typeface="Tahoma"/>
                <a:cs typeface="Tahoma"/>
              </a:rPr>
              <a:t>actions </a:t>
            </a:r>
            <a:r>
              <a:rPr dirty="0" sz="1400" spc="-42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90">
                <a:solidFill>
                  <a:srgbClr val="00569F"/>
                </a:solidFill>
                <a:latin typeface="Tahoma"/>
                <a:cs typeface="Tahoma"/>
              </a:rPr>
              <a:t>locales</a:t>
            </a:r>
            <a:r>
              <a:rPr dirty="0" sz="1400" spc="-1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40">
                <a:solidFill>
                  <a:srgbClr val="00569F"/>
                </a:solidFill>
                <a:latin typeface="Tahoma"/>
                <a:cs typeface="Tahoma"/>
              </a:rPr>
              <a:t>visant</a:t>
            </a:r>
            <a:r>
              <a:rPr dirty="0" sz="1400" spc="-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2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40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5">
                <a:solidFill>
                  <a:srgbClr val="00569F"/>
                </a:solidFill>
                <a:latin typeface="Tahoma"/>
                <a:cs typeface="Tahoma"/>
              </a:rPr>
              <a:t>réduire</a:t>
            </a:r>
            <a:r>
              <a:rPr dirty="0" sz="14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0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0">
                <a:solidFill>
                  <a:srgbClr val="00569F"/>
                </a:solidFill>
                <a:latin typeface="Tahoma"/>
                <a:cs typeface="Tahoma"/>
              </a:rPr>
              <a:t>émissions</a:t>
            </a:r>
            <a:r>
              <a:rPr dirty="0" sz="1400" spc="-1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7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60">
                <a:solidFill>
                  <a:srgbClr val="00569F"/>
                </a:solidFill>
                <a:latin typeface="Tahoma"/>
                <a:cs typeface="Tahoma"/>
              </a:rPr>
              <a:t>polluants</a:t>
            </a:r>
            <a:r>
              <a:rPr dirty="0" sz="140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75">
                <a:solidFill>
                  <a:srgbClr val="00569F"/>
                </a:solidFill>
                <a:latin typeface="Tahoma"/>
                <a:cs typeface="Tahoma"/>
              </a:rPr>
              <a:t>atmosphériques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81716" y="3100830"/>
            <a:ext cx="516826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0" b="1">
                <a:solidFill>
                  <a:srgbClr val="FF7B00"/>
                </a:solidFill>
                <a:latin typeface="Tahoma"/>
                <a:cs typeface="Tahoma"/>
              </a:rPr>
              <a:t>Diminution</a:t>
            </a:r>
            <a:r>
              <a:rPr dirty="0" sz="1400" spc="-4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FF7B00"/>
                </a:solidFill>
                <a:latin typeface="Tahoma"/>
                <a:cs typeface="Tahoma"/>
              </a:rPr>
              <a:t>des</a:t>
            </a:r>
            <a:r>
              <a:rPr dirty="0" sz="1400" spc="-3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FF7B00"/>
                </a:solidFill>
                <a:latin typeface="Tahoma"/>
                <a:cs typeface="Tahoma"/>
              </a:rPr>
              <a:t>émissions</a:t>
            </a:r>
            <a:r>
              <a:rPr dirty="0" sz="1400" spc="-3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FF7B00"/>
                </a:solidFill>
                <a:latin typeface="Tahoma"/>
                <a:cs typeface="Tahoma"/>
              </a:rPr>
              <a:t>de</a:t>
            </a:r>
            <a:r>
              <a:rPr dirty="0" sz="1400" spc="-1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FF7B00"/>
                </a:solidFill>
                <a:latin typeface="Tahoma"/>
                <a:cs typeface="Tahoma"/>
              </a:rPr>
              <a:t>NOx</a:t>
            </a:r>
            <a:r>
              <a:rPr dirty="0" sz="1400" spc="-3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65">
                <a:solidFill>
                  <a:srgbClr val="00569F"/>
                </a:solidFill>
                <a:latin typeface="Tahoma"/>
                <a:cs typeface="Tahoma"/>
              </a:rPr>
              <a:t>entre</a:t>
            </a:r>
            <a:r>
              <a:rPr dirty="0" sz="14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0">
                <a:solidFill>
                  <a:srgbClr val="00569F"/>
                </a:solidFill>
                <a:latin typeface="Tahoma"/>
                <a:cs typeface="Tahoma"/>
              </a:rPr>
              <a:t>2018</a:t>
            </a:r>
            <a:r>
              <a:rPr dirty="0" sz="14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85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0">
                <a:solidFill>
                  <a:srgbClr val="00569F"/>
                </a:solidFill>
                <a:latin typeface="Tahoma"/>
                <a:cs typeface="Tahoma"/>
              </a:rPr>
              <a:t>2025</a:t>
            </a:r>
            <a:r>
              <a:rPr dirty="0" sz="140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2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40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IDF</a:t>
            </a:r>
            <a:r>
              <a:rPr dirty="0" sz="14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10">
                <a:solidFill>
                  <a:srgbClr val="00569F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1744" y="4893054"/>
            <a:ext cx="522795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400" spc="-70" b="1">
                <a:solidFill>
                  <a:srgbClr val="FF7B00"/>
                </a:solidFill>
                <a:latin typeface="Tahoma"/>
                <a:cs typeface="Tahoma"/>
              </a:rPr>
              <a:t>Diminution</a:t>
            </a:r>
            <a:r>
              <a:rPr dirty="0" sz="1400" spc="-4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FF7B00"/>
                </a:solidFill>
                <a:latin typeface="Tahoma"/>
                <a:cs typeface="Tahoma"/>
              </a:rPr>
              <a:t>des</a:t>
            </a:r>
            <a:r>
              <a:rPr dirty="0" sz="1400" spc="-3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FF7B00"/>
                </a:solidFill>
                <a:latin typeface="Tahoma"/>
                <a:cs typeface="Tahoma"/>
              </a:rPr>
              <a:t>émissions</a:t>
            </a:r>
            <a:r>
              <a:rPr dirty="0" sz="1400" spc="-3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FF7B00"/>
                </a:solidFill>
                <a:latin typeface="Tahoma"/>
                <a:cs typeface="Tahoma"/>
              </a:rPr>
              <a:t>de</a:t>
            </a:r>
            <a:r>
              <a:rPr dirty="0" sz="1400" spc="-1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FF7B00"/>
                </a:solidFill>
                <a:latin typeface="Tahoma"/>
                <a:cs typeface="Tahoma"/>
              </a:rPr>
              <a:t>PM</a:t>
            </a:r>
            <a:r>
              <a:rPr dirty="0" baseline="-21604" sz="1350" spc="-82" b="1">
                <a:solidFill>
                  <a:srgbClr val="FF7B00"/>
                </a:solidFill>
                <a:latin typeface="Tahoma"/>
                <a:cs typeface="Tahoma"/>
              </a:rPr>
              <a:t>10</a:t>
            </a:r>
            <a:r>
              <a:rPr dirty="0" baseline="-21604" sz="1350" spc="172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65">
                <a:solidFill>
                  <a:srgbClr val="00569F"/>
                </a:solidFill>
                <a:latin typeface="Tahoma"/>
                <a:cs typeface="Tahoma"/>
              </a:rPr>
              <a:t>entre</a:t>
            </a:r>
            <a:r>
              <a:rPr dirty="0" sz="14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0">
                <a:solidFill>
                  <a:srgbClr val="00569F"/>
                </a:solidFill>
                <a:latin typeface="Tahoma"/>
                <a:cs typeface="Tahoma"/>
              </a:rPr>
              <a:t>2018</a:t>
            </a:r>
            <a:r>
              <a:rPr dirty="0" sz="14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85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0">
                <a:solidFill>
                  <a:srgbClr val="00569F"/>
                </a:solidFill>
                <a:latin typeface="Tahoma"/>
                <a:cs typeface="Tahoma"/>
              </a:rPr>
              <a:t>2025</a:t>
            </a:r>
            <a:r>
              <a:rPr dirty="0" sz="14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2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4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IDF</a:t>
            </a:r>
            <a:r>
              <a:rPr dirty="0" sz="1400" spc="-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10">
                <a:solidFill>
                  <a:srgbClr val="00569F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0205" y="3718050"/>
            <a:ext cx="1563370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254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Evolution</a:t>
            </a: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des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émissions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de </a:t>
            </a:r>
            <a:r>
              <a:rPr dirty="0" sz="1800" spc="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NOx</a:t>
            </a: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et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de </a:t>
            </a:r>
            <a:r>
              <a:rPr dirty="0" sz="1800" spc="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particules</a:t>
            </a:r>
            <a:r>
              <a:rPr dirty="0" sz="1800" spc="-6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PM10 </a:t>
            </a:r>
            <a:r>
              <a:rPr dirty="0" sz="1800" spc="-39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entre</a:t>
            </a:r>
            <a:r>
              <a:rPr dirty="0" sz="1800" spc="-3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2018</a:t>
            </a:r>
            <a:r>
              <a:rPr dirty="0" sz="1800" spc="-1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et</a:t>
            </a:r>
            <a:endParaRPr sz="1800">
              <a:latin typeface="Calibri"/>
              <a:cs typeface="Calibri"/>
            </a:endParaRPr>
          </a:p>
          <a:p>
            <a:pPr algn="ctr" marL="73025" marR="66040">
              <a:lnSpc>
                <a:spcPct val="100000"/>
              </a:lnSpc>
            </a:pPr>
            <a:r>
              <a:rPr dirty="0" sz="1800" spc="-5" b="1">
                <a:solidFill>
                  <a:srgbClr val="FF7B00"/>
                </a:solidFill>
                <a:latin typeface="Calibri"/>
                <a:cs typeface="Calibri"/>
              </a:rPr>
              <a:t>2025</a:t>
            </a:r>
            <a:r>
              <a:rPr dirty="0" sz="1800" spc="-40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en</a:t>
            </a:r>
            <a:r>
              <a:rPr dirty="0" sz="1800" spc="-5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7B00"/>
                </a:solidFill>
                <a:latin typeface="Calibri"/>
                <a:cs typeface="Calibri"/>
              </a:rPr>
              <a:t>Ile-de- </a:t>
            </a:r>
            <a:r>
              <a:rPr dirty="0" sz="1800" spc="-395" b="1">
                <a:solidFill>
                  <a:srgbClr val="FF7B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7B00"/>
                </a:solidFill>
                <a:latin typeface="Calibri"/>
                <a:cs typeface="Calibri"/>
              </a:rPr>
              <a:t>France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7314" y="5391670"/>
            <a:ext cx="3483836" cy="11907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44307" y="3549270"/>
            <a:ext cx="3401752" cy="120559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11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2356" y="540511"/>
            <a:ext cx="691451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88210" marR="30480" indent="-2150745">
              <a:lnSpc>
                <a:spcPct val="100000"/>
              </a:lnSpc>
              <a:spcBef>
                <a:spcPts val="100"/>
              </a:spcBef>
            </a:pPr>
            <a:r>
              <a:rPr dirty="0" sz="1400" spc="10">
                <a:solidFill>
                  <a:srgbClr val="00569F"/>
                </a:solidFill>
                <a:latin typeface="Tahoma"/>
                <a:cs typeface="Tahoma"/>
              </a:rPr>
              <a:t>Baisses</a:t>
            </a:r>
            <a:r>
              <a:rPr dirty="0" sz="1400" spc="-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>
                <a:solidFill>
                  <a:srgbClr val="00569F"/>
                </a:solidFill>
                <a:latin typeface="Tahoma"/>
                <a:cs typeface="Tahoma"/>
              </a:rPr>
              <a:t>d’émissions</a:t>
            </a:r>
            <a:r>
              <a:rPr dirty="0" sz="1400" spc="-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7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10">
                <a:solidFill>
                  <a:srgbClr val="00569F"/>
                </a:solidFill>
                <a:latin typeface="Tahoma"/>
                <a:cs typeface="Tahoma"/>
              </a:rPr>
              <a:t>NO</a:t>
            </a:r>
            <a:r>
              <a:rPr dirty="0" baseline="-21604" sz="1350" spc="165">
                <a:solidFill>
                  <a:srgbClr val="00569F"/>
                </a:solidFill>
                <a:latin typeface="Tahoma"/>
                <a:cs typeface="Tahoma"/>
              </a:rPr>
              <a:t>x</a:t>
            </a:r>
            <a:r>
              <a:rPr dirty="0" baseline="-21604" sz="1350" spc="-4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60">
                <a:solidFill>
                  <a:srgbClr val="00569F"/>
                </a:solidFill>
                <a:latin typeface="Tahoma"/>
                <a:cs typeface="Tahoma"/>
              </a:rPr>
              <a:t>nécessaires</a:t>
            </a:r>
            <a:r>
              <a:rPr dirty="0" sz="14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45">
                <a:solidFill>
                  <a:srgbClr val="00569F"/>
                </a:solidFill>
                <a:latin typeface="Tahoma"/>
                <a:cs typeface="Tahoma"/>
              </a:rPr>
              <a:t>au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95">
                <a:solidFill>
                  <a:srgbClr val="00569F"/>
                </a:solidFill>
                <a:latin typeface="Tahoma"/>
                <a:cs typeface="Tahoma"/>
              </a:rPr>
              <a:t>regard</a:t>
            </a:r>
            <a:r>
              <a:rPr dirty="0" sz="14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25">
                <a:solidFill>
                  <a:srgbClr val="00569F"/>
                </a:solidFill>
                <a:latin typeface="Tahoma"/>
                <a:cs typeface="Tahoma"/>
              </a:rPr>
              <a:t>du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85">
                <a:solidFill>
                  <a:srgbClr val="00569F"/>
                </a:solidFill>
                <a:latin typeface="Tahoma"/>
                <a:cs typeface="Tahoma"/>
              </a:rPr>
              <a:t>respect</a:t>
            </a:r>
            <a:r>
              <a:rPr dirty="0" sz="14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7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00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80">
                <a:solidFill>
                  <a:srgbClr val="00569F"/>
                </a:solidFill>
                <a:latin typeface="Tahoma"/>
                <a:cs typeface="Tahoma"/>
              </a:rPr>
              <a:t>Valeur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30">
                <a:solidFill>
                  <a:srgbClr val="00569F"/>
                </a:solidFill>
                <a:latin typeface="Tahoma"/>
                <a:cs typeface="Tahoma"/>
              </a:rPr>
              <a:t>Limite </a:t>
            </a:r>
            <a:r>
              <a:rPr dirty="0" sz="1400" spc="-42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2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400" spc="70">
                <a:solidFill>
                  <a:srgbClr val="00569F"/>
                </a:solidFill>
                <a:latin typeface="Tahoma"/>
                <a:cs typeface="Tahoma"/>
              </a:rPr>
              <a:t>nn</a:t>
            </a:r>
            <a:r>
              <a:rPr dirty="0" sz="1400" spc="65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400" spc="17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-25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400" spc="-35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400" spc="17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-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180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1400" spc="17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3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-105" b="1">
                <a:solidFill>
                  <a:srgbClr val="00569F"/>
                </a:solidFill>
                <a:latin typeface="Tahoma"/>
                <a:cs typeface="Tahoma"/>
              </a:rPr>
              <a:t>4</a:t>
            </a:r>
            <a:r>
              <a:rPr dirty="0" sz="1400" spc="-110" b="1">
                <a:solidFill>
                  <a:srgbClr val="00569F"/>
                </a:solidFill>
                <a:latin typeface="Tahoma"/>
                <a:cs typeface="Tahoma"/>
              </a:rPr>
              <a:t>0</a:t>
            </a:r>
            <a:r>
              <a:rPr dirty="0" sz="14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-110" b="1">
                <a:solidFill>
                  <a:srgbClr val="00569F"/>
                </a:solidFill>
                <a:latin typeface="Tahoma"/>
                <a:cs typeface="Tahoma"/>
              </a:rPr>
              <a:t>µ</a:t>
            </a:r>
            <a:r>
              <a:rPr dirty="0" sz="1400" spc="40" b="1">
                <a:solidFill>
                  <a:srgbClr val="00569F"/>
                </a:solidFill>
                <a:latin typeface="Tahoma"/>
                <a:cs typeface="Tahoma"/>
              </a:rPr>
              <a:t>g</a:t>
            </a:r>
            <a:r>
              <a:rPr dirty="0" sz="1400" spc="-165" b="1">
                <a:solidFill>
                  <a:srgbClr val="00569F"/>
                </a:solidFill>
                <a:latin typeface="Tahoma"/>
                <a:cs typeface="Tahoma"/>
              </a:rPr>
              <a:t>/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m</a:t>
            </a:r>
            <a:r>
              <a:rPr dirty="0" baseline="24691" sz="1350" spc="-75" b="1">
                <a:solidFill>
                  <a:srgbClr val="00569F"/>
                </a:solidFill>
                <a:latin typeface="Tahoma"/>
                <a:cs typeface="Tahoma"/>
              </a:rPr>
              <a:t>3</a:t>
            </a:r>
            <a:r>
              <a:rPr dirty="0" baseline="24691" sz="13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baseline="24691" sz="1350" spc="-97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400" spc="3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400" spc="95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u="sng" baseline="-21604" sz="1350" spc="-75" b="1">
                <a:solidFill>
                  <a:srgbClr val="00569F"/>
                </a:solidFill>
                <a:uFill>
                  <a:solidFill>
                    <a:srgbClr val="00569E"/>
                  </a:solidFill>
                </a:uFill>
                <a:latin typeface="Tahoma"/>
                <a:cs typeface="Tahoma"/>
              </a:rPr>
              <a:t>2</a:t>
            </a:r>
            <a:endParaRPr baseline="-21604" sz="13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24377" y="960119"/>
            <a:ext cx="1386840" cy="17145"/>
          </a:xfrm>
          <a:custGeom>
            <a:avLst/>
            <a:gdLst/>
            <a:ahLst/>
            <a:cxnLst/>
            <a:rect l="l" t="t" r="r" b="b"/>
            <a:pathLst>
              <a:path w="1386840" h="17144">
                <a:moveTo>
                  <a:pt x="1386839" y="16763"/>
                </a:moveTo>
                <a:lnTo>
                  <a:pt x="1386839" y="0"/>
                </a:lnTo>
                <a:lnTo>
                  <a:pt x="0" y="0"/>
                </a:lnTo>
                <a:lnTo>
                  <a:pt x="0" y="16763"/>
                </a:lnTo>
                <a:lnTo>
                  <a:pt x="1386839" y="16763"/>
                </a:lnTo>
                <a:close/>
              </a:path>
            </a:pathLst>
          </a:custGeom>
          <a:solidFill>
            <a:srgbClr val="0056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488068" y="1676501"/>
            <a:ext cx="7080884" cy="54102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MGP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75" b="1">
                <a:solidFill>
                  <a:srgbClr val="00569F"/>
                </a:solidFill>
                <a:latin typeface="Tahoma"/>
                <a:cs typeface="Tahoma"/>
              </a:rPr>
              <a:t>hors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85" b="1">
                <a:solidFill>
                  <a:srgbClr val="00569F"/>
                </a:solidFill>
                <a:latin typeface="Tahoma"/>
                <a:cs typeface="Tahoma"/>
              </a:rPr>
              <a:t>Paris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70">
                <a:solidFill>
                  <a:srgbClr val="00569F"/>
                </a:solidFill>
                <a:latin typeface="Tahoma"/>
                <a:cs typeface="Tahoma"/>
              </a:rPr>
              <a:t>=&gt;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10">
                <a:solidFill>
                  <a:srgbClr val="00569F"/>
                </a:solidFill>
                <a:latin typeface="Tahoma"/>
                <a:cs typeface="Tahoma"/>
              </a:rPr>
              <a:t>«</a:t>
            </a:r>
            <a:r>
              <a:rPr dirty="0" sz="140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00569F"/>
                </a:solidFill>
                <a:latin typeface="Tahoma"/>
                <a:cs typeface="Tahoma"/>
              </a:rPr>
              <a:t>-60</a:t>
            </a:r>
            <a:r>
              <a:rPr dirty="0" sz="14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80">
                <a:solidFill>
                  <a:srgbClr val="00569F"/>
                </a:solidFill>
                <a:latin typeface="Tahoma"/>
                <a:cs typeface="Tahoma"/>
              </a:rPr>
              <a:t>%</a:t>
            </a:r>
            <a:r>
              <a:rPr dirty="0" sz="14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35">
                <a:solidFill>
                  <a:srgbClr val="00569F"/>
                </a:solidFill>
                <a:latin typeface="Tahoma"/>
                <a:cs typeface="Tahoma"/>
              </a:rPr>
              <a:t>Routier</a:t>
            </a:r>
            <a:r>
              <a:rPr dirty="0" sz="1400" spc="-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10">
                <a:solidFill>
                  <a:srgbClr val="00569F"/>
                </a:solidFill>
                <a:latin typeface="Tahoma"/>
                <a:cs typeface="Tahoma"/>
              </a:rPr>
              <a:t>»</a:t>
            </a:r>
            <a:r>
              <a:rPr dirty="0" sz="14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14">
                <a:solidFill>
                  <a:srgbClr val="00569F"/>
                </a:solidFill>
                <a:latin typeface="Tahoma"/>
                <a:cs typeface="Tahoma"/>
              </a:rPr>
              <a:t>ou</a:t>
            </a:r>
            <a:r>
              <a:rPr dirty="0" sz="14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40" b="1">
                <a:solidFill>
                  <a:srgbClr val="00569F"/>
                </a:solidFill>
                <a:latin typeface="Tahoma"/>
                <a:cs typeface="Tahoma"/>
              </a:rPr>
              <a:t>«</a:t>
            </a:r>
            <a:r>
              <a:rPr dirty="0" sz="1400" spc="-229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75" b="1">
                <a:solidFill>
                  <a:srgbClr val="00569F"/>
                </a:solidFill>
                <a:latin typeface="Tahoma"/>
                <a:cs typeface="Tahoma"/>
              </a:rPr>
              <a:t>-50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75" b="1">
                <a:solidFill>
                  <a:srgbClr val="00569F"/>
                </a:solidFill>
                <a:latin typeface="Tahoma"/>
                <a:cs typeface="Tahoma"/>
              </a:rPr>
              <a:t>%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85" b="1">
                <a:solidFill>
                  <a:srgbClr val="00569F"/>
                </a:solidFill>
                <a:latin typeface="Tahoma"/>
                <a:cs typeface="Tahoma"/>
              </a:rPr>
              <a:t>Routier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05" b="1">
                <a:solidFill>
                  <a:srgbClr val="00569F"/>
                </a:solidFill>
                <a:latin typeface="Tahoma"/>
                <a:cs typeface="Tahoma"/>
              </a:rPr>
              <a:t>+</a:t>
            </a:r>
            <a:r>
              <a:rPr dirty="0" sz="1400" spc="-1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75" b="1">
                <a:solidFill>
                  <a:srgbClr val="00569F"/>
                </a:solidFill>
                <a:latin typeface="Tahoma"/>
                <a:cs typeface="Tahoma"/>
              </a:rPr>
              <a:t>-30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75" b="1">
                <a:solidFill>
                  <a:srgbClr val="00569F"/>
                </a:solidFill>
                <a:latin typeface="Tahoma"/>
                <a:cs typeface="Tahoma"/>
              </a:rPr>
              <a:t>%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80" b="1">
                <a:solidFill>
                  <a:srgbClr val="00569F"/>
                </a:solidFill>
                <a:latin typeface="Tahoma"/>
                <a:cs typeface="Tahoma"/>
              </a:rPr>
              <a:t>Bâti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40" b="1">
                <a:solidFill>
                  <a:srgbClr val="00569F"/>
                </a:solidFill>
                <a:latin typeface="Tahoma"/>
                <a:cs typeface="Tahoma"/>
              </a:rPr>
              <a:t>»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400" spc="-95" b="1">
                <a:solidFill>
                  <a:srgbClr val="FF7B00"/>
                </a:solidFill>
                <a:latin typeface="Tahoma"/>
                <a:cs typeface="Tahoma"/>
              </a:rPr>
              <a:t>Soit</a:t>
            </a:r>
            <a:r>
              <a:rPr dirty="0" sz="1400" spc="-3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FF7B00"/>
                </a:solidFill>
                <a:latin typeface="Tahoma"/>
                <a:cs typeface="Tahoma"/>
              </a:rPr>
              <a:t>une</a:t>
            </a:r>
            <a:r>
              <a:rPr dirty="0" sz="1400" spc="-2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FF7B00"/>
                </a:solidFill>
                <a:latin typeface="Tahoma"/>
                <a:cs typeface="Tahoma"/>
              </a:rPr>
              <a:t>diminution</a:t>
            </a:r>
            <a:r>
              <a:rPr dirty="0" sz="1400" spc="-3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FF7B00"/>
                </a:solidFill>
                <a:latin typeface="Tahoma"/>
                <a:cs typeface="Tahoma"/>
              </a:rPr>
              <a:t>nécessaire</a:t>
            </a:r>
            <a:r>
              <a:rPr dirty="0" sz="1400" spc="-1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FF7B00"/>
                </a:solidFill>
                <a:latin typeface="Tahoma"/>
                <a:cs typeface="Tahoma"/>
              </a:rPr>
              <a:t>des</a:t>
            </a:r>
            <a:r>
              <a:rPr dirty="0" sz="1400" spc="-3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FF7B00"/>
                </a:solidFill>
                <a:latin typeface="Tahoma"/>
                <a:cs typeface="Tahoma"/>
              </a:rPr>
              <a:t>émissions</a:t>
            </a:r>
            <a:r>
              <a:rPr dirty="0" sz="1400" spc="-3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FF7B00"/>
                </a:solidFill>
                <a:latin typeface="Tahoma"/>
                <a:cs typeface="Tahoma"/>
              </a:rPr>
              <a:t>du</a:t>
            </a:r>
            <a:r>
              <a:rPr dirty="0" sz="1400" spc="-3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90" b="1">
                <a:solidFill>
                  <a:srgbClr val="FF7B00"/>
                </a:solidFill>
                <a:latin typeface="Tahoma"/>
                <a:cs typeface="Tahoma"/>
              </a:rPr>
              <a:t>Transport</a:t>
            </a:r>
            <a:r>
              <a:rPr dirty="0" sz="140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FF7B00"/>
                </a:solidFill>
                <a:latin typeface="Tahoma"/>
                <a:cs typeface="Tahoma"/>
              </a:rPr>
              <a:t>de</a:t>
            </a:r>
            <a:r>
              <a:rPr dirty="0" sz="1400" spc="-2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110" b="1">
                <a:solidFill>
                  <a:srgbClr val="FF7B00"/>
                </a:solidFill>
                <a:latin typeface="Tahoma"/>
                <a:cs typeface="Tahoma"/>
              </a:rPr>
              <a:t>4</a:t>
            </a:r>
            <a:r>
              <a:rPr dirty="0" sz="1400" spc="-2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105" b="1">
                <a:solidFill>
                  <a:srgbClr val="FF7B00"/>
                </a:solidFill>
                <a:latin typeface="Tahoma"/>
                <a:cs typeface="Tahoma"/>
              </a:rPr>
              <a:t>570</a:t>
            </a:r>
            <a:r>
              <a:rPr dirty="0" sz="1400" spc="-3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FF7B00"/>
                </a:solidFill>
                <a:latin typeface="Tahoma"/>
                <a:cs typeface="Tahoma"/>
              </a:rPr>
              <a:t>tonnes</a:t>
            </a:r>
            <a:r>
              <a:rPr dirty="0" sz="1400" spc="-1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FF7B00"/>
                </a:solidFill>
                <a:latin typeface="Tahoma"/>
                <a:cs typeface="Tahoma"/>
              </a:rPr>
              <a:t>de</a:t>
            </a:r>
            <a:r>
              <a:rPr dirty="0" sz="1400" spc="-2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FF7B00"/>
                </a:solidFill>
                <a:latin typeface="Tahoma"/>
                <a:cs typeface="Tahoma"/>
              </a:rPr>
              <a:t>NOx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88068" y="2483610"/>
            <a:ext cx="6967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0">
                <a:solidFill>
                  <a:srgbClr val="00569F"/>
                </a:solidFill>
                <a:latin typeface="Tahoma"/>
                <a:cs typeface="Tahoma"/>
              </a:rPr>
              <a:t>Baisse</a:t>
            </a:r>
            <a:r>
              <a:rPr dirty="0" sz="12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90">
                <a:solidFill>
                  <a:srgbClr val="00569F"/>
                </a:solidFill>
                <a:latin typeface="Tahoma"/>
                <a:cs typeface="Tahoma"/>
              </a:rPr>
              <a:t>complémentaire</a:t>
            </a:r>
            <a:r>
              <a:rPr dirty="0" sz="12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80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2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00569F"/>
                </a:solidFill>
                <a:latin typeface="Tahoma"/>
                <a:cs typeface="Tahoma"/>
              </a:rPr>
              <a:t>émissions</a:t>
            </a:r>
            <a:r>
              <a:rPr dirty="0" sz="12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00569F"/>
                </a:solidFill>
                <a:latin typeface="Tahoma"/>
                <a:cs typeface="Tahoma"/>
              </a:rPr>
              <a:t>sur</a:t>
            </a:r>
            <a:r>
              <a:rPr dirty="0" sz="12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2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70">
                <a:solidFill>
                  <a:srgbClr val="00569F"/>
                </a:solidFill>
                <a:latin typeface="Tahoma"/>
                <a:cs typeface="Tahoma"/>
              </a:rPr>
              <a:t>bâti</a:t>
            </a:r>
            <a:r>
              <a:rPr dirty="0" sz="12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-150">
                <a:solidFill>
                  <a:srgbClr val="00569F"/>
                </a:solidFill>
                <a:latin typeface="Tahoma"/>
                <a:cs typeface="Tahoma"/>
              </a:rPr>
              <a:t>=</a:t>
            </a:r>
            <a:r>
              <a:rPr dirty="0" sz="120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50">
                <a:solidFill>
                  <a:srgbClr val="00569F"/>
                </a:solidFill>
                <a:latin typeface="Tahoma"/>
                <a:cs typeface="Tahoma"/>
              </a:rPr>
              <a:t>baisse</a:t>
            </a:r>
            <a:r>
              <a:rPr dirty="0" sz="12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00569F"/>
                </a:solidFill>
                <a:latin typeface="Tahoma"/>
                <a:cs typeface="Tahoma"/>
              </a:rPr>
              <a:t>nécessaire</a:t>
            </a:r>
            <a:r>
              <a:rPr dirty="0" sz="12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70">
                <a:solidFill>
                  <a:srgbClr val="00569F"/>
                </a:solidFill>
                <a:latin typeface="Tahoma"/>
                <a:cs typeface="Tahoma"/>
              </a:rPr>
              <a:t>moindre</a:t>
            </a:r>
            <a:r>
              <a:rPr dirty="0" sz="12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00569F"/>
                </a:solidFill>
                <a:latin typeface="Tahoma"/>
                <a:cs typeface="Tahoma"/>
              </a:rPr>
              <a:t>sur</a:t>
            </a:r>
            <a:r>
              <a:rPr dirty="0" sz="12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65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20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40">
                <a:solidFill>
                  <a:srgbClr val="00569F"/>
                </a:solidFill>
                <a:latin typeface="Tahoma"/>
                <a:cs typeface="Tahoma"/>
              </a:rPr>
              <a:t>trafic</a:t>
            </a:r>
            <a:r>
              <a:rPr dirty="0" sz="12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200" spc="15">
                <a:solidFill>
                  <a:srgbClr val="00569F"/>
                </a:solidFill>
                <a:latin typeface="Tahoma"/>
                <a:cs typeface="Tahoma"/>
              </a:rPr>
              <a:t>routier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6447" y="1682495"/>
            <a:ext cx="736909" cy="84124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46593" y="2459227"/>
            <a:ext cx="752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00AFF0"/>
                </a:solidFill>
                <a:latin typeface="Calibri"/>
                <a:cs typeface="Calibri"/>
              </a:rPr>
              <a:t>MGP</a:t>
            </a:r>
            <a:r>
              <a:rPr dirty="0" sz="900" spc="-40" b="1">
                <a:solidFill>
                  <a:srgbClr val="00AFF0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00AFF0"/>
                </a:solidFill>
                <a:latin typeface="Calibri"/>
                <a:cs typeface="Calibri"/>
              </a:rPr>
              <a:t>hors</a:t>
            </a:r>
            <a:r>
              <a:rPr dirty="0" sz="900" spc="-20" b="1">
                <a:solidFill>
                  <a:srgbClr val="00AFF0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00AFF0"/>
                </a:solidFill>
                <a:latin typeface="Calibri"/>
                <a:cs typeface="Calibri"/>
              </a:rPr>
              <a:t>Paris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03225" y="2741676"/>
            <a:ext cx="6614159" cy="3572510"/>
            <a:chOff x="2403225" y="2741676"/>
            <a:chExt cx="6614159" cy="35725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3225" y="2741676"/>
              <a:ext cx="6614159" cy="35722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639433" y="4529327"/>
              <a:ext cx="163195" cy="257810"/>
            </a:xfrm>
            <a:custGeom>
              <a:avLst/>
              <a:gdLst/>
              <a:ahLst/>
              <a:cxnLst/>
              <a:rect l="l" t="t" r="r" b="b"/>
              <a:pathLst>
                <a:path w="163195" h="257810">
                  <a:moveTo>
                    <a:pt x="163067" y="68579"/>
                  </a:moveTo>
                  <a:lnTo>
                    <a:pt x="82295" y="0"/>
                  </a:lnTo>
                  <a:lnTo>
                    <a:pt x="0" y="68579"/>
                  </a:lnTo>
                  <a:lnTo>
                    <a:pt x="60959" y="68579"/>
                  </a:lnTo>
                  <a:lnTo>
                    <a:pt x="60959" y="257555"/>
                  </a:lnTo>
                  <a:lnTo>
                    <a:pt x="102107" y="257555"/>
                  </a:lnTo>
                  <a:lnTo>
                    <a:pt x="102107" y="68579"/>
                  </a:lnTo>
                  <a:lnTo>
                    <a:pt x="163067" y="68579"/>
                  </a:lnTo>
                  <a:close/>
                </a:path>
              </a:pathLst>
            </a:custGeom>
            <a:solidFill>
              <a:srgbClr val="EF3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604382" y="4512564"/>
              <a:ext cx="233679" cy="287020"/>
            </a:xfrm>
            <a:custGeom>
              <a:avLst/>
              <a:gdLst/>
              <a:ahLst/>
              <a:cxnLst/>
              <a:rect l="l" t="t" r="r" b="b"/>
              <a:pathLst>
                <a:path w="233679" h="287020">
                  <a:moveTo>
                    <a:pt x="233172" y="99060"/>
                  </a:moveTo>
                  <a:lnTo>
                    <a:pt x="117348" y="0"/>
                  </a:lnTo>
                  <a:lnTo>
                    <a:pt x="0" y="99060"/>
                  </a:lnTo>
                  <a:lnTo>
                    <a:pt x="35052" y="99060"/>
                  </a:lnTo>
                  <a:lnTo>
                    <a:pt x="35052" y="73152"/>
                  </a:lnTo>
                  <a:lnTo>
                    <a:pt x="71120" y="73152"/>
                  </a:lnTo>
                  <a:lnTo>
                    <a:pt x="108204" y="41665"/>
                  </a:lnTo>
                  <a:lnTo>
                    <a:pt x="108204" y="27432"/>
                  </a:lnTo>
                  <a:lnTo>
                    <a:pt x="124968" y="27432"/>
                  </a:lnTo>
                  <a:lnTo>
                    <a:pt x="124968" y="41402"/>
                  </a:lnTo>
                  <a:lnTo>
                    <a:pt x="163068" y="73152"/>
                  </a:lnTo>
                  <a:lnTo>
                    <a:pt x="198120" y="73152"/>
                  </a:lnTo>
                  <a:lnTo>
                    <a:pt x="198120" y="99060"/>
                  </a:lnTo>
                  <a:lnTo>
                    <a:pt x="233172" y="99060"/>
                  </a:lnTo>
                  <a:close/>
                </a:path>
                <a:path w="233679" h="287020">
                  <a:moveTo>
                    <a:pt x="71120" y="73152"/>
                  </a:moveTo>
                  <a:lnTo>
                    <a:pt x="35052" y="73152"/>
                  </a:lnTo>
                  <a:lnTo>
                    <a:pt x="44196" y="96012"/>
                  </a:lnTo>
                  <a:lnTo>
                    <a:pt x="71120" y="73152"/>
                  </a:lnTo>
                  <a:close/>
                </a:path>
                <a:path w="233679" h="287020">
                  <a:moveTo>
                    <a:pt x="109728" y="262128"/>
                  </a:moveTo>
                  <a:lnTo>
                    <a:pt x="109728" y="73152"/>
                  </a:lnTo>
                  <a:lnTo>
                    <a:pt x="71120" y="73152"/>
                  </a:lnTo>
                  <a:lnTo>
                    <a:pt x="44196" y="96012"/>
                  </a:lnTo>
                  <a:lnTo>
                    <a:pt x="35052" y="73152"/>
                  </a:lnTo>
                  <a:lnTo>
                    <a:pt x="35052" y="99060"/>
                  </a:lnTo>
                  <a:lnTo>
                    <a:pt x="83820" y="99060"/>
                  </a:lnTo>
                  <a:lnTo>
                    <a:pt x="83820" y="85344"/>
                  </a:lnTo>
                  <a:lnTo>
                    <a:pt x="96012" y="99060"/>
                  </a:lnTo>
                  <a:lnTo>
                    <a:pt x="96012" y="262128"/>
                  </a:lnTo>
                  <a:lnTo>
                    <a:pt x="109728" y="262128"/>
                  </a:lnTo>
                  <a:close/>
                </a:path>
                <a:path w="233679" h="287020">
                  <a:moveTo>
                    <a:pt x="96012" y="99060"/>
                  </a:moveTo>
                  <a:lnTo>
                    <a:pt x="83820" y="85344"/>
                  </a:lnTo>
                  <a:lnTo>
                    <a:pt x="83820" y="99060"/>
                  </a:lnTo>
                  <a:lnTo>
                    <a:pt x="96012" y="99060"/>
                  </a:lnTo>
                  <a:close/>
                </a:path>
                <a:path w="233679" h="287020">
                  <a:moveTo>
                    <a:pt x="109728" y="286512"/>
                  </a:moveTo>
                  <a:lnTo>
                    <a:pt x="109728" y="274320"/>
                  </a:lnTo>
                  <a:lnTo>
                    <a:pt x="96012" y="262128"/>
                  </a:lnTo>
                  <a:lnTo>
                    <a:pt x="96012" y="99060"/>
                  </a:lnTo>
                  <a:lnTo>
                    <a:pt x="83820" y="99060"/>
                  </a:lnTo>
                  <a:lnTo>
                    <a:pt x="83820" y="286512"/>
                  </a:lnTo>
                  <a:lnTo>
                    <a:pt x="109728" y="286512"/>
                  </a:lnTo>
                  <a:close/>
                </a:path>
                <a:path w="233679" h="287020">
                  <a:moveTo>
                    <a:pt x="137160" y="262128"/>
                  </a:moveTo>
                  <a:lnTo>
                    <a:pt x="96012" y="262128"/>
                  </a:lnTo>
                  <a:lnTo>
                    <a:pt x="109728" y="274320"/>
                  </a:lnTo>
                  <a:lnTo>
                    <a:pt x="109728" y="286512"/>
                  </a:lnTo>
                  <a:lnTo>
                    <a:pt x="124968" y="286512"/>
                  </a:lnTo>
                  <a:lnTo>
                    <a:pt x="124968" y="274320"/>
                  </a:lnTo>
                  <a:lnTo>
                    <a:pt x="137160" y="262128"/>
                  </a:lnTo>
                  <a:close/>
                </a:path>
                <a:path w="233679" h="287020">
                  <a:moveTo>
                    <a:pt x="124968" y="27432"/>
                  </a:moveTo>
                  <a:lnTo>
                    <a:pt x="108204" y="27432"/>
                  </a:lnTo>
                  <a:lnTo>
                    <a:pt x="116664" y="34482"/>
                  </a:lnTo>
                  <a:lnTo>
                    <a:pt x="124968" y="27432"/>
                  </a:lnTo>
                  <a:close/>
                </a:path>
                <a:path w="233679" h="287020">
                  <a:moveTo>
                    <a:pt x="116664" y="34482"/>
                  </a:moveTo>
                  <a:lnTo>
                    <a:pt x="108204" y="27432"/>
                  </a:lnTo>
                  <a:lnTo>
                    <a:pt x="108204" y="41665"/>
                  </a:lnTo>
                  <a:lnTo>
                    <a:pt x="116664" y="34482"/>
                  </a:lnTo>
                  <a:close/>
                </a:path>
                <a:path w="233679" h="287020">
                  <a:moveTo>
                    <a:pt x="124968" y="41402"/>
                  </a:moveTo>
                  <a:lnTo>
                    <a:pt x="124968" y="27432"/>
                  </a:lnTo>
                  <a:lnTo>
                    <a:pt x="116664" y="34482"/>
                  </a:lnTo>
                  <a:lnTo>
                    <a:pt x="124968" y="41402"/>
                  </a:lnTo>
                  <a:close/>
                </a:path>
                <a:path w="233679" h="287020">
                  <a:moveTo>
                    <a:pt x="198120" y="99060"/>
                  </a:moveTo>
                  <a:lnTo>
                    <a:pt x="198120" y="73152"/>
                  </a:lnTo>
                  <a:lnTo>
                    <a:pt x="190500" y="96012"/>
                  </a:lnTo>
                  <a:lnTo>
                    <a:pt x="163068" y="73152"/>
                  </a:lnTo>
                  <a:lnTo>
                    <a:pt x="124968" y="73152"/>
                  </a:lnTo>
                  <a:lnTo>
                    <a:pt x="124968" y="262128"/>
                  </a:lnTo>
                  <a:lnTo>
                    <a:pt x="137160" y="262128"/>
                  </a:lnTo>
                  <a:lnTo>
                    <a:pt x="137160" y="99060"/>
                  </a:lnTo>
                  <a:lnTo>
                    <a:pt x="150876" y="85344"/>
                  </a:lnTo>
                  <a:lnTo>
                    <a:pt x="150876" y="99060"/>
                  </a:lnTo>
                  <a:lnTo>
                    <a:pt x="198120" y="99060"/>
                  </a:lnTo>
                  <a:close/>
                </a:path>
                <a:path w="233679" h="287020">
                  <a:moveTo>
                    <a:pt x="150876" y="286512"/>
                  </a:moveTo>
                  <a:lnTo>
                    <a:pt x="150876" y="99060"/>
                  </a:lnTo>
                  <a:lnTo>
                    <a:pt x="137160" y="99060"/>
                  </a:lnTo>
                  <a:lnTo>
                    <a:pt x="137160" y="262128"/>
                  </a:lnTo>
                  <a:lnTo>
                    <a:pt x="124968" y="274320"/>
                  </a:lnTo>
                  <a:lnTo>
                    <a:pt x="124968" y="286512"/>
                  </a:lnTo>
                  <a:lnTo>
                    <a:pt x="150876" y="286512"/>
                  </a:lnTo>
                  <a:close/>
                </a:path>
                <a:path w="233679" h="287020">
                  <a:moveTo>
                    <a:pt x="150876" y="99060"/>
                  </a:moveTo>
                  <a:lnTo>
                    <a:pt x="150876" y="85344"/>
                  </a:lnTo>
                  <a:lnTo>
                    <a:pt x="137160" y="99060"/>
                  </a:lnTo>
                  <a:lnTo>
                    <a:pt x="150876" y="99060"/>
                  </a:lnTo>
                  <a:close/>
                </a:path>
                <a:path w="233679" h="287020">
                  <a:moveTo>
                    <a:pt x="198120" y="73152"/>
                  </a:moveTo>
                  <a:lnTo>
                    <a:pt x="163068" y="73152"/>
                  </a:lnTo>
                  <a:lnTo>
                    <a:pt x="190500" y="96012"/>
                  </a:lnTo>
                  <a:lnTo>
                    <a:pt x="198120" y="731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11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4376" y="584708"/>
            <a:ext cx="504698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20" b="0">
                <a:solidFill>
                  <a:srgbClr val="00569F"/>
                </a:solidFill>
                <a:latin typeface="Tahoma"/>
                <a:cs typeface="Tahoma"/>
              </a:rPr>
              <a:t>Territorialisation</a:t>
            </a:r>
            <a:r>
              <a:rPr dirty="0" sz="2200" spc="-12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40" b="0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2200" spc="-9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05" b="0">
                <a:solidFill>
                  <a:srgbClr val="00569F"/>
                </a:solidFill>
                <a:latin typeface="Tahoma"/>
                <a:cs typeface="Tahoma"/>
              </a:rPr>
              <a:t>gains</a:t>
            </a:r>
            <a:r>
              <a:rPr dirty="0" sz="2200" spc="-12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95" b="0">
                <a:solidFill>
                  <a:srgbClr val="00569F"/>
                </a:solidFill>
                <a:latin typeface="Tahoma"/>
                <a:cs typeface="Tahoma"/>
              </a:rPr>
              <a:t>nécessaires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5900" y="1486915"/>
            <a:ext cx="8172450" cy="1177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356235" indent="-287020">
              <a:lnSpc>
                <a:spcPct val="100000"/>
              </a:lnSpc>
              <a:spcBef>
                <a:spcPts val="100"/>
              </a:spcBef>
              <a:buSzPct val="77777"/>
              <a:buFont typeface="Tahoma"/>
              <a:buChar char="►"/>
              <a:tabLst>
                <a:tab pos="299720" algn="l"/>
              </a:tabLst>
            </a:pPr>
            <a:r>
              <a:rPr dirty="0" sz="1800" spc="-15" b="1">
                <a:solidFill>
                  <a:srgbClr val="00569F"/>
                </a:solidFill>
                <a:latin typeface="Tahoma"/>
                <a:cs typeface="Tahoma"/>
              </a:rPr>
              <a:t>Compte-tenu</a:t>
            </a:r>
            <a:r>
              <a:rPr dirty="0" sz="18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8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65" b="1">
                <a:solidFill>
                  <a:srgbClr val="00569F"/>
                </a:solidFill>
                <a:latin typeface="Tahoma"/>
                <a:cs typeface="Tahoma"/>
              </a:rPr>
              <a:t>disparités</a:t>
            </a:r>
            <a:r>
              <a:rPr dirty="0" sz="1800" spc="-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5" b="1">
                <a:solidFill>
                  <a:srgbClr val="00569F"/>
                </a:solidFill>
                <a:latin typeface="Tahoma"/>
                <a:cs typeface="Tahoma"/>
              </a:rPr>
              <a:t>au</a:t>
            </a:r>
            <a:r>
              <a:rPr dirty="0" sz="1800" spc="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60" b="1">
                <a:solidFill>
                  <a:srgbClr val="00569F"/>
                </a:solidFill>
                <a:latin typeface="Tahoma"/>
                <a:cs typeface="Tahoma"/>
              </a:rPr>
              <a:t>sein</a:t>
            </a:r>
            <a:r>
              <a:rPr dirty="0" sz="1800" spc="-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8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45" b="1">
                <a:solidFill>
                  <a:srgbClr val="00569F"/>
                </a:solidFill>
                <a:latin typeface="Tahoma"/>
                <a:cs typeface="Tahoma"/>
              </a:rPr>
              <a:t>zones</a:t>
            </a:r>
            <a:r>
              <a:rPr dirty="0" sz="18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25" b="1">
                <a:solidFill>
                  <a:srgbClr val="00569F"/>
                </a:solidFill>
                <a:latin typeface="Tahoma"/>
                <a:cs typeface="Tahoma"/>
              </a:rPr>
              <a:t>une</a:t>
            </a:r>
            <a:r>
              <a:rPr dirty="0" sz="18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90" b="1">
                <a:solidFill>
                  <a:srgbClr val="FF7B00"/>
                </a:solidFill>
                <a:latin typeface="Tahoma"/>
                <a:cs typeface="Tahoma"/>
              </a:rPr>
              <a:t>territorialisation</a:t>
            </a:r>
            <a:r>
              <a:rPr dirty="0" sz="1800" spc="-9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110" b="1">
                <a:solidFill>
                  <a:srgbClr val="00569F"/>
                </a:solidFill>
                <a:latin typeface="Tahoma"/>
                <a:cs typeface="Tahoma"/>
              </a:rPr>
              <a:t>à </a:t>
            </a:r>
            <a:r>
              <a:rPr dirty="0" sz="1800" spc="-5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5" b="1">
                <a:solidFill>
                  <a:srgbClr val="00569F"/>
                </a:solidFill>
                <a:latin typeface="Tahoma"/>
                <a:cs typeface="Tahoma"/>
              </a:rPr>
              <a:t>l’échelle</a:t>
            </a:r>
            <a:r>
              <a:rPr dirty="0" sz="1800" spc="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800" spc="4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800" spc="-160" b="1">
                <a:solidFill>
                  <a:srgbClr val="00569F"/>
                </a:solidFill>
                <a:latin typeface="Tahoma"/>
                <a:cs typeface="Tahoma"/>
              </a:rPr>
              <a:t>l’EPT</a:t>
            </a:r>
            <a:r>
              <a:rPr dirty="0" sz="1800" spc="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800" spc="-8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800" spc="-55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800" spc="4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800" spc="4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800" spc="-145" b="1">
                <a:solidFill>
                  <a:srgbClr val="00569F"/>
                </a:solidFill>
                <a:latin typeface="Tahoma"/>
                <a:cs typeface="Tahoma"/>
              </a:rPr>
              <a:t>EPC</a:t>
            </a:r>
            <a:r>
              <a:rPr dirty="0" sz="1800" spc="-10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800" spc="4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800" spc="11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800" spc="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00569F"/>
                </a:solidFill>
                <a:latin typeface="Tahoma"/>
                <a:cs typeface="Tahoma"/>
              </a:rPr>
              <a:t>ét</a:t>
            </a:r>
            <a:r>
              <a:rPr dirty="0" sz="1800" spc="-20" b="1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1800" spc="4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800" spc="-65" b="1">
                <a:solidFill>
                  <a:srgbClr val="00569F"/>
                </a:solidFill>
                <a:latin typeface="Tahoma"/>
                <a:cs typeface="Tahoma"/>
              </a:rPr>
              <a:t>faite</a:t>
            </a:r>
            <a:endParaRPr sz="1800">
              <a:latin typeface="Tahoma"/>
              <a:cs typeface="Tahoma"/>
            </a:endParaRPr>
          </a:p>
          <a:p>
            <a:pPr marL="299085" marR="5080" indent="-287020">
              <a:lnSpc>
                <a:spcPct val="100000"/>
              </a:lnSpc>
              <a:spcBef>
                <a:spcPts val="430"/>
              </a:spcBef>
              <a:buSzPct val="77777"/>
              <a:buFont typeface="Tahoma"/>
              <a:buChar char="►"/>
              <a:tabLst>
                <a:tab pos="299720" algn="l"/>
              </a:tabLst>
            </a:pPr>
            <a:r>
              <a:rPr dirty="0" sz="1800" spc="-80" b="1">
                <a:solidFill>
                  <a:srgbClr val="00569F"/>
                </a:solidFill>
                <a:latin typeface="Tahoma"/>
                <a:cs typeface="Tahoma"/>
              </a:rPr>
              <a:t>Permet</a:t>
            </a:r>
            <a:r>
              <a:rPr dirty="0" sz="1800" spc="-8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6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80" b="1">
                <a:solidFill>
                  <a:srgbClr val="00569F"/>
                </a:solidFill>
                <a:latin typeface="Tahoma"/>
                <a:cs typeface="Tahoma"/>
              </a:rPr>
              <a:t>mettre</a:t>
            </a:r>
            <a:r>
              <a:rPr dirty="0" sz="1800" spc="-8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b="1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8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75" b="1">
                <a:solidFill>
                  <a:srgbClr val="00569F"/>
                </a:solidFill>
                <a:latin typeface="Tahoma"/>
                <a:cs typeface="Tahoma"/>
              </a:rPr>
              <a:t>relief,</a:t>
            </a:r>
            <a:r>
              <a:rPr dirty="0" sz="1800" spc="-7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20" b="1">
                <a:solidFill>
                  <a:srgbClr val="00569F"/>
                </a:solidFill>
                <a:latin typeface="Tahoma"/>
                <a:cs typeface="Tahoma"/>
              </a:rPr>
              <a:t>par</a:t>
            </a:r>
            <a:r>
              <a:rPr dirty="0" sz="18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105" b="1">
                <a:solidFill>
                  <a:srgbClr val="00569F"/>
                </a:solidFill>
                <a:latin typeface="Tahoma"/>
                <a:cs typeface="Tahoma"/>
              </a:rPr>
              <a:t>territoire,</a:t>
            </a:r>
            <a:r>
              <a:rPr dirty="0" sz="1800" spc="-10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5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800" spc="-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45" b="1">
                <a:solidFill>
                  <a:srgbClr val="00569F"/>
                </a:solidFill>
                <a:latin typeface="Tahoma"/>
                <a:cs typeface="Tahoma"/>
              </a:rPr>
              <a:t>enjeux</a:t>
            </a:r>
            <a:r>
              <a:rPr dirty="0" sz="18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6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8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45" b="1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18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6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65" b="1">
                <a:solidFill>
                  <a:srgbClr val="00569F"/>
                </a:solidFill>
                <a:latin typeface="Tahoma"/>
                <a:cs typeface="Tahoma"/>
              </a:rPr>
              <a:t>l’air </a:t>
            </a:r>
            <a:r>
              <a:rPr dirty="0" sz="1800" spc="-5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10" b="1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8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85" b="1">
                <a:solidFill>
                  <a:srgbClr val="00569F"/>
                </a:solidFill>
                <a:latin typeface="Tahoma"/>
                <a:cs typeface="Tahoma"/>
              </a:rPr>
              <a:t>travers</a:t>
            </a:r>
            <a:r>
              <a:rPr dirty="0" sz="18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155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7424" y="5985761"/>
            <a:ext cx="67049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7B00"/>
                </a:solidFill>
                <a:latin typeface="Wingdings"/>
                <a:cs typeface="Wingdings"/>
              </a:rPr>
              <a:t></a:t>
            </a:r>
            <a:r>
              <a:rPr dirty="0" sz="1800" spc="40">
                <a:solidFill>
                  <a:srgbClr val="FF7B00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FF7B00"/>
                </a:solidFill>
                <a:latin typeface="Tahoma"/>
                <a:cs typeface="Tahoma"/>
              </a:rPr>
              <a:t>Fiche</a:t>
            </a:r>
            <a:r>
              <a:rPr dirty="0" sz="1800" spc="-3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20" b="1">
                <a:solidFill>
                  <a:srgbClr val="FF7B00"/>
                </a:solidFill>
                <a:latin typeface="Tahoma"/>
                <a:cs typeface="Tahoma"/>
              </a:rPr>
              <a:t>par</a:t>
            </a:r>
            <a:r>
              <a:rPr dirty="0" sz="1800" spc="-3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135" b="1">
                <a:solidFill>
                  <a:srgbClr val="FF7B00"/>
                </a:solidFill>
                <a:latin typeface="Tahoma"/>
                <a:cs typeface="Tahoma"/>
              </a:rPr>
              <a:t>EPCI</a:t>
            </a:r>
            <a:r>
              <a:rPr dirty="0" sz="1800" spc="-2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30" b="1">
                <a:solidFill>
                  <a:srgbClr val="FF7B00"/>
                </a:solidFill>
                <a:latin typeface="Tahoma"/>
                <a:cs typeface="Tahoma"/>
              </a:rPr>
              <a:t>disponible</a:t>
            </a:r>
            <a:r>
              <a:rPr dirty="0" sz="1800" spc="-2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140" b="1">
                <a:solidFill>
                  <a:srgbClr val="FF7B00"/>
                </a:solidFill>
                <a:latin typeface="Tahoma"/>
                <a:cs typeface="Tahoma"/>
              </a:rPr>
              <a:t>sur</a:t>
            </a:r>
            <a:r>
              <a:rPr dirty="0" sz="1800" spc="-4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35" b="1">
                <a:solidFill>
                  <a:srgbClr val="FF7B00"/>
                </a:solidFill>
                <a:latin typeface="Tahoma"/>
                <a:cs typeface="Tahoma"/>
              </a:rPr>
              <a:t>demande</a:t>
            </a:r>
            <a:r>
              <a:rPr dirty="0" sz="1800" spc="-3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35" b="1">
                <a:solidFill>
                  <a:srgbClr val="FF7B00"/>
                </a:solidFill>
                <a:latin typeface="Tahoma"/>
                <a:cs typeface="Tahoma"/>
              </a:rPr>
              <a:t>auprès</a:t>
            </a:r>
            <a:r>
              <a:rPr dirty="0" sz="1800" spc="-5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-145" b="1">
                <a:solidFill>
                  <a:srgbClr val="FF7B00"/>
                </a:solidFill>
                <a:latin typeface="Tahoma"/>
                <a:cs typeface="Tahoma"/>
              </a:rPr>
              <a:t>d’AIRPARIF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354" y="3575190"/>
            <a:ext cx="2698503" cy="187111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167265" y="2993136"/>
            <a:ext cx="2339340" cy="533400"/>
          </a:xfrm>
          <a:custGeom>
            <a:avLst/>
            <a:gdLst/>
            <a:ahLst/>
            <a:cxnLst/>
            <a:rect l="l" t="t" r="r" b="b"/>
            <a:pathLst>
              <a:path w="2339340" h="533400">
                <a:moveTo>
                  <a:pt x="2339337" y="530352"/>
                </a:moveTo>
                <a:lnTo>
                  <a:pt x="2339337" y="1524"/>
                </a:lnTo>
                <a:lnTo>
                  <a:pt x="2337813" y="0"/>
                </a:lnTo>
                <a:lnTo>
                  <a:pt x="1524" y="0"/>
                </a:lnTo>
                <a:lnTo>
                  <a:pt x="0" y="1524"/>
                </a:lnTo>
                <a:lnTo>
                  <a:pt x="0" y="530352"/>
                </a:lnTo>
                <a:lnTo>
                  <a:pt x="1524" y="533400"/>
                </a:lnTo>
                <a:lnTo>
                  <a:pt x="4572" y="533400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2330193" y="9144"/>
                </a:lnTo>
                <a:lnTo>
                  <a:pt x="2330193" y="4572"/>
                </a:lnTo>
                <a:lnTo>
                  <a:pt x="2334765" y="9144"/>
                </a:lnTo>
                <a:lnTo>
                  <a:pt x="2334765" y="533400"/>
                </a:lnTo>
                <a:lnTo>
                  <a:pt x="2337813" y="533400"/>
                </a:lnTo>
                <a:lnTo>
                  <a:pt x="2339337" y="530352"/>
                </a:lnTo>
                <a:close/>
              </a:path>
              <a:path w="2339340" h="533400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2339340" h="533400">
                <a:moveTo>
                  <a:pt x="9144" y="522732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522732"/>
                </a:lnTo>
                <a:lnTo>
                  <a:pt x="9144" y="522732"/>
                </a:lnTo>
                <a:close/>
              </a:path>
              <a:path w="2339340" h="533400">
                <a:moveTo>
                  <a:pt x="2334765" y="522732"/>
                </a:moveTo>
                <a:lnTo>
                  <a:pt x="4572" y="522732"/>
                </a:lnTo>
                <a:lnTo>
                  <a:pt x="9144" y="528828"/>
                </a:lnTo>
                <a:lnTo>
                  <a:pt x="9144" y="533400"/>
                </a:lnTo>
                <a:lnTo>
                  <a:pt x="2330193" y="533400"/>
                </a:lnTo>
                <a:lnTo>
                  <a:pt x="2330193" y="528828"/>
                </a:lnTo>
                <a:lnTo>
                  <a:pt x="2334765" y="522732"/>
                </a:lnTo>
                <a:close/>
              </a:path>
              <a:path w="2339340" h="533400">
                <a:moveTo>
                  <a:pt x="9144" y="533400"/>
                </a:moveTo>
                <a:lnTo>
                  <a:pt x="9144" y="528828"/>
                </a:lnTo>
                <a:lnTo>
                  <a:pt x="4572" y="522732"/>
                </a:lnTo>
                <a:lnTo>
                  <a:pt x="4572" y="533400"/>
                </a:lnTo>
                <a:lnTo>
                  <a:pt x="9144" y="533400"/>
                </a:lnTo>
                <a:close/>
              </a:path>
              <a:path w="2339340" h="533400">
                <a:moveTo>
                  <a:pt x="2334765" y="9144"/>
                </a:moveTo>
                <a:lnTo>
                  <a:pt x="2330193" y="4572"/>
                </a:lnTo>
                <a:lnTo>
                  <a:pt x="2330193" y="9144"/>
                </a:lnTo>
                <a:lnTo>
                  <a:pt x="2334765" y="9144"/>
                </a:lnTo>
                <a:close/>
              </a:path>
              <a:path w="2339340" h="533400">
                <a:moveTo>
                  <a:pt x="2334765" y="522732"/>
                </a:moveTo>
                <a:lnTo>
                  <a:pt x="2334765" y="9144"/>
                </a:lnTo>
                <a:lnTo>
                  <a:pt x="2330193" y="9144"/>
                </a:lnTo>
                <a:lnTo>
                  <a:pt x="2330193" y="522732"/>
                </a:lnTo>
                <a:lnTo>
                  <a:pt x="2334765" y="522732"/>
                </a:lnTo>
                <a:close/>
              </a:path>
              <a:path w="2339340" h="533400">
                <a:moveTo>
                  <a:pt x="2334765" y="533400"/>
                </a:moveTo>
                <a:lnTo>
                  <a:pt x="2334765" y="522732"/>
                </a:lnTo>
                <a:lnTo>
                  <a:pt x="2330193" y="528828"/>
                </a:lnTo>
                <a:lnTo>
                  <a:pt x="2330193" y="533400"/>
                </a:lnTo>
                <a:lnTo>
                  <a:pt x="2334765" y="533400"/>
                </a:lnTo>
                <a:close/>
              </a:path>
            </a:pathLst>
          </a:custGeom>
          <a:solidFill>
            <a:srgbClr val="0056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38973" y="3029202"/>
            <a:ext cx="199771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80975">
              <a:lnSpc>
                <a:spcPct val="100000"/>
              </a:lnSpc>
              <a:spcBef>
                <a:spcPts val="100"/>
              </a:spcBef>
            </a:pP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Concentrations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10" b="1">
                <a:solidFill>
                  <a:srgbClr val="00569F"/>
                </a:solidFill>
                <a:latin typeface="Tahoma"/>
                <a:cs typeface="Tahoma"/>
              </a:rPr>
              <a:t>sur </a:t>
            </a:r>
            <a:r>
              <a:rPr dirty="0" sz="1400" spc="-10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l’ensemble</a:t>
            </a:r>
            <a:r>
              <a:rPr dirty="0" sz="1400" spc="-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du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85" b="1">
                <a:solidFill>
                  <a:srgbClr val="00569F"/>
                </a:solidFill>
                <a:latin typeface="Tahoma"/>
                <a:cs typeface="Tahoma"/>
              </a:rPr>
              <a:t>territoire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7494" y="3921252"/>
            <a:ext cx="655319" cy="148285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922654" y="2993136"/>
            <a:ext cx="1903730" cy="748665"/>
          </a:xfrm>
          <a:custGeom>
            <a:avLst/>
            <a:gdLst/>
            <a:ahLst/>
            <a:cxnLst/>
            <a:rect l="l" t="t" r="r" b="b"/>
            <a:pathLst>
              <a:path w="1903729" h="748664">
                <a:moveTo>
                  <a:pt x="1903476" y="746760"/>
                </a:moveTo>
                <a:lnTo>
                  <a:pt x="1903476" y="1524"/>
                </a:lnTo>
                <a:lnTo>
                  <a:pt x="1901952" y="0"/>
                </a:lnTo>
                <a:lnTo>
                  <a:pt x="3048" y="0"/>
                </a:lnTo>
                <a:lnTo>
                  <a:pt x="0" y="1524"/>
                </a:lnTo>
                <a:lnTo>
                  <a:pt x="0" y="746760"/>
                </a:lnTo>
                <a:lnTo>
                  <a:pt x="3048" y="748284"/>
                </a:lnTo>
                <a:lnTo>
                  <a:pt x="4572" y="748284"/>
                </a:lnTo>
                <a:lnTo>
                  <a:pt x="4572" y="9144"/>
                </a:lnTo>
                <a:lnTo>
                  <a:pt x="10668" y="4572"/>
                </a:lnTo>
                <a:lnTo>
                  <a:pt x="10668" y="9144"/>
                </a:lnTo>
                <a:lnTo>
                  <a:pt x="1894332" y="9144"/>
                </a:lnTo>
                <a:lnTo>
                  <a:pt x="1894332" y="4572"/>
                </a:lnTo>
                <a:lnTo>
                  <a:pt x="1898904" y="9144"/>
                </a:lnTo>
                <a:lnTo>
                  <a:pt x="1898904" y="748284"/>
                </a:lnTo>
                <a:lnTo>
                  <a:pt x="1901952" y="748284"/>
                </a:lnTo>
                <a:lnTo>
                  <a:pt x="1903476" y="746760"/>
                </a:lnTo>
                <a:close/>
              </a:path>
              <a:path w="1903729" h="748664">
                <a:moveTo>
                  <a:pt x="10668" y="9144"/>
                </a:moveTo>
                <a:lnTo>
                  <a:pt x="10668" y="4572"/>
                </a:lnTo>
                <a:lnTo>
                  <a:pt x="4572" y="9144"/>
                </a:lnTo>
                <a:lnTo>
                  <a:pt x="10668" y="9144"/>
                </a:lnTo>
                <a:close/>
              </a:path>
              <a:path w="1903729" h="748664">
                <a:moveTo>
                  <a:pt x="10668" y="739140"/>
                </a:moveTo>
                <a:lnTo>
                  <a:pt x="10668" y="9144"/>
                </a:lnTo>
                <a:lnTo>
                  <a:pt x="4572" y="9144"/>
                </a:lnTo>
                <a:lnTo>
                  <a:pt x="4572" y="739140"/>
                </a:lnTo>
                <a:lnTo>
                  <a:pt x="10668" y="739140"/>
                </a:lnTo>
                <a:close/>
              </a:path>
              <a:path w="1903729" h="748664">
                <a:moveTo>
                  <a:pt x="1898904" y="739140"/>
                </a:moveTo>
                <a:lnTo>
                  <a:pt x="4572" y="739140"/>
                </a:lnTo>
                <a:lnTo>
                  <a:pt x="10668" y="743712"/>
                </a:lnTo>
                <a:lnTo>
                  <a:pt x="10668" y="748284"/>
                </a:lnTo>
                <a:lnTo>
                  <a:pt x="1894332" y="748284"/>
                </a:lnTo>
                <a:lnTo>
                  <a:pt x="1894332" y="743712"/>
                </a:lnTo>
                <a:lnTo>
                  <a:pt x="1898904" y="739140"/>
                </a:lnTo>
                <a:close/>
              </a:path>
              <a:path w="1903729" h="748664">
                <a:moveTo>
                  <a:pt x="10668" y="748284"/>
                </a:moveTo>
                <a:lnTo>
                  <a:pt x="10668" y="743712"/>
                </a:lnTo>
                <a:lnTo>
                  <a:pt x="4572" y="739140"/>
                </a:lnTo>
                <a:lnTo>
                  <a:pt x="4572" y="748284"/>
                </a:lnTo>
                <a:lnTo>
                  <a:pt x="10668" y="748284"/>
                </a:lnTo>
                <a:close/>
              </a:path>
              <a:path w="1903729" h="748664">
                <a:moveTo>
                  <a:pt x="1898904" y="9144"/>
                </a:moveTo>
                <a:lnTo>
                  <a:pt x="1894332" y="4572"/>
                </a:lnTo>
                <a:lnTo>
                  <a:pt x="1894332" y="9144"/>
                </a:lnTo>
                <a:lnTo>
                  <a:pt x="1898904" y="9144"/>
                </a:lnTo>
                <a:close/>
              </a:path>
              <a:path w="1903729" h="748664">
                <a:moveTo>
                  <a:pt x="1898904" y="739140"/>
                </a:moveTo>
                <a:lnTo>
                  <a:pt x="1898904" y="9144"/>
                </a:lnTo>
                <a:lnTo>
                  <a:pt x="1894332" y="9144"/>
                </a:lnTo>
                <a:lnTo>
                  <a:pt x="1894332" y="739140"/>
                </a:lnTo>
                <a:lnTo>
                  <a:pt x="1898904" y="739140"/>
                </a:lnTo>
                <a:close/>
              </a:path>
              <a:path w="1903729" h="748664">
                <a:moveTo>
                  <a:pt x="1898904" y="748284"/>
                </a:moveTo>
                <a:lnTo>
                  <a:pt x="1898904" y="739140"/>
                </a:lnTo>
                <a:lnTo>
                  <a:pt x="1894332" y="743712"/>
                </a:lnTo>
                <a:lnTo>
                  <a:pt x="1894332" y="748284"/>
                </a:lnTo>
                <a:lnTo>
                  <a:pt x="1898904" y="748284"/>
                </a:lnTo>
                <a:close/>
              </a:path>
            </a:pathLst>
          </a:custGeom>
          <a:solidFill>
            <a:srgbClr val="0056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132464" y="3029202"/>
            <a:ext cx="1483995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Population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5" b="1">
                <a:solidFill>
                  <a:srgbClr val="00569F"/>
                </a:solidFill>
                <a:latin typeface="Tahoma"/>
                <a:cs typeface="Tahoma"/>
              </a:rPr>
              <a:t>exposée</a:t>
            </a:r>
            <a:r>
              <a:rPr dirty="0" sz="1400" spc="-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5" b="1">
                <a:solidFill>
                  <a:srgbClr val="00569F"/>
                </a:solidFill>
                <a:latin typeface="Tahoma"/>
                <a:cs typeface="Tahoma"/>
              </a:rPr>
              <a:t>au</a:t>
            </a:r>
            <a:r>
              <a:rPr dirty="0" sz="1400" spc="-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seuil </a:t>
            </a:r>
            <a:r>
              <a:rPr dirty="0" sz="1400" spc="-39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défini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?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80638" y="2993136"/>
            <a:ext cx="1811020" cy="748665"/>
          </a:xfrm>
          <a:custGeom>
            <a:avLst/>
            <a:gdLst/>
            <a:ahLst/>
            <a:cxnLst/>
            <a:rect l="l" t="t" r="r" b="b"/>
            <a:pathLst>
              <a:path w="1811020" h="748664">
                <a:moveTo>
                  <a:pt x="1810512" y="746760"/>
                </a:moveTo>
                <a:lnTo>
                  <a:pt x="1810512" y="1524"/>
                </a:lnTo>
                <a:lnTo>
                  <a:pt x="1807464" y="0"/>
                </a:lnTo>
                <a:lnTo>
                  <a:pt x="3048" y="0"/>
                </a:lnTo>
                <a:lnTo>
                  <a:pt x="0" y="1524"/>
                </a:lnTo>
                <a:lnTo>
                  <a:pt x="0" y="746760"/>
                </a:lnTo>
                <a:lnTo>
                  <a:pt x="3048" y="748284"/>
                </a:lnTo>
                <a:lnTo>
                  <a:pt x="4572" y="748284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1799844" y="9144"/>
                </a:lnTo>
                <a:lnTo>
                  <a:pt x="1799844" y="4572"/>
                </a:lnTo>
                <a:lnTo>
                  <a:pt x="1804416" y="9144"/>
                </a:lnTo>
                <a:lnTo>
                  <a:pt x="1804416" y="748284"/>
                </a:lnTo>
                <a:lnTo>
                  <a:pt x="1807464" y="748284"/>
                </a:lnTo>
                <a:lnTo>
                  <a:pt x="1810512" y="746760"/>
                </a:lnTo>
                <a:close/>
              </a:path>
              <a:path w="1811020" h="748664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1811020" h="748664">
                <a:moveTo>
                  <a:pt x="9144" y="739140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739140"/>
                </a:lnTo>
                <a:lnTo>
                  <a:pt x="9144" y="739140"/>
                </a:lnTo>
                <a:close/>
              </a:path>
              <a:path w="1811020" h="748664">
                <a:moveTo>
                  <a:pt x="1804416" y="739140"/>
                </a:moveTo>
                <a:lnTo>
                  <a:pt x="4572" y="739140"/>
                </a:lnTo>
                <a:lnTo>
                  <a:pt x="9144" y="743712"/>
                </a:lnTo>
                <a:lnTo>
                  <a:pt x="9144" y="748284"/>
                </a:lnTo>
                <a:lnTo>
                  <a:pt x="1799844" y="748284"/>
                </a:lnTo>
                <a:lnTo>
                  <a:pt x="1799844" y="743712"/>
                </a:lnTo>
                <a:lnTo>
                  <a:pt x="1804416" y="739140"/>
                </a:lnTo>
                <a:close/>
              </a:path>
              <a:path w="1811020" h="748664">
                <a:moveTo>
                  <a:pt x="9144" y="748284"/>
                </a:moveTo>
                <a:lnTo>
                  <a:pt x="9144" y="743712"/>
                </a:lnTo>
                <a:lnTo>
                  <a:pt x="4572" y="739140"/>
                </a:lnTo>
                <a:lnTo>
                  <a:pt x="4572" y="748284"/>
                </a:lnTo>
                <a:lnTo>
                  <a:pt x="9144" y="748284"/>
                </a:lnTo>
                <a:close/>
              </a:path>
              <a:path w="1811020" h="748664">
                <a:moveTo>
                  <a:pt x="1804416" y="9144"/>
                </a:moveTo>
                <a:lnTo>
                  <a:pt x="1799844" y="4572"/>
                </a:lnTo>
                <a:lnTo>
                  <a:pt x="1799844" y="9144"/>
                </a:lnTo>
                <a:lnTo>
                  <a:pt x="1804416" y="9144"/>
                </a:lnTo>
                <a:close/>
              </a:path>
              <a:path w="1811020" h="748664">
                <a:moveTo>
                  <a:pt x="1804416" y="739140"/>
                </a:moveTo>
                <a:lnTo>
                  <a:pt x="1804416" y="9144"/>
                </a:lnTo>
                <a:lnTo>
                  <a:pt x="1799844" y="9144"/>
                </a:lnTo>
                <a:lnTo>
                  <a:pt x="1799844" y="739140"/>
                </a:lnTo>
                <a:lnTo>
                  <a:pt x="1804416" y="739140"/>
                </a:lnTo>
                <a:close/>
              </a:path>
              <a:path w="1811020" h="748664">
                <a:moveTo>
                  <a:pt x="1804416" y="748284"/>
                </a:moveTo>
                <a:lnTo>
                  <a:pt x="1804416" y="739140"/>
                </a:lnTo>
                <a:lnTo>
                  <a:pt x="1799844" y="743712"/>
                </a:lnTo>
                <a:lnTo>
                  <a:pt x="1799844" y="748284"/>
                </a:lnTo>
                <a:lnTo>
                  <a:pt x="1804416" y="748284"/>
                </a:lnTo>
                <a:close/>
              </a:path>
            </a:pathLst>
          </a:custGeom>
          <a:solidFill>
            <a:srgbClr val="0056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171575" y="3029202"/>
            <a:ext cx="1629410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Ampleur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des 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dépassements</a:t>
            </a:r>
            <a:r>
              <a:rPr dirty="0" sz="1400" spc="-8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au- </a:t>
            </a:r>
            <a:r>
              <a:rPr dirty="0" sz="1400" spc="-39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5" b="1">
                <a:solidFill>
                  <a:srgbClr val="00569F"/>
                </a:solidFill>
                <a:latin typeface="Tahoma"/>
                <a:cs typeface="Tahoma"/>
              </a:rPr>
              <a:t>delà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du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seuil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?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2437" y="3882936"/>
            <a:ext cx="424172" cy="159388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8166994" y="3101340"/>
            <a:ext cx="1714500" cy="532130"/>
          </a:xfrm>
          <a:custGeom>
            <a:avLst/>
            <a:gdLst/>
            <a:ahLst/>
            <a:cxnLst/>
            <a:rect l="l" t="t" r="r" b="b"/>
            <a:pathLst>
              <a:path w="1714500" h="532129">
                <a:moveTo>
                  <a:pt x="1714500" y="530352"/>
                </a:moveTo>
                <a:lnTo>
                  <a:pt x="1714500" y="1524"/>
                </a:lnTo>
                <a:lnTo>
                  <a:pt x="1712976" y="0"/>
                </a:lnTo>
                <a:lnTo>
                  <a:pt x="1524" y="0"/>
                </a:lnTo>
                <a:lnTo>
                  <a:pt x="0" y="1524"/>
                </a:lnTo>
                <a:lnTo>
                  <a:pt x="0" y="530352"/>
                </a:lnTo>
                <a:lnTo>
                  <a:pt x="1524" y="531876"/>
                </a:lnTo>
                <a:lnTo>
                  <a:pt x="4572" y="531876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1705356" y="9144"/>
                </a:lnTo>
                <a:lnTo>
                  <a:pt x="1705356" y="4572"/>
                </a:lnTo>
                <a:lnTo>
                  <a:pt x="1709928" y="9144"/>
                </a:lnTo>
                <a:lnTo>
                  <a:pt x="1709928" y="531876"/>
                </a:lnTo>
                <a:lnTo>
                  <a:pt x="1712976" y="531876"/>
                </a:lnTo>
                <a:lnTo>
                  <a:pt x="1714500" y="530352"/>
                </a:lnTo>
                <a:close/>
              </a:path>
              <a:path w="1714500" h="532129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1714500" h="532129">
                <a:moveTo>
                  <a:pt x="9144" y="522732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522732"/>
                </a:lnTo>
                <a:lnTo>
                  <a:pt x="9144" y="522732"/>
                </a:lnTo>
                <a:close/>
              </a:path>
              <a:path w="1714500" h="532129">
                <a:moveTo>
                  <a:pt x="1709928" y="522732"/>
                </a:moveTo>
                <a:lnTo>
                  <a:pt x="4572" y="522732"/>
                </a:lnTo>
                <a:lnTo>
                  <a:pt x="9144" y="527304"/>
                </a:lnTo>
                <a:lnTo>
                  <a:pt x="9144" y="531876"/>
                </a:lnTo>
                <a:lnTo>
                  <a:pt x="1705356" y="531876"/>
                </a:lnTo>
                <a:lnTo>
                  <a:pt x="1705356" y="527304"/>
                </a:lnTo>
                <a:lnTo>
                  <a:pt x="1709928" y="522732"/>
                </a:lnTo>
                <a:close/>
              </a:path>
              <a:path w="1714500" h="532129">
                <a:moveTo>
                  <a:pt x="9144" y="531876"/>
                </a:moveTo>
                <a:lnTo>
                  <a:pt x="9144" y="527304"/>
                </a:lnTo>
                <a:lnTo>
                  <a:pt x="4572" y="522732"/>
                </a:lnTo>
                <a:lnTo>
                  <a:pt x="4572" y="531876"/>
                </a:lnTo>
                <a:lnTo>
                  <a:pt x="9144" y="531876"/>
                </a:lnTo>
                <a:close/>
              </a:path>
              <a:path w="1714500" h="532129">
                <a:moveTo>
                  <a:pt x="1709928" y="9144"/>
                </a:moveTo>
                <a:lnTo>
                  <a:pt x="1705356" y="4572"/>
                </a:lnTo>
                <a:lnTo>
                  <a:pt x="1705356" y="9144"/>
                </a:lnTo>
                <a:lnTo>
                  <a:pt x="1709928" y="9144"/>
                </a:lnTo>
                <a:close/>
              </a:path>
              <a:path w="1714500" h="532129">
                <a:moveTo>
                  <a:pt x="1709928" y="522732"/>
                </a:moveTo>
                <a:lnTo>
                  <a:pt x="1709928" y="9144"/>
                </a:lnTo>
                <a:lnTo>
                  <a:pt x="1705356" y="9144"/>
                </a:lnTo>
                <a:lnTo>
                  <a:pt x="1705356" y="522732"/>
                </a:lnTo>
                <a:lnTo>
                  <a:pt x="1709928" y="522732"/>
                </a:lnTo>
                <a:close/>
              </a:path>
              <a:path w="1714500" h="532129">
                <a:moveTo>
                  <a:pt x="1709928" y="531876"/>
                </a:moveTo>
                <a:lnTo>
                  <a:pt x="1709928" y="522732"/>
                </a:lnTo>
                <a:lnTo>
                  <a:pt x="1705356" y="527304"/>
                </a:lnTo>
                <a:lnTo>
                  <a:pt x="1705356" y="531876"/>
                </a:lnTo>
                <a:lnTo>
                  <a:pt x="1709928" y="531876"/>
                </a:lnTo>
                <a:close/>
              </a:path>
            </a:pathLst>
          </a:custGeom>
          <a:solidFill>
            <a:srgbClr val="0056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283838" y="3135882"/>
            <a:ext cx="148018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6845" marR="5080" indent="-14478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Gains</a:t>
            </a:r>
            <a:r>
              <a:rPr dirty="0" sz="1400" spc="-9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d’émission </a:t>
            </a:r>
            <a:r>
              <a:rPr dirty="0" sz="1400" spc="-39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nécessaires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?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53680" y="4292145"/>
            <a:ext cx="555751" cy="556768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8384926" y="4928616"/>
            <a:ext cx="1278890" cy="563880"/>
          </a:xfrm>
          <a:custGeom>
            <a:avLst/>
            <a:gdLst/>
            <a:ahLst/>
            <a:cxnLst/>
            <a:rect l="l" t="t" r="r" b="b"/>
            <a:pathLst>
              <a:path w="1278890" h="563879">
                <a:moveTo>
                  <a:pt x="1278636" y="562356"/>
                </a:moveTo>
                <a:lnTo>
                  <a:pt x="1278636" y="3048"/>
                </a:lnTo>
                <a:lnTo>
                  <a:pt x="1277112" y="0"/>
                </a:lnTo>
                <a:lnTo>
                  <a:pt x="1524" y="0"/>
                </a:lnTo>
                <a:lnTo>
                  <a:pt x="0" y="3048"/>
                </a:lnTo>
                <a:lnTo>
                  <a:pt x="0" y="562356"/>
                </a:lnTo>
                <a:lnTo>
                  <a:pt x="1524" y="563880"/>
                </a:lnTo>
                <a:lnTo>
                  <a:pt x="4572" y="563880"/>
                </a:lnTo>
                <a:lnTo>
                  <a:pt x="4572" y="10668"/>
                </a:lnTo>
                <a:lnTo>
                  <a:pt x="9144" y="4572"/>
                </a:lnTo>
                <a:lnTo>
                  <a:pt x="9144" y="10668"/>
                </a:lnTo>
                <a:lnTo>
                  <a:pt x="1269492" y="10668"/>
                </a:lnTo>
                <a:lnTo>
                  <a:pt x="1269492" y="4572"/>
                </a:lnTo>
                <a:lnTo>
                  <a:pt x="1274064" y="10668"/>
                </a:lnTo>
                <a:lnTo>
                  <a:pt x="1274064" y="563880"/>
                </a:lnTo>
                <a:lnTo>
                  <a:pt x="1277112" y="563880"/>
                </a:lnTo>
                <a:lnTo>
                  <a:pt x="1278636" y="562356"/>
                </a:lnTo>
                <a:close/>
              </a:path>
              <a:path w="1278890" h="563879">
                <a:moveTo>
                  <a:pt x="9144" y="10668"/>
                </a:moveTo>
                <a:lnTo>
                  <a:pt x="9144" y="4572"/>
                </a:lnTo>
                <a:lnTo>
                  <a:pt x="4572" y="10668"/>
                </a:lnTo>
                <a:lnTo>
                  <a:pt x="9144" y="10668"/>
                </a:lnTo>
                <a:close/>
              </a:path>
              <a:path w="1278890" h="563879">
                <a:moveTo>
                  <a:pt x="9144" y="554736"/>
                </a:moveTo>
                <a:lnTo>
                  <a:pt x="9144" y="10668"/>
                </a:lnTo>
                <a:lnTo>
                  <a:pt x="4572" y="10668"/>
                </a:lnTo>
                <a:lnTo>
                  <a:pt x="4572" y="554736"/>
                </a:lnTo>
                <a:lnTo>
                  <a:pt x="9144" y="554736"/>
                </a:lnTo>
                <a:close/>
              </a:path>
              <a:path w="1278890" h="563879">
                <a:moveTo>
                  <a:pt x="1274064" y="554736"/>
                </a:moveTo>
                <a:lnTo>
                  <a:pt x="4572" y="554736"/>
                </a:lnTo>
                <a:lnTo>
                  <a:pt x="9144" y="559308"/>
                </a:lnTo>
                <a:lnTo>
                  <a:pt x="9144" y="563880"/>
                </a:lnTo>
                <a:lnTo>
                  <a:pt x="1269492" y="563880"/>
                </a:lnTo>
                <a:lnTo>
                  <a:pt x="1269492" y="559308"/>
                </a:lnTo>
                <a:lnTo>
                  <a:pt x="1274064" y="554736"/>
                </a:lnTo>
                <a:close/>
              </a:path>
              <a:path w="1278890" h="563879">
                <a:moveTo>
                  <a:pt x="9144" y="563880"/>
                </a:moveTo>
                <a:lnTo>
                  <a:pt x="9144" y="559308"/>
                </a:lnTo>
                <a:lnTo>
                  <a:pt x="4572" y="554736"/>
                </a:lnTo>
                <a:lnTo>
                  <a:pt x="4572" y="563880"/>
                </a:lnTo>
                <a:lnTo>
                  <a:pt x="9144" y="563880"/>
                </a:lnTo>
                <a:close/>
              </a:path>
              <a:path w="1278890" h="563879">
                <a:moveTo>
                  <a:pt x="1274064" y="10668"/>
                </a:moveTo>
                <a:lnTo>
                  <a:pt x="1269492" y="4572"/>
                </a:lnTo>
                <a:lnTo>
                  <a:pt x="1269492" y="10668"/>
                </a:lnTo>
                <a:lnTo>
                  <a:pt x="1274064" y="10668"/>
                </a:lnTo>
                <a:close/>
              </a:path>
              <a:path w="1278890" h="563879">
                <a:moveTo>
                  <a:pt x="1274064" y="554736"/>
                </a:moveTo>
                <a:lnTo>
                  <a:pt x="1274064" y="10668"/>
                </a:lnTo>
                <a:lnTo>
                  <a:pt x="1269492" y="10668"/>
                </a:lnTo>
                <a:lnTo>
                  <a:pt x="1269492" y="554736"/>
                </a:lnTo>
                <a:lnTo>
                  <a:pt x="1274064" y="554736"/>
                </a:lnTo>
                <a:close/>
              </a:path>
              <a:path w="1278890" h="563879">
                <a:moveTo>
                  <a:pt x="1274064" y="563880"/>
                </a:moveTo>
                <a:lnTo>
                  <a:pt x="1274064" y="554736"/>
                </a:lnTo>
                <a:lnTo>
                  <a:pt x="1269492" y="559308"/>
                </a:lnTo>
                <a:lnTo>
                  <a:pt x="1269492" y="563880"/>
                </a:lnTo>
                <a:lnTo>
                  <a:pt x="1274064" y="563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8517010" y="4966205"/>
            <a:ext cx="1017269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solidFill>
                  <a:srgbClr val="00569F"/>
                </a:solidFill>
                <a:latin typeface="Tahoma"/>
                <a:cs typeface="Tahoma"/>
              </a:rPr>
              <a:t>Au</a:t>
            </a:r>
            <a:r>
              <a:rPr dirty="0" sz="10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00" spc="-15" b="1">
                <a:solidFill>
                  <a:srgbClr val="00569F"/>
                </a:solidFill>
                <a:latin typeface="Tahoma"/>
                <a:cs typeface="Tahoma"/>
              </a:rPr>
              <a:t>regard</a:t>
            </a:r>
            <a:r>
              <a:rPr dirty="0" sz="10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00" spc="35" b="1">
                <a:solidFill>
                  <a:srgbClr val="00569F"/>
                </a:solidFill>
                <a:latin typeface="Tahoma"/>
                <a:cs typeface="Tahoma"/>
              </a:rPr>
              <a:t>de </a:t>
            </a:r>
            <a:r>
              <a:rPr dirty="0" sz="1000" spc="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00" spc="-65" b="1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000" spc="-5" b="1">
                <a:solidFill>
                  <a:srgbClr val="00569F"/>
                </a:solidFill>
                <a:latin typeface="Tahoma"/>
                <a:cs typeface="Tahoma"/>
              </a:rPr>
              <a:t>’</a:t>
            </a:r>
            <a:r>
              <a:rPr dirty="0" sz="1000" spc="-6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000" spc="-45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000" spc="-35" b="1">
                <a:solidFill>
                  <a:srgbClr val="00569F"/>
                </a:solidFill>
                <a:latin typeface="Tahoma"/>
                <a:cs typeface="Tahoma"/>
              </a:rPr>
              <a:t>v</a:t>
            </a:r>
            <a:r>
              <a:rPr dirty="0" sz="1000" spc="3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000" spc="-45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000" spc="-12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000" spc="55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000" spc="-6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000" spc="-110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000" spc="4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0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00" spc="-90" b="1">
                <a:solidFill>
                  <a:srgbClr val="00569F"/>
                </a:solidFill>
                <a:latin typeface="Tahoma"/>
                <a:cs typeface="Tahoma"/>
              </a:rPr>
              <a:t>201</a:t>
            </a:r>
            <a:r>
              <a:rPr dirty="0" sz="1000" spc="-80" b="1">
                <a:solidFill>
                  <a:srgbClr val="00569F"/>
                </a:solidFill>
                <a:latin typeface="Tahoma"/>
                <a:cs typeface="Tahoma"/>
              </a:rPr>
              <a:t>8</a:t>
            </a:r>
            <a:endParaRPr sz="1000">
              <a:latin typeface="Tahoma"/>
              <a:cs typeface="Tahoma"/>
            </a:endParaRPr>
          </a:p>
          <a:p>
            <a:pPr algn="ctr" marL="1270">
              <a:lnSpc>
                <a:spcPct val="100000"/>
              </a:lnSpc>
            </a:pPr>
            <a:r>
              <a:rPr dirty="0" sz="1000" spc="3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000" spc="-12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000" spc="2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00" spc="-90" b="1">
                <a:solidFill>
                  <a:srgbClr val="00569F"/>
                </a:solidFill>
                <a:latin typeface="Tahoma"/>
                <a:cs typeface="Tahoma"/>
              </a:rPr>
              <a:t>202</a:t>
            </a:r>
            <a:r>
              <a:rPr dirty="0" sz="1000" spc="-80" b="1">
                <a:solidFill>
                  <a:srgbClr val="00569F"/>
                </a:solidFill>
                <a:latin typeface="Tahoma"/>
                <a:cs typeface="Tahoma"/>
              </a:rPr>
              <a:t>5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11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8190" y="3842003"/>
            <a:ext cx="4709159" cy="16474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20470" marR="5080">
              <a:lnSpc>
                <a:spcPct val="100000"/>
              </a:lnSpc>
              <a:spcBef>
                <a:spcPts val="95"/>
              </a:spcBef>
            </a:pPr>
            <a:r>
              <a:rPr dirty="0" spc="-90"/>
              <a:t>Des</a:t>
            </a:r>
            <a:r>
              <a:rPr dirty="0" spc="-30"/>
              <a:t> </a:t>
            </a:r>
            <a:r>
              <a:rPr dirty="0" spc="-65"/>
              <a:t>nouvelles</a:t>
            </a:r>
            <a:r>
              <a:rPr dirty="0" spc="-25"/>
              <a:t> </a:t>
            </a:r>
            <a:r>
              <a:rPr dirty="0" spc="-10"/>
              <a:t>cibles</a:t>
            </a:r>
            <a:r>
              <a:rPr dirty="0" spc="-30"/>
              <a:t> </a:t>
            </a:r>
            <a:r>
              <a:rPr dirty="0" spc="-105"/>
              <a:t>plus </a:t>
            </a:r>
            <a:r>
              <a:rPr dirty="0" spc="-100"/>
              <a:t> </a:t>
            </a:r>
            <a:r>
              <a:rPr dirty="0" spc="-70"/>
              <a:t>ambitieuses</a:t>
            </a:r>
            <a:r>
              <a:rPr dirty="0" spc="-30"/>
              <a:t> </a:t>
            </a:r>
            <a:r>
              <a:rPr dirty="0" spc="25"/>
              <a:t>au</a:t>
            </a:r>
            <a:r>
              <a:rPr dirty="0" spc="-55"/>
              <a:t> </a:t>
            </a:r>
            <a:r>
              <a:rPr dirty="0" spc="-30"/>
              <a:t>service</a:t>
            </a:r>
            <a:r>
              <a:rPr dirty="0" spc="-45"/>
              <a:t> </a:t>
            </a:r>
            <a:r>
              <a:rPr dirty="0" spc="105"/>
              <a:t>de</a:t>
            </a:r>
            <a:r>
              <a:rPr dirty="0" spc="-45"/>
              <a:t> </a:t>
            </a:r>
            <a:r>
              <a:rPr dirty="0" spc="-5"/>
              <a:t>la</a:t>
            </a:r>
            <a:r>
              <a:rPr dirty="0" spc="-45"/>
              <a:t> </a:t>
            </a:r>
            <a:r>
              <a:rPr dirty="0" spc="-70"/>
              <a:t>santé</a:t>
            </a:r>
          </a:p>
        </p:txBody>
      </p:sp>
      <p:sp>
        <p:nvSpPr>
          <p:cNvPr id="4" name="object 4"/>
          <p:cNvSpPr/>
          <p:nvPr/>
        </p:nvSpPr>
        <p:spPr>
          <a:xfrm>
            <a:off x="2723265" y="2699003"/>
            <a:ext cx="114300" cy="586740"/>
          </a:xfrm>
          <a:custGeom>
            <a:avLst/>
            <a:gdLst/>
            <a:ahLst/>
            <a:cxnLst/>
            <a:rect l="l" t="t" r="r" b="b"/>
            <a:pathLst>
              <a:path w="114300" h="586739">
                <a:moveTo>
                  <a:pt x="114299" y="586739"/>
                </a:moveTo>
                <a:lnTo>
                  <a:pt x="114299" y="0"/>
                </a:lnTo>
                <a:lnTo>
                  <a:pt x="0" y="0"/>
                </a:lnTo>
                <a:lnTo>
                  <a:pt x="0" y="586739"/>
                </a:lnTo>
                <a:lnTo>
                  <a:pt x="114299" y="586739"/>
                </a:lnTo>
                <a:close/>
              </a:path>
            </a:pathLst>
          </a:custGeom>
          <a:solidFill>
            <a:srgbClr val="FF7B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51806" y="6968071"/>
            <a:ext cx="179070" cy="1657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00" spc="-29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dirty="0" sz="900" spc="-195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dirty="0" sz="900" spc="-29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4376" y="616712"/>
            <a:ext cx="66027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75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8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80">
                <a:solidFill>
                  <a:srgbClr val="00569F"/>
                </a:solidFill>
                <a:latin typeface="Tahoma"/>
                <a:cs typeface="Tahoma"/>
              </a:rPr>
              <a:t>nouvelles</a:t>
            </a:r>
            <a:r>
              <a:rPr dirty="0" sz="18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95">
                <a:solidFill>
                  <a:srgbClr val="00569F"/>
                </a:solidFill>
                <a:latin typeface="Tahoma"/>
                <a:cs typeface="Tahoma"/>
              </a:rPr>
              <a:t>cibles</a:t>
            </a:r>
            <a:r>
              <a:rPr dirty="0" sz="18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40">
                <a:solidFill>
                  <a:srgbClr val="00569F"/>
                </a:solidFill>
                <a:latin typeface="Tahoma"/>
                <a:cs typeface="Tahoma"/>
              </a:rPr>
              <a:t>plus</a:t>
            </a:r>
            <a:r>
              <a:rPr dirty="0" sz="180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80">
                <a:solidFill>
                  <a:srgbClr val="00569F"/>
                </a:solidFill>
                <a:latin typeface="Tahoma"/>
                <a:cs typeface="Tahoma"/>
              </a:rPr>
              <a:t>ambitieuses</a:t>
            </a:r>
            <a:r>
              <a:rPr dirty="0" sz="18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80">
                <a:solidFill>
                  <a:srgbClr val="00569F"/>
                </a:solidFill>
                <a:latin typeface="Tahoma"/>
                <a:cs typeface="Tahoma"/>
              </a:rPr>
              <a:t>au</a:t>
            </a:r>
            <a:r>
              <a:rPr dirty="0" sz="18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90">
                <a:solidFill>
                  <a:srgbClr val="00569F"/>
                </a:solidFill>
                <a:latin typeface="Tahoma"/>
                <a:cs typeface="Tahoma"/>
              </a:rPr>
              <a:t>service</a:t>
            </a:r>
            <a:r>
              <a:rPr dirty="0" sz="1800" spc="-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20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8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90">
                <a:solidFill>
                  <a:srgbClr val="00569F"/>
                </a:solidFill>
                <a:latin typeface="Tahoma"/>
                <a:cs typeface="Tahoma"/>
              </a:rPr>
              <a:t>santé</a:t>
            </a:r>
            <a:endParaRPr sz="1800">
              <a:latin typeface="Tahoma"/>
              <a:cs typeface="Tahoma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97161" y="5693663"/>
          <a:ext cx="8217534" cy="1007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9775"/>
                <a:gridCol w="1911350"/>
                <a:gridCol w="2140585"/>
                <a:gridCol w="2137410"/>
              </a:tblGrid>
              <a:tr h="2263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5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2022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300" spc="5" b="1">
                          <a:latin typeface="Calibri"/>
                          <a:cs typeface="Calibri"/>
                        </a:rPr>
                        <a:t>seuil</a:t>
                      </a:r>
                      <a:r>
                        <a:rPr dirty="0" sz="13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10" b="1">
                          <a:latin typeface="Calibri"/>
                          <a:cs typeface="Calibri"/>
                        </a:rPr>
                        <a:t>à</a:t>
                      </a:r>
                      <a:r>
                        <a:rPr dirty="0" sz="13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15" b="1">
                          <a:latin typeface="Calibri"/>
                          <a:cs typeface="Calibri"/>
                        </a:rPr>
                        <a:t>atteindre</a:t>
                      </a:r>
                      <a:r>
                        <a:rPr dirty="0" sz="1300" spc="27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5" b="1">
                          <a:latin typeface="Calibri"/>
                          <a:cs typeface="Calibri"/>
                        </a:rPr>
                        <a:t>en</a:t>
                      </a:r>
                      <a:r>
                        <a:rPr dirty="0" sz="1300" b="1">
                          <a:latin typeface="Calibri"/>
                          <a:cs typeface="Calibri"/>
                        </a:rPr>
                        <a:t> 2030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9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seuil</a:t>
                      </a:r>
                      <a:r>
                        <a:rPr dirty="0" sz="13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10" b="1">
                          <a:latin typeface="Calibri"/>
                          <a:cs typeface="Calibri"/>
                        </a:rPr>
                        <a:t>OMS</a:t>
                      </a:r>
                      <a:r>
                        <a:rPr dirty="0" sz="13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b="1">
                          <a:latin typeface="Calibri"/>
                          <a:cs typeface="Calibri"/>
                        </a:rPr>
                        <a:t>2021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7174"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300" spc="10" b="1">
                          <a:latin typeface="Calibri"/>
                          <a:cs typeface="Calibri"/>
                        </a:rPr>
                        <a:t>PM2.5</a:t>
                      </a:r>
                      <a:r>
                        <a:rPr dirty="0" sz="13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10" b="1">
                          <a:latin typeface="Calibri"/>
                          <a:cs typeface="Calibri"/>
                        </a:rPr>
                        <a:t>moyenne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5" b="1">
                          <a:latin typeface="Calibri"/>
                          <a:cs typeface="Calibri"/>
                        </a:rPr>
                        <a:t>annuelle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4318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D4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300" spc="10" b="1">
                          <a:latin typeface="Calibri"/>
                          <a:cs typeface="Calibri"/>
                        </a:rPr>
                        <a:t>25</a:t>
                      </a:r>
                      <a:r>
                        <a:rPr dirty="0" sz="13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µg/m</a:t>
                      </a:r>
                      <a:r>
                        <a:rPr dirty="0" baseline="40123" sz="1350" spc="-7" b="1">
                          <a:latin typeface="Calibri"/>
                          <a:cs typeface="Calibri"/>
                        </a:rPr>
                        <a:t>3</a:t>
                      </a:r>
                      <a:endParaRPr baseline="40123" sz="1350">
                        <a:latin typeface="Calibri"/>
                        <a:cs typeface="Calibri"/>
                      </a:endParaRPr>
                    </a:p>
                  </a:txBody>
                  <a:tcPr marL="0" marR="0" marB="0" marT="4318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D4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3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µg/m</a:t>
                      </a:r>
                      <a:r>
                        <a:rPr dirty="0" baseline="40123" sz="1350" spc="-7" b="1">
                          <a:latin typeface="Calibri"/>
                          <a:cs typeface="Calibri"/>
                        </a:rPr>
                        <a:t>3</a:t>
                      </a:r>
                      <a:endParaRPr baseline="40123" sz="1350">
                        <a:latin typeface="Calibri"/>
                        <a:cs typeface="Calibri"/>
                      </a:endParaRPr>
                    </a:p>
                  </a:txBody>
                  <a:tcPr marL="0" marR="0" marB="0" marT="4318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D4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52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300" spc="10" b="1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13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µg/m</a:t>
                      </a:r>
                      <a:r>
                        <a:rPr dirty="0" baseline="40123" sz="1350" spc="-7" b="1">
                          <a:latin typeface="Calibri"/>
                          <a:cs typeface="Calibri"/>
                        </a:rPr>
                        <a:t>3</a:t>
                      </a:r>
                      <a:endParaRPr baseline="40123" sz="1350">
                        <a:latin typeface="Calibri"/>
                        <a:cs typeface="Calibri"/>
                      </a:endParaRPr>
                    </a:p>
                  </a:txBody>
                  <a:tcPr marL="0" marR="0" marB="0" marT="4318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D4D4D4"/>
                      </a:solidFill>
                      <a:prstDash val="solid"/>
                    </a:lnB>
                  </a:tcPr>
                </a:tc>
              </a:tr>
              <a:tr h="254507"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300" spc="10" b="1">
                          <a:latin typeface="Calibri"/>
                          <a:cs typeface="Calibri"/>
                        </a:rPr>
                        <a:t>PM10</a:t>
                      </a:r>
                      <a:r>
                        <a:rPr dirty="0" sz="13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10" b="1">
                          <a:latin typeface="Calibri"/>
                          <a:cs typeface="Calibri"/>
                        </a:rPr>
                        <a:t>moyenne</a:t>
                      </a:r>
                      <a:r>
                        <a:rPr dirty="0" sz="13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5" b="1">
                          <a:latin typeface="Calibri"/>
                          <a:cs typeface="Calibri"/>
                        </a:rPr>
                        <a:t>annuelle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3937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D4D4D4"/>
                      </a:solidFill>
                      <a:prstDash val="solid"/>
                    </a:lnT>
                    <a:lnB w="12700">
                      <a:solidFill>
                        <a:srgbClr val="D4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300" spc="10" b="1">
                          <a:latin typeface="Calibri"/>
                          <a:cs typeface="Calibri"/>
                        </a:rPr>
                        <a:t>40</a:t>
                      </a:r>
                      <a:r>
                        <a:rPr dirty="0" sz="13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µg/m3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2413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D4D4D4"/>
                      </a:solidFill>
                      <a:prstDash val="solid"/>
                    </a:lnT>
                    <a:lnB w="12700">
                      <a:solidFill>
                        <a:srgbClr val="D4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20</a:t>
                      </a:r>
                      <a:r>
                        <a:rPr dirty="0" sz="13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µg/m</a:t>
                      </a:r>
                      <a:r>
                        <a:rPr dirty="0" baseline="40123" sz="1350" spc="-7" b="1">
                          <a:latin typeface="Calibri"/>
                          <a:cs typeface="Calibri"/>
                        </a:rPr>
                        <a:t>3</a:t>
                      </a:r>
                      <a:endParaRPr baseline="40123" sz="1350">
                        <a:latin typeface="Calibri"/>
                        <a:cs typeface="Calibri"/>
                      </a:endParaRPr>
                    </a:p>
                  </a:txBody>
                  <a:tcPr marL="0" marR="0" marB="0" marT="3937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D4D4D4"/>
                      </a:solidFill>
                      <a:prstDash val="solid"/>
                    </a:lnT>
                    <a:lnB w="12700">
                      <a:solidFill>
                        <a:srgbClr val="D4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13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µg/m</a:t>
                      </a:r>
                      <a:r>
                        <a:rPr dirty="0" baseline="40123" sz="1350" spc="-7" b="1">
                          <a:latin typeface="Calibri"/>
                          <a:cs typeface="Calibri"/>
                        </a:rPr>
                        <a:t>3</a:t>
                      </a:r>
                      <a:endParaRPr baseline="40123" sz="1350">
                        <a:latin typeface="Calibri"/>
                        <a:cs typeface="Calibri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D4D4D4"/>
                      </a:solidFill>
                      <a:prstDash val="solid"/>
                    </a:lnT>
                    <a:lnB w="12700">
                      <a:solidFill>
                        <a:srgbClr val="D4D4D4"/>
                      </a:solidFill>
                      <a:prstDash val="solid"/>
                    </a:lnB>
                  </a:tcPr>
                </a:tc>
              </a:tr>
              <a:tr h="257936"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300" spc="5" b="1">
                          <a:latin typeface="Calibri"/>
                          <a:cs typeface="Calibri"/>
                        </a:rPr>
                        <a:t>NO2</a:t>
                      </a:r>
                      <a:r>
                        <a:rPr dirty="0" sz="13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10" b="1">
                          <a:latin typeface="Calibri"/>
                          <a:cs typeface="Calibri"/>
                        </a:rPr>
                        <a:t>moyenne</a:t>
                      </a:r>
                      <a:r>
                        <a:rPr dirty="0" sz="13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5" b="1">
                          <a:latin typeface="Calibri"/>
                          <a:cs typeface="Calibri"/>
                        </a:rPr>
                        <a:t>annuelle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3937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D4D4D4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300" spc="10" b="1">
                          <a:latin typeface="Calibri"/>
                          <a:cs typeface="Calibri"/>
                        </a:rPr>
                        <a:t>40</a:t>
                      </a:r>
                      <a:r>
                        <a:rPr dirty="0" sz="13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µg/m</a:t>
                      </a:r>
                      <a:r>
                        <a:rPr dirty="0" baseline="40123" sz="1350" spc="-7" b="1">
                          <a:latin typeface="Calibri"/>
                          <a:cs typeface="Calibri"/>
                        </a:rPr>
                        <a:t>3</a:t>
                      </a:r>
                      <a:endParaRPr baseline="40123" sz="1350">
                        <a:latin typeface="Calibri"/>
                        <a:cs typeface="Calibri"/>
                      </a:endParaRPr>
                    </a:p>
                  </a:txBody>
                  <a:tcPr marL="0" marR="0" marB="0" marT="3937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D4D4D4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20</a:t>
                      </a:r>
                      <a:r>
                        <a:rPr dirty="0" sz="13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µg/m</a:t>
                      </a:r>
                      <a:r>
                        <a:rPr dirty="0" baseline="40123" sz="1350" spc="-7" b="1">
                          <a:latin typeface="Calibri"/>
                          <a:cs typeface="Calibri"/>
                        </a:rPr>
                        <a:t>3</a:t>
                      </a:r>
                      <a:endParaRPr baseline="40123" sz="1350">
                        <a:latin typeface="Calibri"/>
                        <a:cs typeface="Calibri"/>
                      </a:endParaRPr>
                    </a:p>
                  </a:txBody>
                  <a:tcPr marL="0" marR="0" marB="0" marT="3937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D4D4D4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3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µg/m</a:t>
                      </a:r>
                      <a:r>
                        <a:rPr dirty="0" baseline="40123" sz="1350" spc="-7" b="1">
                          <a:latin typeface="Calibri"/>
                          <a:cs typeface="Calibri"/>
                        </a:rPr>
                        <a:t>3</a:t>
                      </a:r>
                      <a:endParaRPr baseline="40123" sz="1350">
                        <a:latin typeface="Calibri"/>
                        <a:cs typeface="Calibri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D4D4D4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61016" y="5104889"/>
            <a:ext cx="58286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SzPct val="78125"/>
              <a:buFont typeface="Tahoma"/>
              <a:buChar char="►"/>
              <a:tabLst>
                <a:tab pos="354965" algn="l"/>
                <a:tab pos="355600" algn="l"/>
              </a:tabLst>
            </a:pPr>
            <a:r>
              <a:rPr dirty="0" sz="1600" spc="-100" b="1">
                <a:solidFill>
                  <a:srgbClr val="00569F"/>
                </a:solidFill>
                <a:latin typeface="Tahoma"/>
                <a:cs typeface="Tahoma"/>
              </a:rPr>
              <a:t>Projet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nouvelle</a:t>
            </a:r>
            <a:r>
              <a:rPr dirty="0" sz="1600" spc="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5" b="1">
                <a:solidFill>
                  <a:srgbClr val="00569F"/>
                </a:solidFill>
                <a:latin typeface="Tahoma"/>
                <a:cs typeface="Tahoma"/>
              </a:rPr>
              <a:t>Directive</a:t>
            </a:r>
            <a:r>
              <a:rPr dirty="0" sz="1600" spc="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Européenne</a:t>
            </a:r>
            <a:r>
              <a:rPr dirty="0" sz="1600" spc="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(octobre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2022)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4732" y="1576831"/>
            <a:ext cx="71450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SzPct val="78125"/>
              <a:buFont typeface="Tahoma"/>
              <a:buChar char="►"/>
              <a:tabLst>
                <a:tab pos="354965" algn="l"/>
                <a:tab pos="355600" algn="l"/>
              </a:tabLst>
            </a:pP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Nouvelles</a:t>
            </a:r>
            <a:r>
              <a:rPr dirty="0" sz="1600" spc="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recommandations</a:t>
            </a:r>
            <a:r>
              <a:rPr dirty="0" sz="1600" spc="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OMS</a:t>
            </a:r>
            <a:r>
              <a:rPr dirty="0" sz="1600" spc="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30" b="1">
                <a:solidFill>
                  <a:srgbClr val="00569F"/>
                </a:solidFill>
                <a:latin typeface="Tahoma"/>
                <a:cs typeface="Tahoma"/>
              </a:rPr>
              <a:t>(2021)</a:t>
            </a:r>
            <a:r>
              <a:rPr dirty="0" sz="1600" spc="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cibles</a:t>
            </a:r>
            <a:r>
              <a:rPr dirty="0" sz="1600" spc="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intermédiaires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5869" y="2076008"/>
            <a:ext cx="3574187" cy="26160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38956" y="2117585"/>
            <a:ext cx="3535787" cy="264367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17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4376" y="479551"/>
            <a:ext cx="726694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85">
                <a:solidFill>
                  <a:srgbClr val="00569F"/>
                </a:solidFill>
                <a:latin typeface="Tahoma"/>
                <a:cs typeface="Tahoma"/>
              </a:rPr>
              <a:t>Améliorer</a:t>
            </a:r>
            <a:r>
              <a:rPr dirty="0" sz="1800" spc="-1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20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8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05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180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65">
                <a:solidFill>
                  <a:srgbClr val="00569F"/>
                </a:solidFill>
                <a:latin typeface="Tahoma"/>
                <a:cs typeface="Tahoma"/>
              </a:rPr>
              <a:t>l’air</a:t>
            </a:r>
            <a:r>
              <a:rPr dirty="0" sz="1800" spc="-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140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80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55">
                <a:solidFill>
                  <a:srgbClr val="00569F"/>
                </a:solidFill>
                <a:latin typeface="Tahoma"/>
                <a:cs typeface="Tahoma"/>
              </a:rPr>
              <a:t>encore</a:t>
            </a:r>
            <a:r>
              <a:rPr dirty="0" sz="18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85">
                <a:solidFill>
                  <a:srgbClr val="00569F"/>
                </a:solidFill>
                <a:latin typeface="Tahoma"/>
                <a:cs typeface="Tahoma"/>
              </a:rPr>
              <a:t>un</a:t>
            </a:r>
            <a:r>
              <a:rPr dirty="0" sz="18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90">
                <a:solidFill>
                  <a:srgbClr val="00569F"/>
                </a:solidFill>
                <a:latin typeface="Tahoma"/>
                <a:cs typeface="Tahoma"/>
              </a:rPr>
              <a:t>enjeu</a:t>
            </a:r>
            <a:r>
              <a:rPr dirty="0" sz="18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00">
                <a:solidFill>
                  <a:srgbClr val="00569F"/>
                </a:solidFill>
                <a:latin typeface="Tahoma"/>
                <a:cs typeface="Tahoma"/>
              </a:rPr>
              <a:t>pour</a:t>
            </a:r>
            <a:r>
              <a:rPr dirty="0" sz="18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14">
                <a:solidFill>
                  <a:srgbClr val="00569F"/>
                </a:solidFill>
                <a:latin typeface="Tahoma"/>
                <a:cs typeface="Tahoma"/>
              </a:rPr>
              <a:t>l’ensemble</a:t>
            </a:r>
            <a:r>
              <a:rPr dirty="0" sz="18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>
                <a:solidFill>
                  <a:srgbClr val="00569F"/>
                </a:solidFill>
                <a:latin typeface="Tahoma"/>
                <a:cs typeface="Tahoma"/>
              </a:rPr>
              <a:t>de </a:t>
            </a:r>
            <a:r>
              <a:rPr dirty="0" sz="1800" spc="-5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80">
                <a:solidFill>
                  <a:srgbClr val="00569F"/>
                </a:solidFill>
                <a:latin typeface="Tahoma"/>
                <a:cs typeface="Tahoma"/>
              </a:rPr>
              <a:t>l’Ile-de-France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8614" y="1487423"/>
            <a:ext cx="6248399" cy="49301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pc="5"/>
              <a:t>17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3" y="348995"/>
            <a:ext cx="9144000" cy="6858000"/>
            <a:chOff x="774073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5"/>
              <a:ext cx="9143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0727" y="676656"/>
              <a:ext cx="7790688" cy="627278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46237" y="4152390"/>
            <a:ext cx="7598409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dirty="0" sz="3200" spc="-305" b="1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3200" spc="-434" b="1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3200" spc="18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3200" spc="-95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3200" spc="15" b="1">
                <a:solidFill>
                  <a:srgbClr val="00569F"/>
                </a:solidFill>
                <a:latin typeface="Tahoma"/>
                <a:cs typeface="Tahoma"/>
              </a:rPr>
              <a:t>’</a:t>
            </a:r>
            <a:r>
              <a:rPr dirty="0" sz="3200" spc="165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3200" spc="-65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3200" spc="-465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3200" spc="7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-270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3200" spc="10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95" b="1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3200" spc="75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3200" spc="-135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3200" spc="-365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32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-135" b="1">
                <a:solidFill>
                  <a:srgbClr val="00569F"/>
                </a:solidFill>
                <a:latin typeface="Tahoma"/>
                <a:cs typeface="Tahoma"/>
              </a:rPr>
              <a:t>un</a:t>
            </a:r>
            <a:r>
              <a:rPr dirty="0" sz="3200" spc="15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3200" spc="11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-204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3200" spc="-135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3200" spc="-375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3200" spc="150" b="1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3200" spc="95" b="1">
                <a:solidFill>
                  <a:srgbClr val="00569F"/>
                </a:solidFill>
                <a:latin typeface="Tahoma"/>
                <a:cs typeface="Tahoma"/>
              </a:rPr>
              <a:t>g</a:t>
            </a:r>
            <a:r>
              <a:rPr dirty="0" sz="3200" spc="-370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3200" spc="19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3200" spc="-375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3200" spc="-204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3200" spc="75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3200" spc="-13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32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-370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3200" spc="150" b="1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3200" spc="-135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3200" spc="-250" b="1">
                <a:solidFill>
                  <a:srgbClr val="00569F"/>
                </a:solidFill>
                <a:latin typeface="Tahoma"/>
                <a:cs typeface="Tahoma"/>
              </a:rPr>
              <a:t>ss</a:t>
            </a:r>
            <a:r>
              <a:rPr dirty="0" sz="3200" spc="-204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3200" spc="110" b="1">
                <a:solidFill>
                  <a:srgbClr val="00569F"/>
                </a:solidFill>
                <a:latin typeface="Tahoma"/>
                <a:cs typeface="Tahoma"/>
              </a:rPr>
              <a:t>e </a:t>
            </a:r>
            <a:r>
              <a:rPr dirty="0" sz="3200" spc="6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3200" spc="12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32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3200" spc="-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70" b="1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32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12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32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114" b="1">
                <a:solidFill>
                  <a:srgbClr val="00569F"/>
                </a:solidFill>
                <a:latin typeface="Tahoma"/>
                <a:cs typeface="Tahoma"/>
              </a:rPr>
              <a:t>l’air</a:t>
            </a:r>
            <a:r>
              <a:rPr dirty="0" sz="32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20" b="1">
                <a:solidFill>
                  <a:srgbClr val="00569F"/>
                </a:solidFill>
                <a:latin typeface="Tahoma"/>
                <a:cs typeface="Tahoma"/>
              </a:rPr>
              <a:t>dans</a:t>
            </a:r>
            <a:r>
              <a:rPr dirty="0" sz="32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75" b="1">
                <a:solidFill>
                  <a:srgbClr val="00569F"/>
                </a:solidFill>
                <a:latin typeface="Tahoma"/>
                <a:cs typeface="Tahoma"/>
              </a:rPr>
              <a:t>vos</a:t>
            </a:r>
            <a:r>
              <a:rPr dirty="0" sz="3200" spc="-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140" b="1">
                <a:solidFill>
                  <a:srgbClr val="00569F"/>
                </a:solidFill>
                <a:latin typeface="Tahoma"/>
                <a:cs typeface="Tahoma"/>
              </a:rPr>
              <a:t>PCAET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7093" y="5313677"/>
            <a:ext cx="55803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0864" algn="l"/>
              </a:tabLst>
            </a:pP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-</a:t>
            </a:r>
            <a:r>
              <a:rPr dirty="0" sz="1600" spc="-55">
                <a:solidFill>
                  <a:srgbClr val="00569F"/>
                </a:solidFill>
                <a:latin typeface="Times New Roman"/>
                <a:cs typeface="Times New Roman"/>
              </a:rPr>
              <a:t>	</a:t>
            </a:r>
            <a:r>
              <a:rPr dirty="0" sz="1600" spc="40">
                <a:solidFill>
                  <a:srgbClr val="00569F"/>
                </a:solidFill>
                <a:latin typeface="Tahoma"/>
                <a:cs typeface="Tahoma"/>
              </a:rPr>
              <a:t>W</a:t>
            </a:r>
            <a:r>
              <a:rPr dirty="0" sz="1600" spc="18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200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-100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275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DD</a:t>
            </a:r>
            <a:r>
              <a:rPr dirty="0" sz="1600" spc="-22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-65">
                <a:solidFill>
                  <a:srgbClr val="00569F"/>
                </a:solidFill>
                <a:latin typeface="Tahoma"/>
                <a:cs typeface="Tahoma"/>
              </a:rPr>
              <a:t>F</a:t>
            </a:r>
            <a:r>
              <a:rPr dirty="0" sz="1600" spc="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80">
                <a:solidFill>
                  <a:srgbClr val="00569F"/>
                </a:solidFill>
                <a:latin typeface="Tahoma"/>
                <a:cs typeface="Tahoma"/>
              </a:rPr>
              <a:t>–</a:t>
            </a:r>
            <a:r>
              <a:rPr dirty="0" sz="16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10</a:t>
            </a:r>
            <a:r>
              <a:rPr dirty="0" sz="1600" spc="4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17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600" spc="110">
                <a:solidFill>
                  <a:srgbClr val="00569F"/>
                </a:solidFill>
                <a:latin typeface="Tahoma"/>
                <a:cs typeface="Tahoma"/>
              </a:rPr>
              <a:t>v</a:t>
            </a:r>
            <a:r>
              <a:rPr dirty="0" sz="1600" spc="18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150">
                <a:solidFill>
                  <a:srgbClr val="00569F"/>
                </a:solidFill>
                <a:latin typeface="Tahoma"/>
                <a:cs typeface="Tahoma"/>
              </a:rPr>
              <a:t>m</a:t>
            </a:r>
            <a:r>
              <a:rPr dirty="0" sz="1600" spc="200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1600" spc="-100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2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2022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8190" y="3842003"/>
            <a:ext cx="4709159" cy="16474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2888" y="2526283"/>
            <a:ext cx="5906770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-120"/>
              <a:t>Présentation</a:t>
            </a:r>
            <a:r>
              <a:rPr dirty="0" spc="-45"/>
              <a:t> </a:t>
            </a:r>
            <a:r>
              <a:rPr dirty="0" spc="-20"/>
              <a:t>du</a:t>
            </a:r>
            <a:r>
              <a:rPr dirty="0" spc="-45"/>
              <a:t> bilan</a:t>
            </a:r>
            <a:r>
              <a:rPr dirty="0" spc="-30"/>
              <a:t> </a:t>
            </a:r>
            <a:r>
              <a:rPr dirty="0" spc="105"/>
              <a:t>de</a:t>
            </a:r>
            <a:r>
              <a:rPr dirty="0" spc="-35"/>
              <a:t> </a:t>
            </a:r>
            <a:r>
              <a:rPr dirty="0" spc="-5"/>
              <a:t>la</a:t>
            </a:r>
            <a:r>
              <a:rPr dirty="0" spc="-35"/>
              <a:t> </a:t>
            </a:r>
            <a:r>
              <a:rPr dirty="0" spc="-60"/>
              <a:t>qualité </a:t>
            </a:r>
            <a:r>
              <a:rPr dirty="0" spc="-805"/>
              <a:t> </a:t>
            </a:r>
            <a:r>
              <a:rPr dirty="0" spc="105"/>
              <a:t>de</a:t>
            </a:r>
            <a:r>
              <a:rPr dirty="0" spc="-35"/>
              <a:t> </a:t>
            </a:r>
            <a:r>
              <a:rPr dirty="0" spc="-100"/>
              <a:t>l’air</a:t>
            </a:r>
            <a:r>
              <a:rPr dirty="0" spc="-20"/>
              <a:t> </a:t>
            </a:r>
            <a:r>
              <a:rPr dirty="0"/>
              <a:t>en</a:t>
            </a:r>
            <a:r>
              <a:rPr dirty="0" spc="-40"/>
              <a:t> </a:t>
            </a:r>
            <a:r>
              <a:rPr dirty="0" spc="-50"/>
              <a:t>Île-de-France</a:t>
            </a:r>
            <a:r>
              <a:rPr dirty="0" spc="-35"/>
              <a:t> </a:t>
            </a:r>
            <a:r>
              <a:rPr dirty="0"/>
              <a:t>en</a:t>
            </a:r>
            <a:r>
              <a:rPr dirty="0" spc="-35"/>
              <a:t> </a:t>
            </a:r>
            <a:r>
              <a:rPr dirty="0" spc="-225"/>
              <a:t>2021</a:t>
            </a:r>
          </a:p>
        </p:txBody>
      </p:sp>
      <p:sp>
        <p:nvSpPr>
          <p:cNvPr id="4" name="object 4"/>
          <p:cNvSpPr/>
          <p:nvPr/>
        </p:nvSpPr>
        <p:spPr>
          <a:xfrm>
            <a:off x="2723265" y="2699003"/>
            <a:ext cx="114300" cy="586740"/>
          </a:xfrm>
          <a:custGeom>
            <a:avLst/>
            <a:gdLst/>
            <a:ahLst/>
            <a:cxnLst/>
            <a:rect l="l" t="t" r="r" b="b"/>
            <a:pathLst>
              <a:path w="114300" h="586739">
                <a:moveTo>
                  <a:pt x="114299" y="586739"/>
                </a:moveTo>
                <a:lnTo>
                  <a:pt x="114299" y="0"/>
                </a:lnTo>
                <a:lnTo>
                  <a:pt x="0" y="0"/>
                </a:lnTo>
                <a:lnTo>
                  <a:pt x="0" y="586739"/>
                </a:lnTo>
                <a:lnTo>
                  <a:pt x="114299" y="586739"/>
                </a:lnTo>
                <a:close/>
              </a:path>
            </a:pathLst>
          </a:custGeom>
          <a:solidFill>
            <a:srgbClr val="FF7B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5813" y="6968071"/>
            <a:ext cx="114935" cy="1657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00" spc="-29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1140" y="1518919"/>
            <a:ext cx="7576184" cy="1477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SzPct val="78571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1400" spc="-75" b="1">
                <a:solidFill>
                  <a:srgbClr val="00569F"/>
                </a:solidFill>
                <a:latin typeface="Tahoma"/>
                <a:cs typeface="Tahoma"/>
              </a:rPr>
              <a:t>Soutenir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collectivités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dans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l’appropriation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la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prise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0" b="1">
                <a:solidFill>
                  <a:srgbClr val="00569F"/>
                </a:solidFill>
                <a:latin typeface="Tahoma"/>
                <a:cs typeface="Tahoma"/>
              </a:rPr>
              <a:t>compte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enjeux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 </a:t>
            </a:r>
            <a:r>
              <a:rPr dirty="0" sz="1400" spc="-39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l’air</a:t>
            </a:r>
            <a:endParaRPr sz="1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SzPct val="78571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Souligner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transversalité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entre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thématiques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40" b="1">
                <a:solidFill>
                  <a:srgbClr val="00569F"/>
                </a:solidFill>
                <a:latin typeface="Tahoma"/>
                <a:cs typeface="Tahoma"/>
              </a:rPr>
              <a:t>«</a:t>
            </a:r>
            <a:r>
              <a:rPr dirty="0" sz="1400" spc="-3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Air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Climat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Energie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40" b="1">
                <a:solidFill>
                  <a:srgbClr val="00569F"/>
                </a:solidFill>
                <a:latin typeface="Tahoma"/>
                <a:cs typeface="Tahoma"/>
              </a:rPr>
              <a:t>»</a:t>
            </a:r>
            <a:endParaRPr sz="1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SzPct val="78571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1400" spc="-85" b="1">
                <a:solidFill>
                  <a:srgbClr val="00569F"/>
                </a:solidFill>
                <a:latin typeface="Tahoma"/>
                <a:cs typeface="Tahoma"/>
              </a:rPr>
              <a:t>Identifier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facteurs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5" b="1">
                <a:solidFill>
                  <a:srgbClr val="00569F"/>
                </a:solidFill>
                <a:latin typeface="Tahoma"/>
                <a:cs typeface="Tahoma"/>
              </a:rPr>
              <a:t>succès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85" b="1">
                <a:solidFill>
                  <a:srgbClr val="00569F"/>
                </a:solidFill>
                <a:latin typeface="Tahoma"/>
                <a:cs typeface="Tahoma"/>
              </a:rPr>
              <a:t>freins</a:t>
            </a:r>
            <a:endParaRPr sz="1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SzPct val="78571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Mettre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avant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démarches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exemplaires</a:t>
            </a:r>
            <a:endParaRPr sz="1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SzPct val="78571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1400" spc="-85" b="1">
                <a:solidFill>
                  <a:srgbClr val="00569F"/>
                </a:solidFill>
                <a:latin typeface="Tahoma"/>
                <a:cs typeface="Tahoma"/>
              </a:rPr>
              <a:t>Identifier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recommandations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pour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collectivités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30930" y="4363211"/>
            <a:ext cx="3360420" cy="15727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67231" y="3800346"/>
            <a:ext cx="268795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30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collectivités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b="1">
                <a:latin typeface="Calibri"/>
                <a:cs typeface="Calibri"/>
              </a:rPr>
              <a:t>à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travers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leurs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retours</a:t>
            </a:r>
            <a:r>
              <a:rPr dirty="0" sz="1400" spc="-50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d’expériences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2050" y="3910584"/>
            <a:ext cx="1963165" cy="96494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2458" y="3951732"/>
            <a:ext cx="475487" cy="63703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87741" y="3628134"/>
            <a:ext cx="83566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 b="1">
                <a:latin typeface="Calibri"/>
                <a:cs typeface="Calibri"/>
              </a:rPr>
              <a:t>R</a:t>
            </a:r>
            <a:r>
              <a:rPr dirty="0" sz="1400" b="1">
                <a:latin typeface="Calibri"/>
                <a:cs typeface="Calibri"/>
              </a:rPr>
              <a:t>éalisé</a:t>
            </a:r>
            <a:r>
              <a:rPr dirty="0" sz="1400" spc="-65">
                <a:latin typeface="Times New Roman"/>
                <a:cs typeface="Times New Roman"/>
              </a:rPr>
              <a:t> </a:t>
            </a:r>
            <a:r>
              <a:rPr dirty="0" sz="1400" b="1">
                <a:latin typeface="Calibri"/>
                <a:cs typeface="Calibri"/>
              </a:rPr>
              <a:t>par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4156" y="3628134"/>
            <a:ext cx="141668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Comité</a:t>
            </a:r>
            <a:r>
              <a:rPr dirty="0" sz="1400" spc="-6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de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pilotage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9183" y="5469635"/>
            <a:ext cx="1268381" cy="9318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97825" y="5155181"/>
            <a:ext cx="10433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Calibri"/>
                <a:cs typeface="Calibri"/>
              </a:rPr>
              <a:t>Co</a:t>
            </a:r>
            <a:r>
              <a:rPr dirty="0" sz="1400" spc="-5" b="1">
                <a:latin typeface="Calibri"/>
                <a:cs typeface="Calibri"/>
              </a:rPr>
              <a:t>f</a:t>
            </a:r>
            <a:r>
              <a:rPr dirty="0" sz="1400" b="1">
                <a:latin typeface="Calibri"/>
                <a:cs typeface="Calibri"/>
              </a:rPr>
              <a:t>inancé</a:t>
            </a:r>
            <a:r>
              <a:rPr dirty="0" sz="1400" spc="-85">
                <a:latin typeface="Times New Roman"/>
                <a:cs typeface="Times New Roman"/>
              </a:rPr>
              <a:t> </a:t>
            </a:r>
            <a:r>
              <a:rPr dirty="0" sz="1400" b="1">
                <a:latin typeface="Calibri"/>
                <a:cs typeface="Calibri"/>
              </a:rPr>
              <a:t>par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27809" y="5393435"/>
            <a:ext cx="1269900" cy="135788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938916" y="5162801"/>
            <a:ext cx="141986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Réseau</a:t>
            </a:r>
            <a:r>
              <a:rPr dirty="0" sz="1400" spc="-7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des</a:t>
            </a:r>
            <a:r>
              <a:rPr dirty="0" sz="1400" spc="-4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AASQA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81633" y="3369564"/>
            <a:ext cx="3965575" cy="9525"/>
          </a:xfrm>
          <a:custGeom>
            <a:avLst/>
            <a:gdLst/>
            <a:ahLst/>
            <a:cxnLst/>
            <a:rect l="l" t="t" r="r" b="b"/>
            <a:pathLst>
              <a:path w="3965575" h="9525">
                <a:moveTo>
                  <a:pt x="3965447" y="9143"/>
                </a:moveTo>
                <a:lnTo>
                  <a:pt x="3965447" y="0"/>
                </a:lnTo>
                <a:lnTo>
                  <a:pt x="0" y="0"/>
                </a:lnTo>
                <a:lnTo>
                  <a:pt x="0" y="9143"/>
                </a:lnTo>
                <a:lnTo>
                  <a:pt x="3965447" y="9143"/>
                </a:lnTo>
                <a:close/>
              </a:path>
            </a:pathLst>
          </a:custGeom>
          <a:solidFill>
            <a:srgbClr val="7C5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904376" y="616712"/>
            <a:ext cx="333121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5" b="0">
                <a:solidFill>
                  <a:srgbClr val="00569F"/>
                </a:solidFill>
                <a:latin typeface="Tahoma"/>
                <a:cs typeface="Tahoma"/>
              </a:rPr>
              <a:t>Objectifs</a:t>
            </a:r>
            <a:r>
              <a:rPr dirty="0" sz="1800" spc="-10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 b="0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-7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35" b="0">
                <a:solidFill>
                  <a:srgbClr val="00569F"/>
                </a:solidFill>
                <a:latin typeface="Tahoma"/>
                <a:cs typeface="Tahoma"/>
              </a:rPr>
              <a:t>l’étude</a:t>
            </a:r>
            <a:r>
              <a:rPr dirty="0" sz="1800" spc="-5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80" b="0">
                <a:solidFill>
                  <a:srgbClr val="00569F"/>
                </a:solidFill>
                <a:latin typeface="Tahoma"/>
                <a:cs typeface="Tahoma"/>
              </a:rPr>
              <a:t>PLAN’AIR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5176" y="6767710"/>
            <a:ext cx="240665" cy="22860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dirty="0" sz="1200">
                <a:solidFill>
                  <a:srgbClr val="1E487C"/>
                </a:solidFill>
                <a:latin typeface="Segoe UI"/>
                <a:cs typeface="Segoe UI"/>
              </a:rPr>
              <a:t>20</a:t>
            </a:fld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5401" y="4434027"/>
            <a:ext cx="608888" cy="52547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68256" y="4917438"/>
            <a:ext cx="2395220" cy="854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solidFill>
                  <a:srgbClr val="4E81BD"/>
                </a:solidFill>
                <a:latin typeface="Calibri"/>
                <a:cs typeface="Calibri"/>
              </a:rPr>
              <a:t>Attractivité</a:t>
            </a:r>
            <a:endParaRPr sz="18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  <a:spcBef>
                <a:spcPts val="45"/>
              </a:spcBef>
            </a:pPr>
            <a:r>
              <a:rPr dirty="0" sz="1200">
                <a:latin typeface="Calibri"/>
                <a:cs typeface="Calibri"/>
              </a:rPr>
              <a:t>des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territoires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au</a:t>
            </a:r>
            <a:r>
              <a:rPr dirty="0" sz="1200">
                <a:latin typeface="Calibri"/>
                <a:cs typeface="Calibri"/>
              </a:rPr>
              <a:t> même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titre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que</a:t>
            </a:r>
            <a:r>
              <a:rPr dirty="0" sz="1200">
                <a:latin typeface="Calibri"/>
                <a:cs typeface="Calibri"/>
              </a:rPr>
              <a:t> les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facteurs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qualité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(entreprises,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tourisme)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4696" y="2463970"/>
            <a:ext cx="778967" cy="4128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22379" y="2828034"/>
            <a:ext cx="2488565" cy="854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4E81BD"/>
                </a:solidFill>
                <a:latin typeface="Calibri"/>
                <a:cs typeface="Calibri"/>
              </a:rPr>
              <a:t>Sanitaire</a:t>
            </a:r>
            <a:endParaRPr sz="1800">
              <a:latin typeface="Calibri"/>
              <a:cs typeface="Calibri"/>
            </a:endParaRPr>
          </a:p>
          <a:p>
            <a:pPr algn="ctr" marL="12700" marR="5080" indent="-1270">
              <a:lnSpc>
                <a:spcPct val="100000"/>
              </a:lnSpc>
              <a:spcBef>
                <a:spcPts val="45"/>
              </a:spcBef>
            </a:pPr>
            <a:r>
              <a:rPr dirty="0" sz="1200" spc="-5">
                <a:latin typeface="Calibri"/>
                <a:cs typeface="Calibri"/>
              </a:rPr>
              <a:t>Réduire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l’exposition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</a:t>
            </a:r>
            <a:r>
              <a:rPr dirty="0" sz="1200">
                <a:latin typeface="Calibri"/>
                <a:cs typeface="Calibri"/>
              </a:rPr>
              <a:t> la</a:t>
            </a:r>
            <a:r>
              <a:rPr dirty="0" sz="1200">
                <a:latin typeface="Calibri"/>
                <a:cs typeface="Calibri"/>
              </a:rPr>
              <a:t> population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Informer</a:t>
            </a:r>
            <a:r>
              <a:rPr dirty="0" sz="1200" spc="-5">
                <a:latin typeface="Calibri"/>
                <a:cs typeface="Calibri"/>
              </a:rPr>
              <a:t> et</a:t>
            </a:r>
            <a:r>
              <a:rPr dirty="0" sz="1200" spc="-5">
                <a:latin typeface="Calibri"/>
                <a:cs typeface="Calibri"/>
              </a:rPr>
              <a:t> accompagner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personnes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sensibles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0853" y="2235762"/>
            <a:ext cx="686305" cy="47883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308478" y="2663442"/>
            <a:ext cx="2590165" cy="1220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4E81BD"/>
                </a:solidFill>
                <a:latin typeface="Calibri"/>
                <a:cs typeface="Calibri"/>
              </a:rPr>
              <a:t>Environnemental</a:t>
            </a:r>
            <a:endParaRPr sz="1800">
              <a:latin typeface="Calibri"/>
              <a:cs typeface="Calibri"/>
            </a:endParaRPr>
          </a:p>
          <a:p>
            <a:pPr algn="ctr" marL="12700" marR="5080" indent="-1270">
              <a:lnSpc>
                <a:spcPct val="100000"/>
              </a:lnSpc>
              <a:spcBef>
                <a:spcPts val="45"/>
              </a:spcBef>
            </a:pPr>
            <a:r>
              <a:rPr dirty="0" sz="1200" spc="-5">
                <a:latin typeface="Calibri"/>
                <a:cs typeface="Calibri"/>
              </a:rPr>
              <a:t>Promouvoir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les</a:t>
            </a:r>
            <a:r>
              <a:rPr dirty="0" sz="1200">
                <a:latin typeface="Calibri"/>
                <a:cs typeface="Calibri"/>
              </a:rPr>
              <a:t> bonnes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pratiques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respectueuses</a:t>
            </a:r>
            <a:r>
              <a:rPr dirty="0" sz="1200">
                <a:latin typeface="Calibri"/>
                <a:cs typeface="Calibri"/>
              </a:rPr>
              <a:t> de</a:t>
            </a:r>
            <a:r>
              <a:rPr dirty="0" sz="1200" spc="27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l’environnement 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Mener</a:t>
            </a:r>
            <a:r>
              <a:rPr dirty="0" sz="1200">
                <a:latin typeface="Calibri"/>
                <a:cs typeface="Calibri"/>
              </a:rPr>
              <a:t> des</a:t>
            </a:r>
            <a:r>
              <a:rPr dirty="0" sz="1200">
                <a:latin typeface="Calibri"/>
                <a:cs typeface="Calibri"/>
              </a:rPr>
              <a:t> actions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contre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réchauffement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climatique</a:t>
            </a:r>
            <a:r>
              <a:rPr dirty="0" sz="1200" spc="-5">
                <a:latin typeface="Calibri"/>
                <a:cs typeface="Calibri"/>
              </a:rPr>
              <a:t> et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faveur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QA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71453" y="4379811"/>
            <a:ext cx="428469" cy="61305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831723" y="4955537"/>
            <a:ext cx="2444750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solidFill>
                  <a:srgbClr val="4E81BD"/>
                </a:solidFill>
                <a:latin typeface="Calibri"/>
                <a:cs typeface="Calibri"/>
              </a:rPr>
              <a:t>Attentes</a:t>
            </a:r>
            <a:r>
              <a:rPr dirty="0" sz="1800" spc="-70" b="1">
                <a:solidFill>
                  <a:srgbClr val="4E81BD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4E81BD"/>
                </a:solidFill>
                <a:latin typeface="Calibri"/>
                <a:cs typeface="Calibri"/>
              </a:rPr>
              <a:t>sociétales</a:t>
            </a:r>
            <a:endParaRPr sz="18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  <a:spcBef>
                <a:spcPts val="45"/>
              </a:spcBef>
            </a:pPr>
            <a:r>
              <a:rPr dirty="0" sz="1200" spc="-5">
                <a:latin typeface="Calibri"/>
                <a:cs typeface="Calibri"/>
              </a:rPr>
              <a:t>Répondre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aux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inquiétudes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citoyens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Sensibiliser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informer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publics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49806" y="2526728"/>
            <a:ext cx="578766" cy="57842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26781" y="3055110"/>
            <a:ext cx="2151380" cy="488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4E81BD"/>
                </a:solidFill>
                <a:latin typeface="Calibri"/>
                <a:cs typeface="Calibri"/>
              </a:rPr>
              <a:t>Réglementaire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dirty="0" sz="1200" spc="-5">
                <a:latin typeface="Calibri"/>
                <a:cs typeface="Calibri"/>
              </a:rPr>
              <a:t>Pour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être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conformité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avec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</a:t>
            </a:r>
            <a:r>
              <a:rPr dirty="0" sz="1200">
                <a:latin typeface="Calibri"/>
                <a:cs typeface="Calibri"/>
              </a:rPr>
              <a:t> loi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5176" y="6767710"/>
            <a:ext cx="240665" cy="22860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dirty="0" sz="1200">
                <a:solidFill>
                  <a:srgbClr val="1E487C"/>
                </a:solidFill>
                <a:latin typeface="Segoe UI"/>
                <a:cs typeface="Segoe UI"/>
              </a:rPr>
              <a:t>20</a:t>
            </a:fld>
            <a:endParaRPr sz="1200">
              <a:latin typeface="Segoe UI"/>
              <a:cs typeface="Segoe U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04376" y="616712"/>
            <a:ext cx="593788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70" b="0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-7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14" b="0">
                <a:solidFill>
                  <a:srgbClr val="00569F"/>
                </a:solidFill>
                <a:latin typeface="Tahoma"/>
                <a:cs typeface="Tahoma"/>
              </a:rPr>
              <a:t>bonnes</a:t>
            </a:r>
            <a:r>
              <a:rPr dirty="0" sz="1800" spc="-3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5" b="0">
                <a:solidFill>
                  <a:srgbClr val="00569F"/>
                </a:solidFill>
                <a:latin typeface="Tahoma"/>
                <a:cs typeface="Tahoma"/>
              </a:rPr>
              <a:t>raisons</a:t>
            </a:r>
            <a:r>
              <a:rPr dirty="0" sz="1800" spc="-8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 b="0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-5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30" b="0">
                <a:solidFill>
                  <a:srgbClr val="00569F"/>
                </a:solidFill>
                <a:latin typeface="Tahoma"/>
                <a:cs typeface="Tahoma"/>
              </a:rPr>
              <a:t>s’intéresser</a:t>
            </a:r>
            <a:r>
              <a:rPr dirty="0" sz="1800" spc="-3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80" b="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800" spc="-6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20" b="0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800" spc="-8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05" b="0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1800" spc="-6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 b="0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-6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65" b="0">
                <a:solidFill>
                  <a:srgbClr val="00569F"/>
                </a:solidFill>
                <a:latin typeface="Tahoma"/>
                <a:cs typeface="Tahoma"/>
              </a:rPr>
              <a:t>l’air</a:t>
            </a:r>
            <a:r>
              <a:rPr dirty="0" sz="1800" spc="-10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-70" b="0">
                <a:solidFill>
                  <a:srgbClr val="00569F"/>
                </a:solidFill>
                <a:latin typeface="Tahoma"/>
                <a:cs typeface="Tahoma"/>
              </a:rPr>
              <a:t>!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1541" y="1797811"/>
            <a:ext cx="7751445" cy="407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78571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prise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0" b="1">
                <a:solidFill>
                  <a:srgbClr val="00569F"/>
                </a:solidFill>
                <a:latin typeface="Tahoma"/>
                <a:cs typeface="Tahoma"/>
              </a:rPr>
              <a:t>compte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l’air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dans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PCAET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70" b="1">
                <a:solidFill>
                  <a:srgbClr val="00569F"/>
                </a:solidFill>
                <a:latin typeface="Tahoma"/>
                <a:cs typeface="Tahoma"/>
              </a:rPr>
              <a:t>est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hétérogène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perfectible.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00569F"/>
              </a:buClr>
              <a:buFont typeface="Wingdings"/>
              <a:buChar char=""/>
            </a:pPr>
            <a:endParaRPr sz="1950">
              <a:latin typeface="Tahoma"/>
              <a:cs typeface="Tahoma"/>
            </a:endParaRPr>
          </a:p>
          <a:p>
            <a:pPr algn="just" marL="354965" marR="5080" indent="-342900">
              <a:lnSpc>
                <a:spcPct val="100000"/>
              </a:lnSpc>
              <a:buSzPct val="78571"/>
              <a:buFont typeface="Wingdings"/>
              <a:buChar char=""/>
              <a:tabLst>
                <a:tab pos="355600" algn="l"/>
              </a:tabLst>
            </a:pPr>
            <a:r>
              <a:rPr dirty="0" sz="1400" spc="-125" b="1">
                <a:solidFill>
                  <a:srgbClr val="00569F"/>
                </a:solidFill>
                <a:latin typeface="Tahoma"/>
                <a:cs typeface="Tahoma"/>
              </a:rPr>
              <a:t>Si</a:t>
            </a:r>
            <a:r>
              <a:rPr dirty="0" sz="1400" spc="-1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partie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diagnostic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70" b="1">
                <a:solidFill>
                  <a:srgbClr val="00569F"/>
                </a:solidFill>
                <a:latin typeface="Tahoma"/>
                <a:cs typeface="Tahoma"/>
              </a:rPr>
              <a:t>est</a:t>
            </a:r>
            <a:r>
              <a:rPr dirty="0" sz="1400" spc="-7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généralement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bien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traitée,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stratégie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intègre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 rarement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des 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objectifs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précis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l’évaluation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70" b="1">
                <a:solidFill>
                  <a:srgbClr val="00569F"/>
                </a:solidFill>
                <a:latin typeface="Tahoma"/>
                <a:cs typeface="Tahoma"/>
              </a:rPr>
              <a:t>est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85" b="1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développer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10" b="1">
                <a:solidFill>
                  <a:srgbClr val="00569F"/>
                </a:solidFill>
                <a:latin typeface="Tahoma"/>
                <a:cs typeface="Tahoma"/>
              </a:rPr>
              <a:t>sur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70" b="1">
                <a:solidFill>
                  <a:srgbClr val="00569F"/>
                </a:solidFill>
                <a:latin typeface="Tahoma"/>
                <a:cs typeface="Tahoma"/>
              </a:rPr>
              <a:t>toutes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étapes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du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PCAET.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00569F"/>
              </a:buClr>
              <a:buFont typeface="Wingdings"/>
              <a:buChar char=""/>
            </a:pPr>
            <a:endParaRPr sz="1950">
              <a:latin typeface="Tahoma"/>
              <a:cs typeface="Tahoma"/>
            </a:endParaRPr>
          </a:p>
          <a:p>
            <a:pPr algn="just" marL="354965" marR="6350" indent="-342900">
              <a:lnSpc>
                <a:spcPct val="100000"/>
              </a:lnSpc>
              <a:buSzPct val="78571"/>
              <a:buFont typeface="Wingdings"/>
              <a:buChar char=""/>
              <a:tabLst>
                <a:tab pos="355600" algn="l"/>
              </a:tabLst>
            </a:pP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difficultés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14" b="1">
                <a:solidFill>
                  <a:srgbClr val="00569F"/>
                </a:solidFill>
                <a:latin typeface="Tahoma"/>
                <a:cs typeface="Tahoma"/>
              </a:rPr>
              <a:t>sur</a:t>
            </a:r>
            <a:r>
              <a:rPr dirty="0" sz="1400" spc="-1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méthodologie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85" b="1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400" spc="9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employer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20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400" spc="17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besoin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d’outils,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5" b="1">
                <a:solidFill>
                  <a:srgbClr val="00569F"/>
                </a:solidFill>
                <a:latin typeface="Tahoma"/>
                <a:cs typeface="Tahoma"/>
              </a:rPr>
              <a:t>d’accès</a:t>
            </a:r>
            <a:r>
              <a:rPr dirty="0" sz="1400" spc="55" b="1">
                <a:solidFill>
                  <a:srgbClr val="00569F"/>
                </a:solidFill>
                <a:latin typeface="Tahoma"/>
                <a:cs typeface="Tahoma"/>
              </a:rPr>
              <a:t> 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aux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 données,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d’appui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pour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déterminer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objectifs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atteignables/acceptables/ambitieux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569F"/>
              </a:buClr>
              <a:buFont typeface="Wingdings"/>
              <a:buChar char=""/>
            </a:pPr>
            <a:endParaRPr sz="1900">
              <a:latin typeface="Tahoma"/>
              <a:cs typeface="Tahoma"/>
            </a:endParaRPr>
          </a:p>
          <a:p>
            <a:pPr algn="just" marL="354965" marR="5080" indent="-342900">
              <a:lnSpc>
                <a:spcPct val="100000"/>
              </a:lnSpc>
              <a:spcBef>
                <a:spcPts val="5"/>
              </a:spcBef>
              <a:buSzPct val="78571"/>
              <a:buFont typeface="Wingdings"/>
              <a:buChar char=""/>
              <a:tabLst>
                <a:tab pos="355600" algn="l"/>
              </a:tabLst>
            </a:pP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L’acculturation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aux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enjeux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l’air,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5" b="1">
                <a:solidFill>
                  <a:srgbClr val="00569F"/>
                </a:solidFill>
                <a:latin typeface="Tahoma"/>
                <a:cs typeface="Tahoma"/>
              </a:rPr>
              <a:t>adaptée</a:t>
            </a:r>
            <a:r>
              <a:rPr dirty="0" sz="1400" spc="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15" b="1">
                <a:solidFill>
                  <a:srgbClr val="00569F"/>
                </a:solidFill>
                <a:latin typeface="Tahoma"/>
                <a:cs typeface="Tahoma"/>
              </a:rPr>
              <a:t>au</a:t>
            </a:r>
            <a:r>
              <a:rPr dirty="0" sz="1400" spc="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contexte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0" b="1">
                <a:solidFill>
                  <a:srgbClr val="00569F"/>
                </a:solidFill>
                <a:latin typeface="Tahoma"/>
                <a:cs typeface="Tahoma"/>
              </a:rPr>
              <a:t>local</a:t>
            </a:r>
            <a:r>
              <a:rPr dirty="0" sz="1400" spc="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permet 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une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intégration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réussie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0" b="1">
                <a:solidFill>
                  <a:srgbClr val="00569F"/>
                </a:solidFill>
                <a:latin typeface="Tahoma"/>
                <a:cs typeface="Tahoma"/>
              </a:rPr>
              <a:t>cette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thématique.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569F"/>
              </a:buClr>
              <a:buFont typeface="Wingdings"/>
              <a:buChar char=""/>
            </a:pPr>
            <a:endParaRPr sz="1900">
              <a:latin typeface="Tahoma"/>
              <a:cs typeface="Tahoma"/>
            </a:endParaRPr>
          </a:p>
          <a:p>
            <a:pPr algn="just" marL="354965" marR="5715" indent="-342900">
              <a:lnSpc>
                <a:spcPct val="100000"/>
              </a:lnSpc>
              <a:buSzPct val="78571"/>
              <a:buFont typeface="Wingdings"/>
              <a:buChar char=""/>
              <a:tabLst>
                <a:tab pos="355600" algn="l"/>
              </a:tabLst>
            </a:pPr>
            <a:r>
              <a:rPr dirty="0" sz="1400" spc="10" b="1">
                <a:solidFill>
                  <a:srgbClr val="00569F"/>
                </a:solidFill>
                <a:latin typeface="Tahoma"/>
                <a:cs typeface="Tahoma"/>
              </a:rPr>
              <a:t>L’accompagnement</a:t>
            </a:r>
            <a:r>
              <a:rPr dirty="0" sz="1400" spc="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par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experts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l’air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et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santé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permet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une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m</a:t>
            </a:r>
            <a:r>
              <a:rPr dirty="0" sz="1400" spc="30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400" spc="-17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ée</a:t>
            </a:r>
            <a:r>
              <a:rPr dirty="0" sz="14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400" spc="3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160" b="1">
                <a:solidFill>
                  <a:srgbClr val="00569F"/>
                </a:solidFill>
                <a:latin typeface="Tahoma"/>
                <a:cs typeface="Tahoma"/>
              </a:rPr>
              <a:t>c</a:t>
            </a:r>
            <a:r>
              <a:rPr dirty="0" sz="1400" spc="30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m</a:t>
            </a:r>
            <a:r>
              <a:rPr dirty="0" sz="1400" spc="40" b="1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1400" spc="-17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400" spc="160" b="1">
                <a:solidFill>
                  <a:srgbClr val="00569F"/>
                </a:solidFill>
                <a:latin typeface="Tahoma"/>
                <a:cs typeface="Tahoma"/>
              </a:rPr>
              <a:t>c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-114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400" spc="-160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400" spc="4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-95" b="1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-114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400" spc="-150" b="1">
                <a:solidFill>
                  <a:srgbClr val="00569F"/>
                </a:solidFill>
                <a:latin typeface="Tahoma"/>
                <a:cs typeface="Tahoma"/>
              </a:rPr>
              <a:t>j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-17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00569F"/>
              </a:buClr>
              <a:buFont typeface="Wingdings"/>
              <a:buChar char=""/>
            </a:pPr>
            <a:endParaRPr sz="1950">
              <a:latin typeface="Tahoma"/>
              <a:cs typeface="Tahoma"/>
            </a:endParaRPr>
          </a:p>
          <a:p>
            <a:pPr algn="just" marL="354965" marR="5715" indent="-342900">
              <a:lnSpc>
                <a:spcPct val="100000"/>
              </a:lnSpc>
              <a:buSzPct val="78571"/>
              <a:buFont typeface="Wingdings"/>
              <a:buChar char=""/>
              <a:tabLst>
                <a:tab pos="355600" algn="l"/>
              </a:tabLst>
            </a:pP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L’intégration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transversale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Air-Climat-Energie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70" b="1">
                <a:solidFill>
                  <a:srgbClr val="00569F"/>
                </a:solidFill>
                <a:latin typeface="Tahoma"/>
                <a:cs typeface="Tahoma"/>
              </a:rPr>
              <a:t>est</a:t>
            </a:r>
            <a:r>
              <a:rPr dirty="0" sz="1400" spc="-7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importante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pour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prendre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400" spc="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20" b="1">
                <a:solidFill>
                  <a:srgbClr val="00569F"/>
                </a:solidFill>
                <a:latin typeface="Tahoma"/>
                <a:cs typeface="Tahoma"/>
              </a:rPr>
              <a:t>compte </a:t>
            </a:r>
            <a:r>
              <a:rPr dirty="0" sz="1400" spc="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400" spc="-40" b="1">
                <a:solidFill>
                  <a:srgbClr val="00569F"/>
                </a:solidFill>
                <a:latin typeface="Tahoma"/>
                <a:cs typeface="Tahoma"/>
              </a:rPr>
              <a:t> synergies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antagonismes.</a:t>
            </a:r>
            <a:r>
              <a:rPr dirty="0" sz="14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5" b="1">
                <a:solidFill>
                  <a:srgbClr val="00569F"/>
                </a:solidFill>
                <a:latin typeface="Tahoma"/>
                <a:cs typeface="Tahoma"/>
              </a:rPr>
              <a:t>Aujourd'hui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4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35" b="1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14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400" spc="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50" b="1">
                <a:solidFill>
                  <a:srgbClr val="00569F"/>
                </a:solidFill>
                <a:latin typeface="Tahoma"/>
                <a:cs typeface="Tahoma"/>
              </a:rPr>
              <a:t>l’air</a:t>
            </a:r>
            <a:r>
              <a:rPr dirty="0" sz="14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70" b="1">
                <a:solidFill>
                  <a:srgbClr val="00569F"/>
                </a:solidFill>
                <a:latin typeface="Tahoma"/>
                <a:cs typeface="Tahoma"/>
              </a:rPr>
              <a:t>est</a:t>
            </a:r>
            <a:r>
              <a:rPr dirty="0" sz="1400" spc="-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principalement </a:t>
            </a:r>
            <a:r>
              <a:rPr dirty="0" sz="14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400" spc="-9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400" spc="40" b="1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400" spc="-17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400" spc="-9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400" spc="-145" b="1">
                <a:solidFill>
                  <a:srgbClr val="00569F"/>
                </a:solidFill>
                <a:latin typeface="Tahoma"/>
                <a:cs typeface="Tahoma"/>
              </a:rPr>
              <a:t>f</a:t>
            </a:r>
            <a:r>
              <a:rPr dirty="0" sz="1400" spc="-9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ée</a:t>
            </a:r>
            <a:r>
              <a:rPr dirty="0" sz="14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160" b="1">
                <a:solidFill>
                  <a:srgbClr val="00569F"/>
                </a:solidFill>
                <a:latin typeface="Tahoma"/>
                <a:cs typeface="Tahoma"/>
              </a:rPr>
              <a:t>c</a:t>
            </a:r>
            <a:r>
              <a:rPr dirty="0" sz="1400" spc="30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mm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2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-340" b="1">
                <a:solidFill>
                  <a:srgbClr val="00569F"/>
                </a:solidFill>
                <a:latin typeface="Tahoma"/>
                <a:cs typeface="Tahoma"/>
              </a:rPr>
              <a:t>«</a:t>
            </a:r>
            <a:r>
              <a:rPr dirty="0" sz="1400" spc="4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160" b="1">
                <a:solidFill>
                  <a:srgbClr val="00569F"/>
                </a:solidFill>
                <a:latin typeface="Tahoma"/>
                <a:cs typeface="Tahoma"/>
              </a:rPr>
              <a:t>c</a:t>
            </a:r>
            <a:r>
              <a:rPr dirty="0" sz="1400" spc="30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400" spc="-20" b="1">
                <a:solidFill>
                  <a:srgbClr val="00569F"/>
                </a:solidFill>
                <a:latin typeface="Tahoma"/>
                <a:cs typeface="Tahoma"/>
              </a:rPr>
              <a:t>-</a:t>
            </a:r>
            <a:r>
              <a:rPr dirty="0" sz="1400" spc="35" b="1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1400" spc="-6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1400" spc="-145" b="1">
                <a:solidFill>
                  <a:srgbClr val="00569F"/>
                </a:solidFill>
                <a:latin typeface="Tahoma"/>
                <a:cs typeface="Tahoma"/>
              </a:rPr>
              <a:t>f</a:t>
            </a:r>
            <a:r>
              <a:rPr dirty="0" sz="1400" spc="-9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400" spc="160" b="1">
                <a:solidFill>
                  <a:srgbClr val="00569F"/>
                </a:solidFill>
                <a:latin typeface="Tahoma"/>
                <a:cs typeface="Tahoma"/>
              </a:rPr>
              <a:t>c</a:t>
            </a:r>
            <a:r>
              <a:rPr dirty="0" sz="14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400" spc="2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400" spc="-340" b="1">
                <a:solidFill>
                  <a:srgbClr val="00569F"/>
                </a:solidFill>
                <a:latin typeface="Tahoma"/>
                <a:cs typeface="Tahoma"/>
              </a:rPr>
              <a:t>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5176" y="6767710"/>
            <a:ext cx="240665" cy="22860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dirty="0" sz="1200">
                <a:solidFill>
                  <a:srgbClr val="1E487C"/>
                </a:solidFill>
                <a:latin typeface="Segoe UI"/>
                <a:cs typeface="Segoe UI"/>
              </a:rPr>
              <a:t>20</a:t>
            </a:fld>
            <a:endParaRPr sz="1200">
              <a:latin typeface="Segoe UI"/>
              <a:cs typeface="Segoe U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4376" y="616712"/>
            <a:ext cx="339153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0" b="0">
                <a:solidFill>
                  <a:srgbClr val="00569F"/>
                </a:solidFill>
                <a:latin typeface="Tahoma"/>
                <a:cs typeface="Tahoma"/>
              </a:rPr>
              <a:t>Ce</a:t>
            </a:r>
            <a:r>
              <a:rPr dirty="0" sz="1800" spc="-7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95" b="0">
                <a:solidFill>
                  <a:srgbClr val="00569F"/>
                </a:solidFill>
                <a:latin typeface="Tahoma"/>
                <a:cs typeface="Tahoma"/>
              </a:rPr>
              <a:t>qu’il</a:t>
            </a:r>
            <a:r>
              <a:rPr dirty="0" sz="1800" spc="-8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85" b="0">
                <a:solidFill>
                  <a:srgbClr val="00569F"/>
                </a:solidFill>
                <a:latin typeface="Tahoma"/>
                <a:cs typeface="Tahoma"/>
              </a:rPr>
              <a:t>faut</a:t>
            </a:r>
            <a:r>
              <a:rPr dirty="0" sz="1800" spc="-5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35" b="0">
                <a:solidFill>
                  <a:srgbClr val="00569F"/>
                </a:solidFill>
                <a:latin typeface="Tahoma"/>
                <a:cs typeface="Tahoma"/>
              </a:rPr>
              <a:t>retenir</a:t>
            </a:r>
            <a:r>
              <a:rPr dirty="0" sz="1800" spc="-6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 b="0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-7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35" b="0">
                <a:solidFill>
                  <a:srgbClr val="00569F"/>
                </a:solidFill>
                <a:latin typeface="Tahoma"/>
                <a:cs typeface="Tahoma"/>
              </a:rPr>
              <a:t>l’étude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5085" y="3214115"/>
            <a:ext cx="1800225" cy="3599815"/>
          </a:xfrm>
          <a:custGeom>
            <a:avLst/>
            <a:gdLst/>
            <a:ahLst/>
            <a:cxnLst/>
            <a:rect l="l" t="t" r="r" b="b"/>
            <a:pathLst>
              <a:path w="1800225" h="3599815">
                <a:moveTo>
                  <a:pt x="1799844" y="298704"/>
                </a:moveTo>
                <a:lnTo>
                  <a:pt x="1795881" y="250355"/>
                </a:lnTo>
                <a:lnTo>
                  <a:pt x="1784426" y="204444"/>
                </a:lnTo>
                <a:lnTo>
                  <a:pt x="1766100" y="161607"/>
                </a:lnTo>
                <a:lnTo>
                  <a:pt x="1741563" y="122466"/>
                </a:lnTo>
                <a:lnTo>
                  <a:pt x="1711452" y="87630"/>
                </a:lnTo>
                <a:lnTo>
                  <a:pt x="1676400" y="57746"/>
                </a:lnTo>
                <a:lnTo>
                  <a:pt x="1637055" y="33413"/>
                </a:lnTo>
                <a:lnTo>
                  <a:pt x="1594040" y="15265"/>
                </a:lnTo>
                <a:lnTo>
                  <a:pt x="1548015" y="3924"/>
                </a:lnTo>
                <a:lnTo>
                  <a:pt x="1499616" y="0"/>
                </a:lnTo>
                <a:lnTo>
                  <a:pt x="298704" y="0"/>
                </a:lnTo>
                <a:lnTo>
                  <a:pt x="250342" y="3924"/>
                </a:lnTo>
                <a:lnTo>
                  <a:pt x="204431" y="15265"/>
                </a:lnTo>
                <a:lnTo>
                  <a:pt x="161594" y="33413"/>
                </a:lnTo>
                <a:lnTo>
                  <a:pt x="122453" y="57746"/>
                </a:lnTo>
                <a:lnTo>
                  <a:pt x="87630" y="87630"/>
                </a:lnTo>
                <a:lnTo>
                  <a:pt x="57746" y="122466"/>
                </a:lnTo>
                <a:lnTo>
                  <a:pt x="33413" y="161607"/>
                </a:lnTo>
                <a:lnTo>
                  <a:pt x="15265" y="204444"/>
                </a:lnTo>
                <a:lnTo>
                  <a:pt x="3924" y="250355"/>
                </a:lnTo>
                <a:lnTo>
                  <a:pt x="0" y="298704"/>
                </a:lnTo>
                <a:lnTo>
                  <a:pt x="0" y="3299460"/>
                </a:lnTo>
                <a:lnTo>
                  <a:pt x="3924" y="3348240"/>
                </a:lnTo>
                <a:lnTo>
                  <a:pt x="15265" y="3394481"/>
                </a:lnTo>
                <a:lnTo>
                  <a:pt x="33413" y="3437572"/>
                </a:lnTo>
                <a:lnTo>
                  <a:pt x="57746" y="3476904"/>
                </a:lnTo>
                <a:lnTo>
                  <a:pt x="87630" y="3511880"/>
                </a:lnTo>
                <a:lnTo>
                  <a:pt x="122453" y="3541852"/>
                </a:lnTo>
                <a:lnTo>
                  <a:pt x="161594" y="3566236"/>
                </a:lnTo>
                <a:lnTo>
                  <a:pt x="204431" y="3584422"/>
                </a:lnTo>
                <a:lnTo>
                  <a:pt x="250342" y="3595776"/>
                </a:lnTo>
                <a:lnTo>
                  <a:pt x="298704" y="3599688"/>
                </a:lnTo>
                <a:lnTo>
                  <a:pt x="1499616" y="3599688"/>
                </a:lnTo>
                <a:lnTo>
                  <a:pt x="1548015" y="3595776"/>
                </a:lnTo>
                <a:lnTo>
                  <a:pt x="1594040" y="3584422"/>
                </a:lnTo>
                <a:lnTo>
                  <a:pt x="1637055" y="3566236"/>
                </a:lnTo>
                <a:lnTo>
                  <a:pt x="1676400" y="3541852"/>
                </a:lnTo>
                <a:lnTo>
                  <a:pt x="1711452" y="3511867"/>
                </a:lnTo>
                <a:lnTo>
                  <a:pt x="1741563" y="3476904"/>
                </a:lnTo>
                <a:lnTo>
                  <a:pt x="1766100" y="3437572"/>
                </a:lnTo>
                <a:lnTo>
                  <a:pt x="1784426" y="3394481"/>
                </a:lnTo>
                <a:lnTo>
                  <a:pt x="1795881" y="3348240"/>
                </a:lnTo>
                <a:lnTo>
                  <a:pt x="1799844" y="3299460"/>
                </a:lnTo>
                <a:lnTo>
                  <a:pt x="1799844" y="2987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93736" y="3214115"/>
            <a:ext cx="1800225" cy="3599815"/>
          </a:xfrm>
          <a:custGeom>
            <a:avLst/>
            <a:gdLst/>
            <a:ahLst/>
            <a:cxnLst/>
            <a:rect l="l" t="t" r="r" b="b"/>
            <a:pathLst>
              <a:path w="1800225" h="3599815">
                <a:moveTo>
                  <a:pt x="1799844" y="298704"/>
                </a:moveTo>
                <a:lnTo>
                  <a:pt x="1795919" y="250355"/>
                </a:lnTo>
                <a:lnTo>
                  <a:pt x="1784578" y="204444"/>
                </a:lnTo>
                <a:lnTo>
                  <a:pt x="1766430" y="161607"/>
                </a:lnTo>
                <a:lnTo>
                  <a:pt x="1742097" y="122466"/>
                </a:lnTo>
                <a:lnTo>
                  <a:pt x="1712214" y="87630"/>
                </a:lnTo>
                <a:lnTo>
                  <a:pt x="1677390" y="57746"/>
                </a:lnTo>
                <a:lnTo>
                  <a:pt x="1638249" y="33413"/>
                </a:lnTo>
                <a:lnTo>
                  <a:pt x="1595412" y="15265"/>
                </a:lnTo>
                <a:lnTo>
                  <a:pt x="1549501" y="3924"/>
                </a:lnTo>
                <a:lnTo>
                  <a:pt x="1501140" y="0"/>
                </a:lnTo>
                <a:lnTo>
                  <a:pt x="300228" y="0"/>
                </a:lnTo>
                <a:lnTo>
                  <a:pt x="251460" y="3924"/>
                </a:lnTo>
                <a:lnTo>
                  <a:pt x="205219" y="15265"/>
                </a:lnTo>
                <a:lnTo>
                  <a:pt x="162115" y="33413"/>
                </a:lnTo>
                <a:lnTo>
                  <a:pt x="122783" y="57746"/>
                </a:lnTo>
                <a:lnTo>
                  <a:pt x="87820" y="87630"/>
                </a:lnTo>
                <a:lnTo>
                  <a:pt x="57835" y="122466"/>
                </a:lnTo>
                <a:lnTo>
                  <a:pt x="33451" y="161607"/>
                </a:lnTo>
                <a:lnTo>
                  <a:pt x="15278" y="204444"/>
                </a:lnTo>
                <a:lnTo>
                  <a:pt x="3924" y="250355"/>
                </a:lnTo>
                <a:lnTo>
                  <a:pt x="0" y="298704"/>
                </a:lnTo>
                <a:lnTo>
                  <a:pt x="0" y="3299460"/>
                </a:lnTo>
                <a:lnTo>
                  <a:pt x="3924" y="3348240"/>
                </a:lnTo>
                <a:lnTo>
                  <a:pt x="15278" y="3394481"/>
                </a:lnTo>
                <a:lnTo>
                  <a:pt x="33451" y="3437572"/>
                </a:lnTo>
                <a:lnTo>
                  <a:pt x="57835" y="3476904"/>
                </a:lnTo>
                <a:lnTo>
                  <a:pt x="87820" y="3511880"/>
                </a:lnTo>
                <a:lnTo>
                  <a:pt x="122783" y="3541852"/>
                </a:lnTo>
                <a:lnTo>
                  <a:pt x="162115" y="3566236"/>
                </a:lnTo>
                <a:lnTo>
                  <a:pt x="205219" y="3584422"/>
                </a:lnTo>
                <a:lnTo>
                  <a:pt x="251460" y="3595776"/>
                </a:lnTo>
                <a:lnTo>
                  <a:pt x="300228" y="3599688"/>
                </a:lnTo>
                <a:lnTo>
                  <a:pt x="1501140" y="3599688"/>
                </a:lnTo>
                <a:lnTo>
                  <a:pt x="1549501" y="3595776"/>
                </a:lnTo>
                <a:lnTo>
                  <a:pt x="1595412" y="3584422"/>
                </a:lnTo>
                <a:lnTo>
                  <a:pt x="1638249" y="3566236"/>
                </a:lnTo>
                <a:lnTo>
                  <a:pt x="1677390" y="3541852"/>
                </a:lnTo>
                <a:lnTo>
                  <a:pt x="1712214" y="3511867"/>
                </a:lnTo>
                <a:lnTo>
                  <a:pt x="1742097" y="3476904"/>
                </a:lnTo>
                <a:lnTo>
                  <a:pt x="1766430" y="3437572"/>
                </a:lnTo>
                <a:lnTo>
                  <a:pt x="1784578" y="3394481"/>
                </a:lnTo>
                <a:lnTo>
                  <a:pt x="1795919" y="3348240"/>
                </a:lnTo>
                <a:lnTo>
                  <a:pt x="1799844" y="3299460"/>
                </a:lnTo>
                <a:lnTo>
                  <a:pt x="1799844" y="2987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306953" y="3214115"/>
            <a:ext cx="1801495" cy="3599815"/>
          </a:xfrm>
          <a:custGeom>
            <a:avLst/>
            <a:gdLst/>
            <a:ahLst/>
            <a:cxnLst/>
            <a:rect l="l" t="t" r="r" b="b"/>
            <a:pathLst>
              <a:path w="1801495" h="3599815">
                <a:moveTo>
                  <a:pt x="1801368" y="298704"/>
                </a:moveTo>
                <a:lnTo>
                  <a:pt x="1797405" y="250355"/>
                </a:lnTo>
                <a:lnTo>
                  <a:pt x="1785937" y="204444"/>
                </a:lnTo>
                <a:lnTo>
                  <a:pt x="1767624" y="161607"/>
                </a:lnTo>
                <a:lnTo>
                  <a:pt x="1743087" y="122466"/>
                </a:lnTo>
                <a:lnTo>
                  <a:pt x="1712976" y="87630"/>
                </a:lnTo>
                <a:lnTo>
                  <a:pt x="1677924" y="57746"/>
                </a:lnTo>
                <a:lnTo>
                  <a:pt x="1638579" y="33413"/>
                </a:lnTo>
                <a:lnTo>
                  <a:pt x="1595564" y="15265"/>
                </a:lnTo>
                <a:lnTo>
                  <a:pt x="1549539" y="3924"/>
                </a:lnTo>
                <a:lnTo>
                  <a:pt x="1501140" y="0"/>
                </a:lnTo>
                <a:lnTo>
                  <a:pt x="300228" y="0"/>
                </a:lnTo>
                <a:lnTo>
                  <a:pt x="251828" y="3924"/>
                </a:lnTo>
                <a:lnTo>
                  <a:pt x="205803" y="15265"/>
                </a:lnTo>
                <a:lnTo>
                  <a:pt x="162788" y="33413"/>
                </a:lnTo>
                <a:lnTo>
                  <a:pt x="123444" y="57746"/>
                </a:lnTo>
                <a:lnTo>
                  <a:pt x="88392" y="87630"/>
                </a:lnTo>
                <a:lnTo>
                  <a:pt x="58280" y="122466"/>
                </a:lnTo>
                <a:lnTo>
                  <a:pt x="33743" y="161607"/>
                </a:lnTo>
                <a:lnTo>
                  <a:pt x="15417" y="204444"/>
                </a:lnTo>
                <a:lnTo>
                  <a:pt x="3962" y="250355"/>
                </a:lnTo>
                <a:lnTo>
                  <a:pt x="0" y="298704"/>
                </a:lnTo>
                <a:lnTo>
                  <a:pt x="0" y="3299460"/>
                </a:lnTo>
                <a:lnTo>
                  <a:pt x="3962" y="3348240"/>
                </a:lnTo>
                <a:lnTo>
                  <a:pt x="15417" y="3394481"/>
                </a:lnTo>
                <a:lnTo>
                  <a:pt x="33743" y="3437572"/>
                </a:lnTo>
                <a:lnTo>
                  <a:pt x="58280" y="3476904"/>
                </a:lnTo>
                <a:lnTo>
                  <a:pt x="88392" y="3511880"/>
                </a:lnTo>
                <a:lnTo>
                  <a:pt x="123444" y="3541852"/>
                </a:lnTo>
                <a:lnTo>
                  <a:pt x="162788" y="3566236"/>
                </a:lnTo>
                <a:lnTo>
                  <a:pt x="205803" y="3584422"/>
                </a:lnTo>
                <a:lnTo>
                  <a:pt x="251828" y="3595776"/>
                </a:lnTo>
                <a:lnTo>
                  <a:pt x="300228" y="3599688"/>
                </a:lnTo>
                <a:lnTo>
                  <a:pt x="1501140" y="3599688"/>
                </a:lnTo>
                <a:lnTo>
                  <a:pt x="1549539" y="3595776"/>
                </a:lnTo>
                <a:lnTo>
                  <a:pt x="1595564" y="3584422"/>
                </a:lnTo>
                <a:lnTo>
                  <a:pt x="1638579" y="3566236"/>
                </a:lnTo>
                <a:lnTo>
                  <a:pt x="1677924" y="3541852"/>
                </a:lnTo>
                <a:lnTo>
                  <a:pt x="1712976" y="3511867"/>
                </a:lnTo>
                <a:lnTo>
                  <a:pt x="1743087" y="3476904"/>
                </a:lnTo>
                <a:lnTo>
                  <a:pt x="1767624" y="3437572"/>
                </a:lnTo>
                <a:lnTo>
                  <a:pt x="1785950" y="3394481"/>
                </a:lnTo>
                <a:lnTo>
                  <a:pt x="1797405" y="3348240"/>
                </a:lnTo>
                <a:lnTo>
                  <a:pt x="1801368" y="3299460"/>
                </a:lnTo>
                <a:lnTo>
                  <a:pt x="1801368" y="2987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00345" y="3214115"/>
            <a:ext cx="1800225" cy="3599815"/>
          </a:xfrm>
          <a:custGeom>
            <a:avLst/>
            <a:gdLst/>
            <a:ahLst/>
            <a:cxnLst/>
            <a:rect l="l" t="t" r="r" b="b"/>
            <a:pathLst>
              <a:path w="1800225" h="3599815">
                <a:moveTo>
                  <a:pt x="1799844" y="298704"/>
                </a:moveTo>
                <a:lnTo>
                  <a:pt x="1795919" y="250355"/>
                </a:lnTo>
                <a:lnTo>
                  <a:pt x="1784578" y="204444"/>
                </a:lnTo>
                <a:lnTo>
                  <a:pt x="1766430" y="161607"/>
                </a:lnTo>
                <a:lnTo>
                  <a:pt x="1742097" y="122466"/>
                </a:lnTo>
                <a:lnTo>
                  <a:pt x="1712214" y="87630"/>
                </a:lnTo>
                <a:lnTo>
                  <a:pt x="1677390" y="57746"/>
                </a:lnTo>
                <a:lnTo>
                  <a:pt x="1638249" y="33413"/>
                </a:lnTo>
                <a:lnTo>
                  <a:pt x="1595412" y="15265"/>
                </a:lnTo>
                <a:lnTo>
                  <a:pt x="1549501" y="3924"/>
                </a:lnTo>
                <a:lnTo>
                  <a:pt x="1501140" y="0"/>
                </a:lnTo>
                <a:lnTo>
                  <a:pt x="300228" y="0"/>
                </a:lnTo>
                <a:lnTo>
                  <a:pt x="251460" y="3924"/>
                </a:lnTo>
                <a:lnTo>
                  <a:pt x="205219" y="15265"/>
                </a:lnTo>
                <a:lnTo>
                  <a:pt x="162115" y="33413"/>
                </a:lnTo>
                <a:lnTo>
                  <a:pt x="122783" y="57746"/>
                </a:lnTo>
                <a:lnTo>
                  <a:pt x="87820" y="87630"/>
                </a:lnTo>
                <a:lnTo>
                  <a:pt x="57835" y="122466"/>
                </a:lnTo>
                <a:lnTo>
                  <a:pt x="33451" y="161607"/>
                </a:lnTo>
                <a:lnTo>
                  <a:pt x="15278" y="204444"/>
                </a:lnTo>
                <a:lnTo>
                  <a:pt x="3924" y="250355"/>
                </a:lnTo>
                <a:lnTo>
                  <a:pt x="0" y="298704"/>
                </a:lnTo>
                <a:lnTo>
                  <a:pt x="0" y="3299460"/>
                </a:lnTo>
                <a:lnTo>
                  <a:pt x="3924" y="3348240"/>
                </a:lnTo>
                <a:lnTo>
                  <a:pt x="15278" y="3394481"/>
                </a:lnTo>
                <a:lnTo>
                  <a:pt x="33451" y="3437572"/>
                </a:lnTo>
                <a:lnTo>
                  <a:pt x="57835" y="3476904"/>
                </a:lnTo>
                <a:lnTo>
                  <a:pt x="87820" y="3511880"/>
                </a:lnTo>
                <a:lnTo>
                  <a:pt x="122783" y="3541852"/>
                </a:lnTo>
                <a:lnTo>
                  <a:pt x="162115" y="3566236"/>
                </a:lnTo>
                <a:lnTo>
                  <a:pt x="205219" y="3584422"/>
                </a:lnTo>
                <a:lnTo>
                  <a:pt x="251460" y="3595776"/>
                </a:lnTo>
                <a:lnTo>
                  <a:pt x="300228" y="3599688"/>
                </a:lnTo>
                <a:lnTo>
                  <a:pt x="1501140" y="3599688"/>
                </a:lnTo>
                <a:lnTo>
                  <a:pt x="1549501" y="3595776"/>
                </a:lnTo>
                <a:lnTo>
                  <a:pt x="1595412" y="3584422"/>
                </a:lnTo>
                <a:lnTo>
                  <a:pt x="1638249" y="3566236"/>
                </a:lnTo>
                <a:lnTo>
                  <a:pt x="1677390" y="3541852"/>
                </a:lnTo>
                <a:lnTo>
                  <a:pt x="1712214" y="3511867"/>
                </a:lnTo>
                <a:lnTo>
                  <a:pt x="1742097" y="3476904"/>
                </a:lnTo>
                <a:lnTo>
                  <a:pt x="1766430" y="3437572"/>
                </a:lnTo>
                <a:lnTo>
                  <a:pt x="1784578" y="3394481"/>
                </a:lnTo>
                <a:lnTo>
                  <a:pt x="1795919" y="3348240"/>
                </a:lnTo>
                <a:lnTo>
                  <a:pt x="1799844" y="3299460"/>
                </a:lnTo>
                <a:lnTo>
                  <a:pt x="1799844" y="298704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15085" y="1473707"/>
            <a:ext cx="7778750" cy="1440180"/>
          </a:xfrm>
          <a:custGeom>
            <a:avLst/>
            <a:gdLst/>
            <a:ahLst/>
            <a:cxnLst/>
            <a:rect l="l" t="t" r="r" b="b"/>
            <a:pathLst>
              <a:path w="7778750" h="1440180">
                <a:moveTo>
                  <a:pt x="7778496" y="240792"/>
                </a:moveTo>
                <a:lnTo>
                  <a:pt x="7773657" y="192379"/>
                </a:lnTo>
                <a:lnTo>
                  <a:pt x="7759751" y="147243"/>
                </a:lnTo>
                <a:lnTo>
                  <a:pt x="7737754" y="106349"/>
                </a:lnTo>
                <a:lnTo>
                  <a:pt x="7708582" y="70675"/>
                </a:lnTo>
                <a:lnTo>
                  <a:pt x="7673200" y="41236"/>
                </a:lnTo>
                <a:lnTo>
                  <a:pt x="7632547" y="18986"/>
                </a:lnTo>
                <a:lnTo>
                  <a:pt x="7587577" y="4914"/>
                </a:lnTo>
                <a:lnTo>
                  <a:pt x="7539228" y="0"/>
                </a:lnTo>
                <a:lnTo>
                  <a:pt x="239268" y="0"/>
                </a:lnTo>
                <a:lnTo>
                  <a:pt x="190919" y="4914"/>
                </a:lnTo>
                <a:lnTo>
                  <a:pt x="145948" y="18986"/>
                </a:lnTo>
                <a:lnTo>
                  <a:pt x="105295" y="41236"/>
                </a:lnTo>
                <a:lnTo>
                  <a:pt x="69913" y="70675"/>
                </a:lnTo>
                <a:lnTo>
                  <a:pt x="40741" y="106349"/>
                </a:lnTo>
                <a:lnTo>
                  <a:pt x="18745" y="147243"/>
                </a:lnTo>
                <a:lnTo>
                  <a:pt x="4838" y="192379"/>
                </a:lnTo>
                <a:lnTo>
                  <a:pt x="0" y="240792"/>
                </a:lnTo>
                <a:lnTo>
                  <a:pt x="0" y="1200912"/>
                </a:lnTo>
                <a:lnTo>
                  <a:pt x="4838" y="1249260"/>
                </a:lnTo>
                <a:lnTo>
                  <a:pt x="18745" y="1294244"/>
                </a:lnTo>
                <a:lnTo>
                  <a:pt x="40741" y="1334884"/>
                </a:lnTo>
                <a:lnTo>
                  <a:pt x="69913" y="1370266"/>
                </a:lnTo>
                <a:lnTo>
                  <a:pt x="105295" y="1399438"/>
                </a:lnTo>
                <a:lnTo>
                  <a:pt x="145948" y="1421447"/>
                </a:lnTo>
                <a:lnTo>
                  <a:pt x="190919" y="1435341"/>
                </a:lnTo>
                <a:lnTo>
                  <a:pt x="239268" y="1440180"/>
                </a:lnTo>
                <a:lnTo>
                  <a:pt x="7539228" y="1440180"/>
                </a:lnTo>
                <a:lnTo>
                  <a:pt x="7587577" y="1435341"/>
                </a:lnTo>
                <a:lnTo>
                  <a:pt x="7632547" y="1421447"/>
                </a:lnTo>
                <a:lnTo>
                  <a:pt x="7673200" y="1399438"/>
                </a:lnTo>
                <a:lnTo>
                  <a:pt x="7708582" y="1370266"/>
                </a:lnTo>
                <a:lnTo>
                  <a:pt x="7737754" y="1334884"/>
                </a:lnTo>
                <a:lnTo>
                  <a:pt x="7759751" y="1294244"/>
                </a:lnTo>
                <a:lnTo>
                  <a:pt x="7773657" y="1249260"/>
                </a:lnTo>
                <a:lnTo>
                  <a:pt x="7778496" y="1200912"/>
                </a:lnTo>
                <a:lnTo>
                  <a:pt x="7778496" y="240792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877956" y="1515871"/>
            <a:ext cx="260858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solidFill>
                  <a:srgbClr val="1E487C"/>
                </a:solidFill>
                <a:latin typeface="Segoe UI"/>
                <a:cs typeface="Segoe UI"/>
              </a:rPr>
              <a:t>Gouvernance</a:t>
            </a:r>
            <a:r>
              <a:rPr dirty="0" sz="1500" spc="-25" b="1">
                <a:solidFill>
                  <a:srgbClr val="1E487C"/>
                </a:solidFill>
                <a:latin typeface="Segoe UI"/>
                <a:cs typeface="Segoe UI"/>
              </a:rPr>
              <a:t> </a:t>
            </a:r>
            <a:r>
              <a:rPr dirty="0" sz="1500" b="1">
                <a:solidFill>
                  <a:srgbClr val="1E487C"/>
                </a:solidFill>
                <a:latin typeface="Segoe UI"/>
                <a:cs typeface="Segoe UI"/>
              </a:rPr>
              <a:t>et</a:t>
            </a:r>
            <a:r>
              <a:rPr dirty="0" sz="1500" spc="-15" b="1">
                <a:solidFill>
                  <a:srgbClr val="1E487C"/>
                </a:solidFill>
                <a:latin typeface="Segoe UI"/>
                <a:cs typeface="Segoe UI"/>
              </a:rPr>
              <a:t> </a:t>
            </a:r>
            <a:r>
              <a:rPr dirty="0" sz="1500" b="1">
                <a:solidFill>
                  <a:srgbClr val="1E487C"/>
                </a:solidFill>
                <a:latin typeface="Segoe UI"/>
                <a:cs typeface="Segoe UI"/>
              </a:rPr>
              <a:t>mobilisation</a:t>
            </a:r>
            <a:endParaRPr sz="15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44357" y="3286758"/>
            <a:ext cx="91440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1E487C"/>
                </a:solidFill>
                <a:latin typeface="Segoe UI"/>
                <a:cs typeface="Segoe UI"/>
              </a:rPr>
              <a:t>Diagnostic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6996" y="3283710"/>
            <a:ext cx="78232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1E487C"/>
                </a:solidFill>
                <a:latin typeface="Segoe UI"/>
                <a:cs typeface="Segoe UI"/>
              </a:rPr>
              <a:t>Stratégie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06171" y="3306570"/>
            <a:ext cx="118935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1E487C"/>
                </a:solidFill>
                <a:latin typeface="Segoe UI"/>
                <a:cs typeface="Segoe UI"/>
              </a:rPr>
              <a:t>Plan</a:t>
            </a:r>
            <a:r>
              <a:rPr dirty="0" sz="1400" spc="-60" b="1">
                <a:solidFill>
                  <a:srgbClr val="1E487C"/>
                </a:solidFill>
                <a:latin typeface="Segoe UI"/>
                <a:cs typeface="Segoe UI"/>
              </a:rPr>
              <a:t> </a:t>
            </a:r>
            <a:r>
              <a:rPr dirty="0" sz="1400" spc="-10" b="1">
                <a:solidFill>
                  <a:srgbClr val="1E487C"/>
                </a:solidFill>
                <a:latin typeface="Segoe UI"/>
                <a:cs typeface="Segoe UI"/>
              </a:rPr>
              <a:t>d’actions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42819" y="3306570"/>
            <a:ext cx="90170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1E487C"/>
                </a:solidFill>
                <a:latin typeface="Segoe UI"/>
                <a:cs typeface="Segoe UI"/>
              </a:rPr>
              <a:t>Evaluation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94990" y="2471418"/>
            <a:ext cx="111506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La</a:t>
            </a:r>
            <a:r>
              <a:rPr dirty="0" sz="1000" spc="-5">
                <a:latin typeface="Calibri"/>
                <a:cs typeface="Calibri"/>
              </a:rPr>
              <a:t> création</a:t>
            </a:r>
            <a:r>
              <a:rPr dirty="0" sz="1000" spc="-5">
                <a:latin typeface="Calibri"/>
                <a:cs typeface="Calibri"/>
              </a:rPr>
              <a:t> d’un</a:t>
            </a:r>
            <a:r>
              <a:rPr dirty="0" sz="1000" spc="-5">
                <a:latin typeface="Calibri"/>
                <a:cs typeface="Calibri"/>
              </a:rPr>
              <a:t> Club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Climat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7790" y="1886711"/>
            <a:ext cx="832103" cy="55778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585348" y="2442462"/>
            <a:ext cx="124396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9230" marR="5080" indent="-177165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Réalisation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d’une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étude </a:t>
            </a:r>
            <a:r>
              <a:rPr dirty="0" sz="1000" spc="-2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anthropologique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4430" y="2040635"/>
            <a:ext cx="1144524" cy="42824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511683" y="2457703"/>
            <a:ext cx="132334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9055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L’écriture</a:t>
            </a:r>
            <a:r>
              <a:rPr dirty="0" sz="1000" spc="-5">
                <a:latin typeface="Calibri"/>
                <a:cs typeface="Calibri"/>
              </a:rPr>
              <a:t> d’un</a:t>
            </a:r>
            <a:r>
              <a:rPr dirty="0" sz="1000" spc="-5">
                <a:latin typeface="Calibri"/>
                <a:cs typeface="Calibri"/>
              </a:rPr>
              <a:t> récit</a:t>
            </a:r>
            <a:r>
              <a:rPr dirty="0" sz="1000" spc="-5">
                <a:latin typeface="Calibri"/>
                <a:cs typeface="Calibri"/>
              </a:rPr>
              <a:t> du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territoire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par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les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citoyens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915546" y="1889760"/>
            <a:ext cx="4470400" cy="571500"/>
            <a:chOff x="1915546" y="1889760"/>
            <a:chExt cx="4470400" cy="57150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5105" y="1889760"/>
              <a:ext cx="370331" cy="5715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5546" y="1997964"/>
              <a:ext cx="915924" cy="43129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555381" y="2404362"/>
            <a:ext cx="130048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33985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L’élaboration</a:t>
            </a:r>
            <a:r>
              <a:rPr dirty="0" sz="1000" spc="-5">
                <a:latin typeface="Calibri"/>
                <a:cs typeface="Calibri"/>
              </a:rPr>
              <a:t> d’une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cartographie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des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acteurs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37822" y="5347715"/>
            <a:ext cx="728472" cy="33070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29262" y="3619500"/>
            <a:ext cx="569976" cy="63703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457845" y="4281930"/>
            <a:ext cx="151257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1590" marR="5080" indent="-9525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Tableau</a:t>
            </a:r>
            <a:r>
              <a:rPr dirty="0" sz="1000" spc="-5">
                <a:latin typeface="Calibri"/>
                <a:cs typeface="Calibri"/>
              </a:rPr>
              <a:t> de</a:t>
            </a:r>
            <a:r>
              <a:rPr dirty="0" sz="1000" spc="-5">
                <a:latin typeface="Calibri"/>
                <a:cs typeface="Calibri"/>
              </a:rPr>
              <a:t> synthèse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avec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les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axes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progrès</a:t>
            </a:r>
            <a:r>
              <a:rPr dirty="0" sz="1000" spc="-5">
                <a:latin typeface="Calibri"/>
                <a:cs typeface="Calibri"/>
              </a:rPr>
              <a:t> du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territoire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43773" y="5755637"/>
            <a:ext cx="1118870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Utilisation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la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carte </a:t>
            </a:r>
            <a:r>
              <a:rPr dirty="0" sz="1000" spc="-2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stratégique</a:t>
            </a:r>
            <a:r>
              <a:rPr dirty="0" sz="1000" spc="-5">
                <a:latin typeface="Calibri"/>
                <a:cs typeface="Calibri"/>
              </a:rPr>
              <a:t> de</a:t>
            </a:r>
            <a:r>
              <a:rPr dirty="0" sz="1000" spc="-5">
                <a:latin typeface="Calibri"/>
                <a:cs typeface="Calibri"/>
              </a:rPr>
              <a:t> l’air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(exposition</a:t>
            </a:r>
            <a:r>
              <a:rPr dirty="0" sz="1000" spc="-5">
                <a:latin typeface="Calibri"/>
                <a:cs typeface="Calibri"/>
              </a:rPr>
              <a:t> pop.)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00944" y="3958842"/>
            <a:ext cx="161417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Supprimer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l'exposition</a:t>
            </a:r>
            <a:r>
              <a:rPr dirty="0" sz="1000" spc="-5">
                <a:latin typeface="Calibri"/>
                <a:cs typeface="Calibri"/>
              </a:rPr>
              <a:t> des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populations</a:t>
            </a:r>
            <a:r>
              <a:rPr dirty="0" sz="1000" spc="-5">
                <a:latin typeface="Calibri"/>
                <a:cs typeface="Calibri"/>
              </a:rPr>
              <a:t> aux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dépassements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des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seuils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réglementaires</a:t>
            </a:r>
            <a:r>
              <a:rPr dirty="0" sz="1000" spc="2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à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l'horizon</a:t>
            </a:r>
            <a:r>
              <a:rPr dirty="0" sz="1000" spc="-10">
                <a:latin typeface="Calibri"/>
                <a:cs typeface="Calibri"/>
              </a:rPr>
              <a:t> 2024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33094" y="3660647"/>
            <a:ext cx="1185672" cy="28041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443616" y="5758685"/>
            <a:ext cx="156464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La</a:t>
            </a:r>
            <a:r>
              <a:rPr dirty="0" sz="1000" spc="-5">
                <a:latin typeface="Calibri"/>
                <a:cs typeface="Calibri"/>
              </a:rPr>
              <a:t> préservation</a:t>
            </a:r>
            <a:r>
              <a:rPr dirty="0" sz="1000" spc="-5">
                <a:latin typeface="Calibri"/>
                <a:cs typeface="Calibri"/>
              </a:rPr>
              <a:t> de</a:t>
            </a:r>
            <a:r>
              <a:rPr dirty="0" sz="1000" spc="-5">
                <a:latin typeface="Calibri"/>
                <a:cs typeface="Calibri"/>
              </a:rPr>
              <a:t> la</a:t>
            </a:r>
            <a:r>
              <a:rPr dirty="0" sz="1000" spc="-5">
                <a:latin typeface="Calibri"/>
                <a:cs typeface="Calibri"/>
              </a:rPr>
              <a:t> qualité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vie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des</a:t>
            </a:r>
            <a:r>
              <a:rPr dirty="0" sz="1000" spc="-5">
                <a:latin typeface="Calibri"/>
                <a:cs typeface="Calibri"/>
              </a:rPr>
              <a:t> habitants</a:t>
            </a:r>
            <a:r>
              <a:rPr dirty="0" sz="1000" spc="-5">
                <a:latin typeface="Calibri"/>
                <a:cs typeface="Calibri"/>
              </a:rPr>
              <a:t> et</a:t>
            </a:r>
            <a:r>
              <a:rPr dirty="0" sz="1000" spc="-5">
                <a:latin typeface="Calibri"/>
                <a:cs typeface="Calibri"/>
              </a:rPr>
              <a:t> de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l'attractivité</a:t>
            </a:r>
            <a:r>
              <a:rPr dirty="0" sz="1000" spc="-5">
                <a:latin typeface="Calibri"/>
                <a:cs typeface="Calibri"/>
              </a:rPr>
              <a:t> du</a:t>
            </a:r>
            <a:r>
              <a:rPr dirty="0" sz="1000" spc="-5">
                <a:latin typeface="Calibri"/>
                <a:cs typeface="Calibri"/>
              </a:rPr>
              <a:t> territoire</a:t>
            </a:r>
            <a:r>
              <a:rPr dirty="0" sz="1000" spc="-5">
                <a:latin typeface="Calibri"/>
                <a:cs typeface="Calibri"/>
              </a:rPr>
              <a:t> sont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des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enjeux</a:t>
            </a:r>
            <a:r>
              <a:rPr dirty="0" sz="1000" spc="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majeurs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28750" y="5181600"/>
            <a:ext cx="539495" cy="53949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5496443" y="5196329"/>
            <a:ext cx="137160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Promouvoir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un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urbanisme </a:t>
            </a:r>
            <a:r>
              <a:rPr dirty="0" sz="1000" spc="-2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favorable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à</a:t>
            </a:r>
            <a:r>
              <a:rPr dirty="0" sz="1000" spc="-5">
                <a:latin typeface="Calibri"/>
                <a:cs typeface="Calibri"/>
              </a:rPr>
              <a:t> la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santé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84626" y="4765547"/>
            <a:ext cx="409955" cy="405384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392811" y="6106157"/>
            <a:ext cx="1614805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Développer</a:t>
            </a:r>
            <a:r>
              <a:rPr dirty="0" sz="1000" spc="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la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pratique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du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vélo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par</a:t>
            </a:r>
            <a:r>
              <a:rPr dirty="0" sz="1000" spc="-5">
                <a:latin typeface="Calibri"/>
                <a:cs typeface="Calibri"/>
              </a:rPr>
              <a:t> les</a:t>
            </a:r>
            <a:r>
              <a:rPr dirty="0" sz="1000" spc="-5">
                <a:latin typeface="Calibri"/>
                <a:cs typeface="Calibri"/>
              </a:rPr>
              <a:t> habitants</a:t>
            </a:r>
            <a:r>
              <a:rPr dirty="0" sz="1000" spc="-5">
                <a:latin typeface="Calibri"/>
                <a:cs typeface="Calibri"/>
              </a:rPr>
              <a:t> et</a:t>
            </a:r>
            <a:r>
              <a:rPr dirty="0" sz="1000" spc="-5">
                <a:latin typeface="Calibri"/>
                <a:cs typeface="Calibri"/>
              </a:rPr>
              <a:t> les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touristes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65526" y="5804915"/>
            <a:ext cx="1344167" cy="284988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5382143" y="4006086"/>
            <a:ext cx="1553845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Calibri"/>
                <a:cs typeface="Calibri"/>
              </a:rPr>
              <a:t>Soutenir</a:t>
            </a:r>
            <a:r>
              <a:rPr dirty="0" sz="1000" spc="-5">
                <a:latin typeface="Calibri"/>
                <a:cs typeface="Calibri"/>
              </a:rPr>
              <a:t> le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renouvellement </a:t>
            </a:r>
            <a:r>
              <a:rPr dirty="0" sz="1000" spc="-5">
                <a:latin typeface="Calibri"/>
                <a:cs typeface="Calibri"/>
              </a:rPr>
              <a:t> des</a:t>
            </a:r>
            <a:r>
              <a:rPr dirty="0" sz="1000" spc="-5">
                <a:latin typeface="Calibri"/>
                <a:cs typeface="Calibri"/>
              </a:rPr>
              <a:t> appareils</a:t>
            </a:r>
            <a:r>
              <a:rPr dirty="0" sz="1000" spc="-5">
                <a:latin typeface="Calibri"/>
                <a:cs typeface="Calibri"/>
              </a:rPr>
              <a:t> de</a:t>
            </a:r>
            <a:r>
              <a:rPr dirty="0" sz="1000" spc="-5">
                <a:latin typeface="Calibri"/>
                <a:cs typeface="Calibri"/>
              </a:rPr>
              <a:t> chauffage</a:t>
            </a:r>
            <a:r>
              <a:rPr dirty="0" sz="1000" spc="-5">
                <a:latin typeface="Calibri"/>
                <a:cs typeface="Calibri"/>
              </a:rPr>
              <a:t> au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bois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peu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performants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65526" y="3660647"/>
            <a:ext cx="1185672" cy="28041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17057" y="3592067"/>
            <a:ext cx="539495" cy="541019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378582" y="4185308"/>
            <a:ext cx="163258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3175">
              <a:lnSpc>
                <a:spcPct val="110000"/>
              </a:lnSpc>
              <a:spcBef>
                <a:spcPts val="100"/>
              </a:spcBef>
            </a:pPr>
            <a:r>
              <a:rPr dirty="0" sz="1000" spc="-5">
                <a:latin typeface="Calibri"/>
                <a:cs typeface="Calibri"/>
              </a:rPr>
              <a:t>Calcul</a:t>
            </a:r>
            <a:r>
              <a:rPr dirty="0" sz="1000" spc="-5">
                <a:latin typeface="Calibri"/>
                <a:cs typeface="Calibri"/>
              </a:rPr>
              <a:t> de</a:t>
            </a:r>
            <a:r>
              <a:rPr dirty="0" sz="1000" spc="-5">
                <a:latin typeface="Calibri"/>
                <a:cs typeface="Calibri"/>
              </a:rPr>
              <a:t> l’impact</a:t>
            </a:r>
            <a:r>
              <a:rPr dirty="0" sz="1000" spc="-5">
                <a:latin typeface="Calibri"/>
                <a:cs typeface="Calibri"/>
              </a:rPr>
              <a:t> global</a:t>
            </a:r>
            <a:r>
              <a:rPr dirty="0" sz="1000" spc="-5">
                <a:latin typeface="Calibri"/>
                <a:cs typeface="Calibri"/>
              </a:rPr>
              <a:t> du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plan</a:t>
            </a:r>
            <a:r>
              <a:rPr dirty="0" sz="1000" spc="-5">
                <a:latin typeface="Calibri"/>
                <a:cs typeface="Calibri"/>
              </a:rPr>
              <a:t> d’actions</a:t>
            </a:r>
            <a:r>
              <a:rPr dirty="0" sz="1000" spc="-5">
                <a:latin typeface="Calibri"/>
                <a:cs typeface="Calibri"/>
              </a:rPr>
              <a:t> sur</a:t>
            </a:r>
            <a:r>
              <a:rPr dirty="0" sz="1000" spc="-5">
                <a:latin typeface="Calibri"/>
                <a:cs typeface="Calibri"/>
              </a:rPr>
              <a:t> les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émissions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</a:t>
            </a:r>
            <a:r>
              <a:rPr dirty="0" sz="1000" spc="-5">
                <a:latin typeface="Calibri"/>
                <a:cs typeface="Calibri"/>
              </a:rPr>
              <a:t> polluants</a:t>
            </a:r>
            <a:r>
              <a:rPr dirty="0" sz="1000" spc="-5">
                <a:latin typeface="Calibri"/>
                <a:cs typeface="Calibri"/>
              </a:rPr>
              <a:t> atmosphériques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(PCAET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+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SDE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+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PDU)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96870" y="5578244"/>
            <a:ext cx="1593850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10000"/>
              </a:lnSpc>
              <a:spcBef>
                <a:spcPts val="100"/>
              </a:spcBef>
            </a:pPr>
            <a:r>
              <a:rPr dirty="0" sz="1000" spc="-5">
                <a:latin typeface="Calibri"/>
                <a:cs typeface="Calibri"/>
              </a:rPr>
              <a:t>Evaluations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d’émissions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polluants</a:t>
            </a:r>
            <a:r>
              <a:rPr dirty="0" sz="1000" spc="-5">
                <a:latin typeface="Calibri"/>
                <a:cs typeface="Calibri"/>
              </a:rPr>
              <a:t> atmosphériques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évitées</a:t>
            </a:r>
            <a:r>
              <a:rPr dirty="0" sz="1000" spc="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à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partir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des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objectifs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stratégiques</a:t>
            </a:r>
            <a:r>
              <a:rPr dirty="0" sz="1000" spc="-5">
                <a:latin typeface="Calibri"/>
                <a:cs typeface="Calibri"/>
              </a:rPr>
              <a:t> sur</a:t>
            </a:r>
            <a:r>
              <a:rPr dirty="0" sz="1000" spc="-5">
                <a:latin typeface="Calibri"/>
                <a:cs typeface="Calibri"/>
              </a:rPr>
              <a:t> la</a:t>
            </a:r>
            <a:r>
              <a:rPr dirty="0" sz="1000" spc="-5">
                <a:latin typeface="Calibri"/>
                <a:cs typeface="Calibri"/>
              </a:rPr>
              <a:t> mobilité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(réduction</a:t>
            </a:r>
            <a:r>
              <a:rPr dirty="0" sz="1000" spc="-5">
                <a:latin typeface="Calibri"/>
                <a:cs typeface="Calibri"/>
              </a:rPr>
              <a:t> du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volume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</a:t>
            </a:r>
            <a:r>
              <a:rPr dirty="0" sz="1000" spc="-5">
                <a:latin typeface="Calibri"/>
                <a:cs typeface="Calibri"/>
              </a:rPr>
              <a:t> trafic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routier)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22569" y="5244084"/>
            <a:ext cx="728472" cy="333756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1904376" y="616712"/>
            <a:ext cx="335597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20" b="0">
                <a:solidFill>
                  <a:srgbClr val="00569F"/>
                </a:solidFill>
                <a:latin typeface="Tahoma"/>
                <a:cs typeface="Tahoma"/>
              </a:rPr>
              <a:t>Quelques</a:t>
            </a:r>
            <a:r>
              <a:rPr dirty="0" sz="1800" spc="-7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05" b="0">
                <a:solidFill>
                  <a:srgbClr val="00569F"/>
                </a:solidFill>
                <a:latin typeface="Tahoma"/>
                <a:cs typeface="Tahoma"/>
              </a:rPr>
              <a:t>actions</a:t>
            </a:r>
            <a:r>
              <a:rPr dirty="0" sz="1800" spc="-10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90" b="0">
                <a:solidFill>
                  <a:srgbClr val="00569F"/>
                </a:solidFill>
                <a:latin typeface="Tahoma"/>
                <a:cs typeface="Tahoma"/>
              </a:rPr>
              <a:t>exemplaires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25176" y="6767710"/>
            <a:ext cx="240665" cy="22860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5"/>
              </a:spcBef>
            </a:pPr>
            <a:fld id="{81D60167-4931-47E6-BA6A-407CBD079E47}" type="slidenum">
              <a:rPr dirty="0" sz="1200">
                <a:solidFill>
                  <a:srgbClr val="1E487C"/>
                </a:solidFill>
                <a:latin typeface="Segoe UI"/>
                <a:cs typeface="Segoe UI"/>
              </a:rPr>
              <a:t>20</a:t>
            </a:fld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45572" y="6780410"/>
            <a:ext cx="82550" cy="203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200">
                <a:solidFill>
                  <a:srgbClr val="1E487C"/>
                </a:solidFill>
                <a:latin typeface="Segoe UI"/>
                <a:cs typeface="Segoe UI"/>
              </a:rPr>
              <a:t>4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0623" y="1271016"/>
            <a:ext cx="8173211" cy="57790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04376" y="616712"/>
            <a:ext cx="3208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20">
                <a:solidFill>
                  <a:srgbClr val="00569F"/>
                </a:solidFill>
                <a:latin typeface="Tahoma"/>
                <a:cs typeface="Tahoma"/>
              </a:rPr>
              <a:t>Quelques</a:t>
            </a:r>
            <a:r>
              <a:rPr dirty="0" sz="18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30">
                <a:solidFill>
                  <a:srgbClr val="00569F"/>
                </a:solidFill>
                <a:latin typeface="Tahoma"/>
                <a:cs typeface="Tahoma"/>
              </a:rPr>
              <a:t>recommandations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0576" y="6767710"/>
            <a:ext cx="107950" cy="22860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200">
                <a:solidFill>
                  <a:srgbClr val="1E487C"/>
                </a:solidFill>
                <a:latin typeface="Segoe UI"/>
                <a:cs typeface="Segoe UI"/>
              </a:rPr>
              <a:t>2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2127" y="2260092"/>
            <a:ext cx="2029967" cy="28286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27792" y="2576574"/>
            <a:ext cx="5793740" cy="1976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Publication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du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rapport</a:t>
            </a:r>
            <a:r>
              <a:rPr dirty="0" sz="1600" spc="25" b="1">
                <a:latin typeface="Calibri"/>
                <a:cs typeface="Calibri"/>
              </a:rPr>
              <a:t> </a:t>
            </a:r>
            <a:r>
              <a:rPr dirty="0" sz="1600" spc="-30" b="1">
                <a:latin typeface="Calibri"/>
                <a:cs typeface="Calibri"/>
              </a:rPr>
              <a:t>PLAN’AIR</a:t>
            </a:r>
            <a:r>
              <a:rPr dirty="0" sz="1600" spc="2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et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de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la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synthèse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dans</a:t>
            </a:r>
            <a:r>
              <a:rPr dirty="0" sz="1600" spc="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la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librairie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de </a:t>
            </a:r>
            <a:r>
              <a:rPr dirty="0" sz="1600" spc="-34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l'ADEME</a:t>
            </a:r>
            <a:r>
              <a:rPr dirty="0" sz="1600" spc="-5" b="1">
                <a:latin typeface="Calibri"/>
                <a:cs typeface="Calibri"/>
              </a:rPr>
              <a:t> :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600" spc="-10">
                <a:latin typeface="Calibri"/>
                <a:cs typeface="Calibri"/>
              </a:rPr>
              <a:t>Généralités</a:t>
            </a:r>
            <a:r>
              <a:rPr dirty="0" sz="1600" spc="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sur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la</a:t>
            </a:r>
            <a:r>
              <a:rPr dirty="0" sz="1600" spc="-5">
                <a:latin typeface="Calibri"/>
                <a:cs typeface="Calibri"/>
              </a:rPr>
              <a:t> qualité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de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l'air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et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les</a:t>
            </a:r>
            <a:r>
              <a:rPr dirty="0" sz="1600" spc="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enjeux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d'amélioration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Calibri"/>
                <a:cs typeface="Calibri"/>
              </a:rPr>
              <a:t>Analyse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des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résultats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Calibri"/>
                <a:cs typeface="Calibri"/>
              </a:rPr>
              <a:t>Plus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de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70</a:t>
            </a:r>
            <a:r>
              <a:rPr dirty="0" u="heavy" sz="16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16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préconisations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Calibri"/>
                <a:cs typeface="Calibri"/>
              </a:rPr>
              <a:t>Lien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vers</a:t>
            </a:r>
            <a:r>
              <a:rPr dirty="0" sz="1600" spc="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des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ressources</a:t>
            </a:r>
            <a:r>
              <a:rPr dirty="0" sz="1600" spc="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complémentaires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600" spc="-5">
                <a:latin typeface="Calibri"/>
                <a:cs typeface="Calibri"/>
              </a:rPr>
              <a:t>Un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u="heavy" sz="16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catalogue</a:t>
            </a:r>
            <a:r>
              <a:rPr dirty="0" u="heavy" sz="16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d'actions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identifiées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sur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les</a:t>
            </a:r>
            <a:r>
              <a:rPr dirty="0" sz="1600" spc="-5">
                <a:latin typeface="Calibri"/>
                <a:cs typeface="Calibri"/>
              </a:rPr>
              <a:t> 30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PCAET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04376" y="616712"/>
            <a:ext cx="198755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 b="0">
                <a:solidFill>
                  <a:srgbClr val="00569F"/>
                </a:solidFill>
                <a:latin typeface="Tahoma"/>
                <a:cs typeface="Tahoma"/>
              </a:rPr>
              <a:t>Pour</a:t>
            </a:r>
            <a:r>
              <a:rPr dirty="0" sz="1800" spc="-8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55" b="0">
                <a:solidFill>
                  <a:srgbClr val="00569F"/>
                </a:solidFill>
                <a:latin typeface="Tahoma"/>
                <a:cs typeface="Tahoma"/>
              </a:rPr>
              <a:t>aller</a:t>
            </a:r>
            <a:r>
              <a:rPr dirty="0" sz="1800" spc="-10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40" b="0">
                <a:solidFill>
                  <a:srgbClr val="00569F"/>
                </a:solidFill>
                <a:latin typeface="Tahoma"/>
                <a:cs typeface="Tahoma"/>
              </a:rPr>
              <a:t>plus</a:t>
            </a:r>
            <a:r>
              <a:rPr dirty="0" sz="1800" spc="-7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50" b="0">
                <a:solidFill>
                  <a:srgbClr val="00569F"/>
                </a:solidFill>
                <a:latin typeface="Tahoma"/>
                <a:cs typeface="Tahoma"/>
              </a:rPr>
              <a:t>loin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77713" y="6968741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073" y="348995"/>
            <a:ext cx="9144000" cy="6858000"/>
            <a:chOff x="774073" y="348995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73" y="348995"/>
              <a:ext cx="9143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0727" y="676656"/>
              <a:ext cx="7790688" cy="627278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537093" y="4099050"/>
            <a:ext cx="7567930" cy="1247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2865" marR="5080" indent="76200">
              <a:lnSpc>
                <a:spcPct val="100000"/>
              </a:lnSpc>
              <a:spcBef>
                <a:spcPts val="100"/>
              </a:spcBef>
            </a:pPr>
            <a:r>
              <a:rPr dirty="0" sz="3200" spc="-100" b="1">
                <a:solidFill>
                  <a:srgbClr val="00569F"/>
                </a:solidFill>
                <a:latin typeface="Tahoma"/>
                <a:cs typeface="Tahoma"/>
              </a:rPr>
              <a:t>Opportunités</a:t>
            </a:r>
            <a:r>
              <a:rPr dirty="0" sz="32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70" b="1">
                <a:solidFill>
                  <a:srgbClr val="00569F"/>
                </a:solidFill>
                <a:latin typeface="Tahoma"/>
                <a:cs typeface="Tahoma"/>
              </a:rPr>
              <a:t>liées</a:t>
            </a:r>
            <a:r>
              <a:rPr dirty="0" sz="3200" spc="-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195" b="1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32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130" b="1">
                <a:solidFill>
                  <a:srgbClr val="00569F"/>
                </a:solidFill>
                <a:latin typeface="Tahoma"/>
                <a:cs typeface="Tahoma"/>
              </a:rPr>
              <a:t>l’astreinte</a:t>
            </a:r>
            <a:r>
              <a:rPr dirty="0" sz="32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165" b="1">
                <a:solidFill>
                  <a:srgbClr val="00569F"/>
                </a:solidFill>
                <a:latin typeface="Tahoma"/>
                <a:cs typeface="Tahoma"/>
              </a:rPr>
              <a:t>suite</a:t>
            </a:r>
            <a:r>
              <a:rPr dirty="0" sz="32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195" b="1">
                <a:solidFill>
                  <a:srgbClr val="00569F"/>
                </a:solidFill>
                <a:latin typeface="Tahoma"/>
                <a:cs typeface="Tahoma"/>
              </a:rPr>
              <a:t>à </a:t>
            </a:r>
            <a:r>
              <a:rPr dirty="0" sz="3200" spc="-919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32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5" b="1">
                <a:solidFill>
                  <a:srgbClr val="00569F"/>
                </a:solidFill>
                <a:latin typeface="Tahoma"/>
                <a:cs typeface="Tahoma"/>
              </a:rPr>
              <a:t>condamnation</a:t>
            </a:r>
            <a:r>
              <a:rPr dirty="0" sz="32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25" b="1">
                <a:solidFill>
                  <a:srgbClr val="00569F"/>
                </a:solidFill>
                <a:latin typeface="Tahoma"/>
                <a:cs typeface="Tahoma"/>
              </a:rPr>
              <a:t>par</a:t>
            </a:r>
            <a:r>
              <a:rPr dirty="0" sz="3200" spc="-30" b="1">
                <a:solidFill>
                  <a:srgbClr val="00569F"/>
                </a:solidFill>
                <a:latin typeface="Tahoma"/>
                <a:cs typeface="Tahoma"/>
              </a:rPr>
              <a:t> le</a:t>
            </a:r>
            <a:r>
              <a:rPr dirty="0" sz="3200" spc="-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30" b="1">
                <a:solidFill>
                  <a:srgbClr val="00569F"/>
                </a:solidFill>
                <a:latin typeface="Tahoma"/>
                <a:cs typeface="Tahoma"/>
              </a:rPr>
              <a:t>Conseil</a:t>
            </a:r>
            <a:r>
              <a:rPr dirty="0" sz="32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3200" spc="-50" b="1">
                <a:solidFill>
                  <a:srgbClr val="00569F"/>
                </a:solidFill>
                <a:latin typeface="Tahoma"/>
                <a:cs typeface="Tahoma"/>
              </a:rPr>
              <a:t>d’état</a:t>
            </a:r>
            <a:endParaRPr sz="3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1840864" algn="l"/>
              </a:tabLst>
            </a:pP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-</a:t>
            </a:r>
            <a:r>
              <a:rPr dirty="0" sz="1600" spc="-55">
                <a:solidFill>
                  <a:srgbClr val="00569F"/>
                </a:solidFill>
                <a:latin typeface="Times New Roman"/>
                <a:cs typeface="Times New Roman"/>
              </a:rPr>
              <a:t>	</a:t>
            </a:r>
            <a:r>
              <a:rPr dirty="0" sz="1600" spc="40">
                <a:solidFill>
                  <a:srgbClr val="00569F"/>
                </a:solidFill>
                <a:latin typeface="Tahoma"/>
                <a:cs typeface="Tahoma"/>
              </a:rPr>
              <a:t>W</a:t>
            </a:r>
            <a:r>
              <a:rPr dirty="0" sz="1600" spc="18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200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-100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275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DD</a:t>
            </a:r>
            <a:r>
              <a:rPr dirty="0" sz="1600" spc="-22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-65">
                <a:solidFill>
                  <a:srgbClr val="00569F"/>
                </a:solidFill>
                <a:latin typeface="Tahoma"/>
                <a:cs typeface="Tahoma"/>
              </a:rPr>
              <a:t>F</a:t>
            </a:r>
            <a:r>
              <a:rPr dirty="0" sz="1600" spc="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80">
                <a:solidFill>
                  <a:srgbClr val="00569F"/>
                </a:solidFill>
                <a:latin typeface="Tahoma"/>
                <a:cs typeface="Tahoma"/>
              </a:rPr>
              <a:t>–</a:t>
            </a:r>
            <a:r>
              <a:rPr dirty="0" sz="16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10</a:t>
            </a:r>
            <a:r>
              <a:rPr dirty="0" sz="1600" spc="4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17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600" spc="110">
                <a:solidFill>
                  <a:srgbClr val="00569F"/>
                </a:solidFill>
                <a:latin typeface="Tahoma"/>
                <a:cs typeface="Tahoma"/>
              </a:rPr>
              <a:t>v</a:t>
            </a:r>
            <a:r>
              <a:rPr dirty="0" sz="1600" spc="18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150">
                <a:solidFill>
                  <a:srgbClr val="00569F"/>
                </a:solidFill>
                <a:latin typeface="Tahoma"/>
                <a:cs typeface="Tahoma"/>
              </a:rPr>
              <a:t>m</a:t>
            </a:r>
            <a:r>
              <a:rPr dirty="0" sz="1600" spc="200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1600" spc="-100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2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2022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1541" y="1797811"/>
            <a:ext cx="7752080" cy="3683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354965" marR="594360" indent="-342900">
              <a:lnSpc>
                <a:spcPct val="100000"/>
              </a:lnSpc>
              <a:spcBef>
                <a:spcPts val="95"/>
              </a:spcBef>
              <a:buSzPct val="78125"/>
              <a:buFont typeface="Tahoma"/>
              <a:buChar char="►"/>
              <a:tabLst>
                <a:tab pos="355600" algn="l"/>
              </a:tabLst>
            </a:pP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montant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versé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5" b="1">
                <a:solidFill>
                  <a:srgbClr val="00569F"/>
                </a:solidFill>
                <a:latin typeface="Tahoma"/>
                <a:cs typeface="Tahoma"/>
              </a:rPr>
              <a:t>Airparif</a:t>
            </a:r>
            <a:r>
              <a:rPr dirty="0" sz="1600" spc="-6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dans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le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40" b="1">
                <a:solidFill>
                  <a:srgbClr val="00569F"/>
                </a:solidFill>
                <a:latin typeface="Tahoma"/>
                <a:cs typeface="Tahoma"/>
              </a:rPr>
              <a:t>cadre</a:t>
            </a:r>
            <a:r>
              <a:rPr dirty="0" sz="1600" spc="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première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astreinte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du </a:t>
            </a:r>
            <a:r>
              <a:rPr dirty="0" sz="1600" spc="-4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75" b="1">
                <a:solidFill>
                  <a:srgbClr val="00569F"/>
                </a:solidFill>
                <a:latin typeface="Tahoma"/>
                <a:cs typeface="Tahoma"/>
              </a:rPr>
              <a:t>C</a:t>
            </a:r>
            <a:r>
              <a:rPr dirty="0" sz="1600" spc="25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-120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6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-105" b="1">
                <a:solidFill>
                  <a:srgbClr val="00569F"/>
                </a:solidFill>
                <a:latin typeface="Tahoma"/>
                <a:cs typeface="Tahoma"/>
              </a:rPr>
              <a:t>il</a:t>
            </a:r>
            <a:r>
              <a:rPr dirty="0" sz="1600" spc="6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45" b="1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’</a:t>
            </a:r>
            <a:r>
              <a:rPr dirty="0" sz="1600" spc="-16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-19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600" spc="-19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600" spc="6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600" spc="5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120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6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-180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600" spc="-45" b="1">
                <a:solidFill>
                  <a:srgbClr val="00569F"/>
                </a:solidFill>
                <a:latin typeface="Tahoma"/>
                <a:cs typeface="Tahoma"/>
              </a:rPr>
              <a:t>v</a:t>
            </a:r>
            <a:r>
              <a:rPr dirty="0" sz="1600" spc="-10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5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105" b="1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’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600" spc="170" b="1">
                <a:solidFill>
                  <a:srgbClr val="00569F"/>
                </a:solidFill>
                <a:latin typeface="Tahoma"/>
                <a:cs typeface="Tahoma"/>
              </a:rPr>
              <a:t>c</a:t>
            </a:r>
            <a:r>
              <a:rPr dirty="0" sz="1600" spc="-19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600" spc="-10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25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8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170" b="1">
                <a:solidFill>
                  <a:srgbClr val="00569F"/>
                </a:solidFill>
                <a:latin typeface="Tahoma"/>
                <a:cs typeface="Tahoma"/>
              </a:rPr>
              <a:t>c</a:t>
            </a:r>
            <a:r>
              <a:rPr dirty="0" sz="1600" spc="25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600" spc="-35" b="1">
                <a:solidFill>
                  <a:srgbClr val="00569F"/>
                </a:solidFill>
                <a:latin typeface="Tahoma"/>
                <a:cs typeface="Tahoma"/>
              </a:rPr>
              <a:t>mm</a:t>
            </a:r>
            <a:r>
              <a:rPr dirty="0" sz="1600" spc="7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120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600" spc="-10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-190" b="1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600" spc="4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  <a:p>
            <a:pPr algn="just" lvl="1" marL="756285" marR="6350" indent="-287020">
              <a:lnSpc>
                <a:spcPct val="100000"/>
              </a:lnSpc>
              <a:spcBef>
                <a:spcPts val="370"/>
              </a:spcBef>
              <a:buFont typeface="Wingdings"/>
              <a:buChar char=""/>
              <a:tabLst>
                <a:tab pos="756920" algn="l"/>
              </a:tabLst>
            </a:pP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Déclinaison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04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20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20">
                <a:solidFill>
                  <a:srgbClr val="00569F"/>
                </a:solidFill>
                <a:latin typeface="Tahoma"/>
                <a:cs typeface="Tahoma"/>
              </a:rPr>
              <a:t>l’étude</a:t>
            </a:r>
            <a:r>
              <a:rPr dirty="0" sz="1600" spc="12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5">
                <a:solidFill>
                  <a:srgbClr val="00569F"/>
                </a:solidFill>
                <a:latin typeface="Tahoma"/>
                <a:cs typeface="Tahoma"/>
              </a:rPr>
              <a:t>trajectoire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scénarisation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l’échelle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 </a:t>
            </a:r>
            <a:r>
              <a:rPr dirty="0" sz="1600" spc="2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0">
                <a:solidFill>
                  <a:srgbClr val="00569F"/>
                </a:solidFill>
                <a:latin typeface="Tahoma"/>
                <a:cs typeface="Tahoma"/>
              </a:rPr>
              <a:t>l’EPCI</a:t>
            </a:r>
            <a:r>
              <a:rPr dirty="0" sz="1600" spc="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25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600" spc="-12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35">
                <a:solidFill>
                  <a:srgbClr val="00569F"/>
                </a:solidFill>
                <a:latin typeface="Tahoma"/>
                <a:cs typeface="Tahoma"/>
              </a:rPr>
              <a:t>calcul</a:t>
            </a:r>
            <a:r>
              <a:rPr dirty="0" sz="1600" spc="1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gains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 d’émission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nécessaires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0">
                <a:solidFill>
                  <a:srgbClr val="00569F"/>
                </a:solidFill>
                <a:latin typeface="Tahoma"/>
                <a:cs typeface="Tahoma"/>
              </a:rPr>
              <a:t>pour</a:t>
            </a:r>
            <a:r>
              <a:rPr dirty="0" sz="1600" spc="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respecter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40">
                <a:solidFill>
                  <a:srgbClr val="00569F"/>
                </a:solidFill>
                <a:latin typeface="Tahoma"/>
                <a:cs typeface="Tahoma"/>
              </a:rPr>
              <a:t>VL </a:t>
            </a:r>
            <a:r>
              <a:rPr dirty="0" sz="1600" spc="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(nécessaire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5">
                <a:solidFill>
                  <a:srgbClr val="00569F"/>
                </a:solidFill>
                <a:latin typeface="Tahoma"/>
                <a:cs typeface="Tahoma"/>
              </a:rPr>
              <a:t>dans</a:t>
            </a:r>
            <a:r>
              <a:rPr dirty="0" sz="1600" spc="10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65">
                <a:solidFill>
                  <a:srgbClr val="00569F"/>
                </a:solidFill>
                <a:latin typeface="Tahoma"/>
                <a:cs typeface="Tahoma"/>
              </a:rPr>
              <a:t>cadre</a:t>
            </a:r>
            <a:r>
              <a:rPr dirty="0" sz="1600" spc="1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04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20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l’évaluations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plans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0">
                <a:solidFill>
                  <a:srgbClr val="00569F"/>
                </a:solidFill>
                <a:latin typeface="Tahoma"/>
                <a:cs typeface="Tahoma"/>
              </a:rPr>
              <a:t>air)</a:t>
            </a:r>
            <a:r>
              <a:rPr dirty="0" sz="1600" spc="2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-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Mise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à </a:t>
            </a:r>
            <a:r>
              <a:rPr dirty="0" sz="1600" spc="25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45">
                <a:solidFill>
                  <a:srgbClr val="00569F"/>
                </a:solidFill>
                <a:latin typeface="Tahoma"/>
                <a:cs typeface="Tahoma"/>
              </a:rPr>
              <a:t>disposition</a:t>
            </a:r>
            <a:r>
              <a:rPr dirty="0" sz="16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résutlats</a:t>
            </a:r>
            <a:r>
              <a:rPr dirty="0" sz="1600" spc="-40">
                <a:solidFill>
                  <a:srgbClr val="00569F"/>
                </a:solidFill>
                <a:latin typeface="Tahoma"/>
                <a:cs typeface="Tahoma"/>
              </a:rPr>
              <a:t> sur</a:t>
            </a:r>
            <a:r>
              <a:rPr dirty="0" sz="160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0">
                <a:solidFill>
                  <a:srgbClr val="00569F"/>
                </a:solidFill>
                <a:latin typeface="Tahoma"/>
                <a:cs typeface="Tahoma"/>
              </a:rPr>
              <a:t>simple</a:t>
            </a:r>
            <a:r>
              <a:rPr dirty="0" sz="1600" spc="-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80">
                <a:solidFill>
                  <a:srgbClr val="00569F"/>
                </a:solidFill>
                <a:latin typeface="Tahoma"/>
                <a:cs typeface="Tahoma"/>
              </a:rPr>
              <a:t>demande</a:t>
            </a:r>
            <a:endParaRPr sz="1600">
              <a:latin typeface="Tahoma"/>
              <a:cs typeface="Tahoma"/>
            </a:endParaRPr>
          </a:p>
          <a:p>
            <a:pPr algn="just" lvl="1" marL="756285" marR="5080" indent="-287020">
              <a:lnSpc>
                <a:spcPct val="100000"/>
              </a:lnSpc>
              <a:spcBef>
                <a:spcPts val="385"/>
              </a:spcBef>
              <a:buFont typeface="Wingdings"/>
              <a:buChar char=""/>
              <a:tabLst>
                <a:tab pos="756920" algn="l"/>
              </a:tabLst>
            </a:pP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Gains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nécessaires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0">
                <a:solidFill>
                  <a:srgbClr val="00569F"/>
                </a:solidFill>
                <a:latin typeface="Tahoma"/>
                <a:cs typeface="Tahoma"/>
              </a:rPr>
              <a:t>pour</a:t>
            </a:r>
            <a:r>
              <a:rPr dirty="0" sz="1600" spc="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respecter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5">
                <a:solidFill>
                  <a:srgbClr val="00569F"/>
                </a:solidFill>
                <a:latin typeface="Tahoma"/>
                <a:cs typeface="Tahoma"/>
              </a:rPr>
              <a:t>nouvelles</a:t>
            </a:r>
            <a:r>
              <a:rPr dirty="0" sz="1600" spc="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recommandations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04">
                <a:solidFill>
                  <a:srgbClr val="00569F"/>
                </a:solidFill>
                <a:latin typeface="Tahoma"/>
                <a:cs typeface="Tahoma"/>
              </a:rPr>
              <a:t>de </a:t>
            </a:r>
            <a:r>
              <a:rPr dirty="0" sz="1600" spc="21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l’OMS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25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600" spc="-12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35">
                <a:solidFill>
                  <a:srgbClr val="00569F"/>
                </a:solidFill>
                <a:latin typeface="Tahoma"/>
                <a:cs typeface="Tahoma"/>
              </a:rPr>
              <a:t>étude</a:t>
            </a:r>
            <a:r>
              <a:rPr dirty="0" sz="1600" spc="1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cours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80">
                <a:solidFill>
                  <a:srgbClr val="00569F"/>
                </a:solidFill>
                <a:latin typeface="Tahoma"/>
                <a:cs typeface="Tahoma"/>
              </a:rPr>
              <a:t>–</a:t>
            </a:r>
            <a:r>
              <a:rPr dirty="0" sz="16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nécessité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développer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un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nouvel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0">
                <a:solidFill>
                  <a:srgbClr val="00569F"/>
                </a:solidFill>
                <a:latin typeface="Tahoma"/>
                <a:cs typeface="Tahoma"/>
              </a:rPr>
              <a:t>outil, </a:t>
            </a:r>
            <a:r>
              <a:rPr dirty="0" sz="1600" spc="2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compte-</a:t>
            </a:r>
            <a:r>
              <a:rPr dirty="0" sz="16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tenu</a:t>
            </a:r>
            <a:r>
              <a:rPr dirty="0" sz="16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l’ampleur</a:t>
            </a:r>
            <a:r>
              <a:rPr dirty="0" sz="16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gains</a:t>
            </a: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>
                <a:solidFill>
                  <a:srgbClr val="00569F"/>
                </a:solidFill>
                <a:latin typeface="Tahoma"/>
                <a:cs typeface="Tahoma"/>
              </a:rPr>
              <a:t>d’émissions</a:t>
            </a:r>
            <a:r>
              <a:rPr dirty="0" sz="16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5">
                <a:solidFill>
                  <a:srgbClr val="00569F"/>
                </a:solidFill>
                <a:latin typeface="Tahoma"/>
                <a:cs typeface="Tahoma"/>
              </a:rPr>
              <a:t>nécessaires</a:t>
            </a:r>
            <a:endParaRPr sz="1600">
              <a:latin typeface="Tahoma"/>
              <a:cs typeface="Tahoma"/>
            </a:endParaRPr>
          </a:p>
          <a:p>
            <a:pPr algn="just" lvl="1" marL="756285" marR="7620" indent="-287020">
              <a:lnSpc>
                <a:spcPct val="100000"/>
              </a:lnSpc>
              <a:spcBef>
                <a:spcPts val="385"/>
              </a:spcBef>
              <a:buFont typeface="Wingdings"/>
              <a:buChar char=""/>
              <a:tabLst>
                <a:tab pos="756920" algn="l"/>
              </a:tabLst>
            </a:pP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Meilleure</a:t>
            </a:r>
            <a:r>
              <a:rPr dirty="0" sz="1600" spc="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5">
                <a:solidFill>
                  <a:srgbClr val="00569F"/>
                </a:solidFill>
                <a:latin typeface="Tahoma"/>
                <a:cs typeface="Tahoma"/>
              </a:rPr>
              <a:t>information</a:t>
            </a:r>
            <a:r>
              <a:rPr dirty="0" sz="1600" spc="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citoyens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5">
                <a:solidFill>
                  <a:srgbClr val="00569F"/>
                </a:solidFill>
                <a:latin typeface="Tahoma"/>
                <a:cs typeface="Tahoma"/>
              </a:rPr>
              <a:t>sur</a:t>
            </a:r>
            <a:r>
              <a:rPr dirty="0" sz="16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5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600" spc="10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0">
                <a:solidFill>
                  <a:srgbClr val="00569F"/>
                </a:solidFill>
                <a:latin typeface="Tahoma"/>
                <a:cs typeface="Tahoma"/>
              </a:rPr>
              <a:t>qualité</a:t>
            </a:r>
            <a:r>
              <a:rPr dirty="0" sz="1600" spc="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>
                <a:solidFill>
                  <a:srgbClr val="00569F"/>
                </a:solidFill>
                <a:latin typeface="Tahoma"/>
                <a:cs typeface="Tahoma"/>
              </a:rPr>
              <a:t>l’air</a:t>
            </a:r>
            <a:r>
              <a:rPr dirty="0" sz="1600" spc="55">
                <a:solidFill>
                  <a:srgbClr val="00569F"/>
                </a:solidFill>
                <a:latin typeface="Tahoma"/>
                <a:cs typeface="Tahoma"/>
              </a:rPr>
              <a:t> respirée</a:t>
            </a:r>
            <a:r>
              <a:rPr dirty="0" sz="1600" spc="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en </a:t>
            </a:r>
            <a:r>
              <a:rPr dirty="0" sz="1600" spc="1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temps</a:t>
            </a:r>
            <a:r>
              <a:rPr dirty="0" sz="160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>
                <a:solidFill>
                  <a:srgbClr val="00569F"/>
                </a:solidFill>
                <a:latin typeface="Tahoma"/>
                <a:cs typeface="Tahoma"/>
              </a:rPr>
              <a:t>réel</a:t>
            </a:r>
            <a:r>
              <a:rPr dirty="0" sz="1600" spc="-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25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6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0">
                <a:solidFill>
                  <a:srgbClr val="00569F"/>
                </a:solidFill>
                <a:latin typeface="Tahoma"/>
                <a:cs typeface="Tahoma"/>
              </a:rPr>
              <a:t>nouvelle</a:t>
            </a:r>
            <a:r>
              <a:rPr dirty="0" sz="160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4">
                <a:solidFill>
                  <a:srgbClr val="00569F"/>
                </a:solidFill>
                <a:latin typeface="Tahoma"/>
                <a:cs typeface="Tahoma"/>
              </a:rPr>
              <a:t>application</a:t>
            </a:r>
            <a:r>
              <a:rPr dirty="0" sz="16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45">
                <a:solidFill>
                  <a:srgbClr val="00569F"/>
                </a:solidFill>
                <a:latin typeface="Tahoma"/>
                <a:cs typeface="Tahoma"/>
              </a:rPr>
              <a:t>Airparif</a:t>
            </a:r>
            <a:r>
              <a:rPr dirty="0" sz="16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disponible</a:t>
            </a: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20">
                <a:solidFill>
                  <a:srgbClr val="00569F"/>
                </a:solidFill>
                <a:latin typeface="Tahoma"/>
                <a:cs typeface="Tahoma"/>
              </a:rPr>
              <a:t>d’ici</a:t>
            </a:r>
            <a:r>
              <a:rPr dirty="0" sz="16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">
                <a:solidFill>
                  <a:srgbClr val="00569F"/>
                </a:solidFill>
                <a:latin typeface="Tahoma"/>
                <a:cs typeface="Tahoma"/>
              </a:rPr>
              <a:t>fin</a:t>
            </a:r>
            <a:r>
              <a:rPr dirty="0" sz="160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70">
                <a:solidFill>
                  <a:srgbClr val="00569F"/>
                </a:solidFill>
                <a:latin typeface="Tahoma"/>
                <a:cs typeface="Tahoma"/>
              </a:rPr>
              <a:t>d’année</a:t>
            </a:r>
            <a:endParaRPr sz="16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00569F"/>
              </a:buClr>
              <a:buFont typeface="Wingdings"/>
              <a:buChar char=""/>
            </a:pPr>
            <a:endParaRPr sz="2200">
              <a:latin typeface="Tahoma"/>
              <a:cs typeface="Tahoma"/>
            </a:endParaRPr>
          </a:p>
          <a:p>
            <a:pPr algn="just" marL="354965" marR="683260" indent="-342900">
              <a:lnSpc>
                <a:spcPct val="100000"/>
              </a:lnSpc>
              <a:buSzPct val="78125"/>
              <a:buFont typeface="Tahoma"/>
              <a:buChar char="►"/>
              <a:tabLst>
                <a:tab pos="355600" algn="l"/>
              </a:tabLst>
            </a:pP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Nouvelle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astreinte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80" b="1">
                <a:solidFill>
                  <a:srgbClr val="00569F"/>
                </a:solidFill>
                <a:latin typeface="Tahoma"/>
                <a:cs typeface="Tahoma"/>
              </a:rPr>
              <a:t>l’utilisation</a:t>
            </a:r>
            <a:r>
              <a:rPr dirty="0" sz="1600" spc="-8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fonds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5" b="1">
                <a:solidFill>
                  <a:srgbClr val="00569F"/>
                </a:solidFill>
                <a:latin typeface="Tahoma"/>
                <a:cs typeface="Tahoma"/>
              </a:rPr>
              <a:t>sera</a:t>
            </a:r>
            <a:r>
              <a:rPr dirty="0" sz="16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discutée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" b="1">
                <a:solidFill>
                  <a:srgbClr val="00569F"/>
                </a:solidFill>
                <a:latin typeface="Tahoma"/>
                <a:cs typeface="Tahoma"/>
              </a:rPr>
              <a:t>validée</a:t>
            </a:r>
            <a:r>
              <a:rPr dirty="0" sz="1600" spc="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en </a:t>
            </a:r>
            <a:r>
              <a:rPr dirty="0" sz="1600" spc="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conseil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d‘administration</a:t>
            </a:r>
            <a:r>
              <a:rPr dirty="0" sz="1600" spc="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0" b="1">
                <a:solidFill>
                  <a:srgbClr val="00569F"/>
                </a:solidFill>
                <a:latin typeface="Tahoma"/>
                <a:cs typeface="Tahoma"/>
              </a:rPr>
              <a:t>d’Airparif.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4376" y="479551"/>
            <a:ext cx="686308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85">
                <a:solidFill>
                  <a:srgbClr val="00569F"/>
                </a:solidFill>
                <a:latin typeface="Tahoma"/>
                <a:cs typeface="Tahoma"/>
              </a:rPr>
              <a:t>Opportunités</a:t>
            </a:r>
            <a:r>
              <a:rPr dirty="0" sz="1800" spc="-2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45">
                <a:solidFill>
                  <a:srgbClr val="00569F"/>
                </a:solidFill>
                <a:latin typeface="Tahoma"/>
                <a:cs typeface="Tahoma"/>
              </a:rPr>
              <a:t>liées</a:t>
            </a:r>
            <a:r>
              <a:rPr dirty="0" sz="18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8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8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65">
                <a:solidFill>
                  <a:srgbClr val="00569F"/>
                </a:solidFill>
                <a:latin typeface="Tahoma"/>
                <a:cs typeface="Tahoma"/>
              </a:rPr>
              <a:t>l’astreinte</a:t>
            </a:r>
            <a:r>
              <a:rPr dirty="0" sz="1800" spc="-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30">
                <a:solidFill>
                  <a:srgbClr val="00569F"/>
                </a:solidFill>
                <a:latin typeface="Tahoma"/>
                <a:cs typeface="Tahoma"/>
              </a:rPr>
              <a:t>suite</a:t>
            </a:r>
            <a:r>
              <a:rPr dirty="0" sz="18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8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8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20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80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55">
                <a:solidFill>
                  <a:srgbClr val="00569F"/>
                </a:solidFill>
                <a:latin typeface="Tahoma"/>
                <a:cs typeface="Tahoma"/>
              </a:rPr>
              <a:t>condamnation</a:t>
            </a:r>
            <a:r>
              <a:rPr dirty="0" sz="180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30">
                <a:solidFill>
                  <a:srgbClr val="00569F"/>
                </a:solidFill>
                <a:latin typeface="Tahoma"/>
                <a:cs typeface="Tahoma"/>
              </a:rPr>
              <a:t>par</a:t>
            </a:r>
            <a:r>
              <a:rPr dirty="0" sz="18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90">
                <a:solidFill>
                  <a:srgbClr val="00569F"/>
                </a:solidFill>
                <a:latin typeface="Tahoma"/>
                <a:cs typeface="Tahoma"/>
              </a:rPr>
              <a:t>le </a:t>
            </a:r>
            <a:r>
              <a:rPr dirty="0" sz="1800" spc="-5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95">
                <a:solidFill>
                  <a:srgbClr val="00569F"/>
                </a:solidFill>
                <a:latin typeface="Tahoma"/>
                <a:cs typeface="Tahoma"/>
              </a:rPr>
              <a:t>Conseil</a:t>
            </a:r>
            <a:r>
              <a:rPr dirty="0" sz="18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60">
                <a:solidFill>
                  <a:srgbClr val="00569F"/>
                </a:solidFill>
                <a:latin typeface="Tahoma"/>
                <a:cs typeface="Tahoma"/>
              </a:rPr>
              <a:t>d’état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0576" y="6779765"/>
            <a:ext cx="1898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E487C"/>
                </a:solidFill>
                <a:latin typeface="Segoe UI"/>
                <a:cs typeface="Segoe UI"/>
              </a:rPr>
              <a:t>27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8852" y="3169410"/>
            <a:ext cx="2296160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-215" b="1">
                <a:solidFill>
                  <a:srgbClr val="00569F"/>
                </a:solidFill>
                <a:latin typeface="Tahoma"/>
                <a:cs typeface="Tahoma"/>
              </a:rPr>
              <a:t>airparif.fr</a:t>
            </a:r>
            <a:endParaRPr sz="4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5412" y="6340853"/>
            <a:ext cx="40201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" b="1">
                <a:solidFill>
                  <a:srgbClr val="00569F"/>
                </a:solidFill>
                <a:latin typeface="Tahoma"/>
                <a:cs typeface="Tahoma"/>
              </a:rPr>
              <a:t>Contact</a:t>
            </a:r>
            <a:r>
              <a:rPr dirty="0" sz="12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200" spc="-105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2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200" spc="-55" b="1">
                <a:solidFill>
                  <a:srgbClr val="00569F"/>
                </a:solidFill>
                <a:latin typeface="Tahoma"/>
                <a:cs typeface="Tahoma"/>
                <a:hlinkClick r:id="rId2"/>
              </a:rPr>
              <a:t>charles.kimmerlin@airparif.f</a:t>
            </a:r>
            <a:r>
              <a:rPr dirty="0" sz="1200" spc="-45" b="1">
                <a:solidFill>
                  <a:srgbClr val="00569F"/>
                </a:solidFill>
                <a:latin typeface="Tahoma"/>
                <a:cs typeface="Tahoma"/>
                <a:hlinkClick r:id="rId2"/>
              </a:rPr>
              <a:t>r</a:t>
            </a:r>
            <a:r>
              <a:rPr dirty="0" sz="1200" spc="20">
                <a:solidFill>
                  <a:srgbClr val="00569F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dirty="0" sz="1200" spc="-45" b="1">
                <a:solidFill>
                  <a:srgbClr val="00569F"/>
                </a:solidFill>
                <a:latin typeface="Tahoma"/>
                <a:cs typeface="Tahoma"/>
              </a:rPr>
              <a:t>|</a:t>
            </a:r>
            <a:r>
              <a:rPr dirty="0" sz="1200" spc="4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200" spc="-100" b="1">
                <a:solidFill>
                  <a:srgbClr val="00569F"/>
                </a:solidFill>
                <a:latin typeface="Tahoma"/>
                <a:cs typeface="Tahoma"/>
              </a:rPr>
              <a:t>0</a:t>
            </a:r>
            <a:r>
              <a:rPr dirty="0" sz="1200" spc="-95" b="1">
                <a:solidFill>
                  <a:srgbClr val="00569F"/>
                </a:solidFill>
                <a:latin typeface="Tahoma"/>
                <a:cs typeface="Tahoma"/>
              </a:rPr>
              <a:t>1</a:t>
            </a:r>
            <a:r>
              <a:rPr dirty="0" sz="1200" spc="4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200" spc="-100" b="1">
                <a:solidFill>
                  <a:srgbClr val="00569F"/>
                </a:solidFill>
                <a:latin typeface="Tahoma"/>
                <a:cs typeface="Tahoma"/>
              </a:rPr>
              <a:t>4</a:t>
            </a:r>
            <a:r>
              <a:rPr dirty="0" sz="1200" spc="-95" b="1">
                <a:solidFill>
                  <a:srgbClr val="00569F"/>
                </a:solidFill>
                <a:latin typeface="Tahoma"/>
                <a:cs typeface="Tahoma"/>
              </a:rPr>
              <a:t>4</a:t>
            </a:r>
            <a:r>
              <a:rPr dirty="0" sz="12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200" spc="-100" b="1">
                <a:solidFill>
                  <a:srgbClr val="00569F"/>
                </a:solidFill>
                <a:latin typeface="Tahoma"/>
                <a:cs typeface="Tahoma"/>
              </a:rPr>
              <a:t>5</a:t>
            </a:r>
            <a:r>
              <a:rPr dirty="0" sz="1200" spc="-95" b="1">
                <a:solidFill>
                  <a:srgbClr val="00569F"/>
                </a:solidFill>
                <a:latin typeface="Tahoma"/>
                <a:cs typeface="Tahoma"/>
              </a:rPr>
              <a:t>9</a:t>
            </a:r>
            <a:r>
              <a:rPr dirty="0" sz="1200" spc="4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200" spc="-100" b="1">
                <a:solidFill>
                  <a:srgbClr val="00569F"/>
                </a:solidFill>
                <a:latin typeface="Tahoma"/>
                <a:cs typeface="Tahoma"/>
              </a:rPr>
              <a:t>4</a:t>
            </a:r>
            <a:r>
              <a:rPr dirty="0" sz="1200" spc="-95" b="1">
                <a:solidFill>
                  <a:srgbClr val="00569F"/>
                </a:solidFill>
                <a:latin typeface="Tahoma"/>
                <a:cs typeface="Tahoma"/>
              </a:rPr>
              <a:t>1</a:t>
            </a:r>
            <a:r>
              <a:rPr dirty="0" sz="120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200" spc="-100" b="1">
                <a:solidFill>
                  <a:srgbClr val="00569F"/>
                </a:solidFill>
                <a:latin typeface="Tahoma"/>
                <a:cs typeface="Tahoma"/>
              </a:rPr>
              <a:t>24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99950" y="1109472"/>
            <a:ext cx="4478020" cy="3322320"/>
            <a:chOff x="2099950" y="1109472"/>
            <a:chExt cx="4478020" cy="33223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3042" y="3976116"/>
              <a:ext cx="425195" cy="4221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0930" y="4021836"/>
              <a:ext cx="446531" cy="3642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9950" y="1109472"/>
              <a:ext cx="1517903" cy="9022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9622" y="3956304"/>
              <a:ext cx="470916" cy="4663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68958" y="3906011"/>
              <a:ext cx="566927" cy="52578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701290" marR="5080" indent="-1320165">
              <a:lnSpc>
                <a:spcPct val="100000"/>
              </a:lnSpc>
              <a:spcBef>
                <a:spcPts val="100"/>
              </a:spcBef>
            </a:pPr>
            <a:r>
              <a:rPr dirty="0" spc="-50"/>
              <a:t>L’Observatoire</a:t>
            </a:r>
            <a:r>
              <a:rPr dirty="0" spc="-35"/>
              <a:t> </a:t>
            </a:r>
            <a:r>
              <a:rPr dirty="0" spc="15"/>
              <a:t>au</a:t>
            </a:r>
            <a:r>
              <a:rPr dirty="0" spc="-35"/>
              <a:t> </a:t>
            </a:r>
            <a:r>
              <a:rPr dirty="0" spc="-20"/>
              <a:t>service</a:t>
            </a:r>
            <a:r>
              <a:rPr dirty="0" spc="-35"/>
              <a:t> </a:t>
            </a:r>
            <a:r>
              <a:rPr dirty="0" spc="65"/>
              <a:t>de</a:t>
            </a:r>
            <a:r>
              <a:rPr dirty="0" spc="-20"/>
              <a:t> </a:t>
            </a:r>
            <a:r>
              <a:rPr dirty="0" spc="-5"/>
              <a:t>la</a:t>
            </a:r>
            <a:r>
              <a:rPr dirty="0" spc="-25"/>
              <a:t> </a:t>
            </a:r>
            <a:r>
              <a:rPr dirty="0" spc="-65"/>
              <a:t>Santé </a:t>
            </a:r>
            <a:r>
              <a:rPr dirty="0" spc="-509"/>
              <a:t> </a:t>
            </a:r>
            <a:r>
              <a:rPr dirty="0" spc="-65"/>
              <a:t>et</a:t>
            </a:r>
            <a:r>
              <a:rPr dirty="0" spc="-45"/>
              <a:t> </a:t>
            </a:r>
            <a:r>
              <a:rPr dirty="0" spc="65"/>
              <a:t>de</a:t>
            </a:r>
            <a:r>
              <a:rPr dirty="0" spc="-30"/>
              <a:t> </a:t>
            </a:r>
            <a:r>
              <a:rPr dirty="0" spc="-20"/>
              <a:t>l’Action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2139" y="5409689"/>
            <a:ext cx="3264535" cy="3422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R="27305">
              <a:lnSpc>
                <a:spcPts val="1240"/>
              </a:lnSpc>
              <a:spcBef>
                <a:spcPts val="105"/>
              </a:spcBef>
            </a:pPr>
            <a:r>
              <a:rPr dirty="0" sz="1050" spc="-60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050" spc="-5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050" spc="45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050" spc="165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050" spc="-5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050" spc="12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050" spc="55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050" spc="-1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135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1050" spc="13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050" spc="3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-15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050" spc="145">
                <a:solidFill>
                  <a:srgbClr val="00569F"/>
                </a:solidFill>
                <a:latin typeface="Tahoma"/>
                <a:cs typeface="Tahoma"/>
              </a:rPr>
              <a:t>’</a:t>
            </a:r>
            <a:r>
              <a:rPr dirty="0" sz="1050" spc="165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050" spc="45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050" spc="55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050" spc="125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1050" spc="13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050" spc="-1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10">
                <a:solidFill>
                  <a:srgbClr val="00569F"/>
                </a:solidFill>
                <a:latin typeface="Tahoma"/>
                <a:cs typeface="Tahoma"/>
              </a:rPr>
              <a:t>2021</a:t>
            </a:r>
            <a:r>
              <a:rPr dirty="0" sz="1050" spc="2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70">
                <a:solidFill>
                  <a:srgbClr val="00569F"/>
                </a:solidFill>
                <a:latin typeface="Tahoma"/>
                <a:cs typeface="Tahoma"/>
              </a:rPr>
              <a:t>v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050" spc="-65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050" spc="-40">
                <a:solidFill>
                  <a:srgbClr val="00569F"/>
                </a:solidFill>
                <a:latin typeface="Tahoma"/>
                <a:cs typeface="Tahoma"/>
              </a:rPr>
              <a:t>-</a:t>
            </a:r>
            <a:r>
              <a:rPr dirty="0" sz="1050" spc="165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050" spc="-40">
                <a:solidFill>
                  <a:srgbClr val="00569F"/>
                </a:solidFill>
                <a:latin typeface="Tahoma"/>
                <a:cs typeface="Tahoma"/>
              </a:rPr>
              <a:t>-</a:t>
            </a:r>
            <a:r>
              <a:rPr dirty="0" sz="1050" spc="70">
                <a:solidFill>
                  <a:srgbClr val="00569F"/>
                </a:solidFill>
                <a:latin typeface="Tahoma"/>
                <a:cs typeface="Tahoma"/>
              </a:rPr>
              <a:t>v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050" spc="-60">
                <a:solidFill>
                  <a:srgbClr val="00569F"/>
                </a:solidFill>
                <a:latin typeface="Tahoma"/>
                <a:cs typeface="Tahoma"/>
              </a:rPr>
              <a:t>s</a:t>
            </a:r>
            <a:endParaRPr sz="1050">
              <a:latin typeface="Tahoma"/>
              <a:cs typeface="Tahoma"/>
            </a:endParaRPr>
          </a:p>
          <a:p>
            <a:pPr algn="ctr">
              <a:lnSpc>
                <a:spcPts val="1240"/>
              </a:lnSpc>
            </a:pPr>
            <a:r>
              <a:rPr dirty="0" sz="1050" spc="65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050" spc="2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25">
                <a:solidFill>
                  <a:srgbClr val="00569F"/>
                </a:solidFill>
                <a:latin typeface="Tahoma"/>
                <a:cs typeface="Tahoma"/>
              </a:rPr>
              <a:t>différents</a:t>
            </a:r>
            <a:r>
              <a:rPr dirty="0" sz="105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>
                <a:solidFill>
                  <a:srgbClr val="00569F"/>
                </a:solidFill>
                <a:latin typeface="Tahoma"/>
                <a:cs typeface="Tahoma"/>
              </a:rPr>
              <a:t>seuils</a:t>
            </a:r>
            <a:r>
              <a:rPr dirty="0" sz="105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7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05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55">
                <a:solidFill>
                  <a:srgbClr val="00569F"/>
                </a:solidFill>
                <a:latin typeface="Tahoma"/>
                <a:cs typeface="Tahoma"/>
              </a:rPr>
              <a:t>respecter</a:t>
            </a:r>
            <a:r>
              <a:rPr dirty="0" sz="105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85">
                <a:solidFill>
                  <a:srgbClr val="00569F"/>
                </a:solidFill>
                <a:latin typeface="Tahoma"/>
                <a:cs typeface="Tahoma"/>
              </a:rPr>
              <a:t>ou</a:t>
            </a:r>
            <a:r>
              <a:rPr dirty="0" sz="105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90">
                <a:solidFill>
                  <a:srgbClr val="00569F"/>
                </a:solidFill>
                <a:latin typeface="Tahoma"/>
                <a:cs typeface="Tahoma"/>
              </a:rPr>
              <a:t>recommandés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65100" rIns="0" bIns="0" rtlCol="0" vert="horz">
            <a:spAutoFit/>
          </a:bodyPr>
          <a:lstStyle/>
          <a:p>
            <a:pPr marL="387985" indent="-287020">
              <a:lnSpc>
                <a:spcPct val="100000"/>
              </a:lnSpc>
              <a:spcBef>
                <a:spcPts val="1300"/>
              </a:spcBef>
              <a:buSzPct val="77777"/>
              <a:buFont typeface="Tahoma"/>
              <a:buChar char="►"/>
              <a:tabLst>
                <a:tab pos="388620" algn="l"/>
              </a:tabLst>
            </a:pPr>
            <a:r>
              <a:rPr dirty="0" spc="-20"/>
              <a:t>Dioxyde</a:t>
            </a:r>
            <a:r>
              <a:rPr dirty="0" spc="-25"/>
              <a:t> </a:t>
            </a:r>
            <a:r>
              <a:rPr dirty="0" spc="-10"/>
              <a:t>d’azote</a:t>
            </a:r>
            <a:r>
              <a:rPr dirty="0" spc="-65"/>
              <a:t> et</a:t>
            </a:r>
            <a:r>
              <a:rPr dirty="0" spc="-40"/>
              <a:t> </a:t>
            </a:r>
            <a:r>
              <a:rPr dirty="0" spc="-45"/>
              <a:t>particules</a:t>
            </a:r>
            <a:r>
              <a:rPr dirty="0" spc="-50"/>
              <a:t> </a:t>
            </a:r>
            <a:r>
              <a:rPr dirty="0" spc="-90"/>
              <a:t>PM</a:t>
            </a:r>
            <a:r>
              <a:rPr dirty="0" baseline="-20833" sz="1800" spc="-135"/>
              <a:t>10</a:t>
            </a:r>
            <a:endParaRPr baseline="-20833" sz="1800"/>
          </a:p>
          <a:p>
            <a:pPr algn="just" lvl="1" marL="634365" marR="81280" indent="-266700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635000" algn="l"/>
              </a:tabLst>
            </a:pPr>
            <a:r>
              <a:rPr dirty="0" sz="1800" spc="75">
                <a:solidFill>
                  <a:srgbClr val="FF7B00"/>
                </a:solidFill>
                <a:latin typeface="Tahoma"/>
                <a:cs typeface="Tahoma"/>
              </a:rPr>
              <a:t>Des</a:t>
            </a:r>
            <a:r>
              <a:rPr dirty="0" sz="1800" spc="30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100">
                <a:solidFill>
                  <a:srgbClr val="FF7B00"/>
                </a:solidFill>
                <a:latin typeface="Tahoma"/>
                <a:cs typeface="Tahoma"/>
              </a:rPr>
              <a:t>niveaux</a:t>
            </a:r>
            <a:r>
              <a:rPr dirty="0" sz="1800" spc="30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85">
                <a:solidFill>
                  <a:srgbClr val="FF7B00"/>
                </a:solidFill>
                <a:latin typeface="Tahoma"/>
                <a:cs typeface="Tahoma"/>
              </a:rPr>
              <a:t>qui</a:t>
            </a:r>
            <a:r>
              <a:rPr dirty="0" sz="1800" spc="50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150">
                <a:solidFill>
                  <a:srgbClr val="FF7B00"/>
                </a:solidFill>
                <a:latin typeface="Tahoma"/>
                <a:cs typeface="Tahoma"/>
              </a:rPr>
              <a:t>ne</a:t>
            </a:r>
            <a:r>
              <a:rPr dirty="0" sz="1800" spc="35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110">
                <a:solidFill>
                  <a:srgbClr val="FF7B00"/>
                </a:solidFill>
                <a:latin typeface="Tahoma"/>
                <a:cs typeface="Tahoma"/>
              </a:rPr>
              <a:t>respectent</a:t>
            </a:r>
            <a:r>
              <a:rPr dirty="0" sz="1800" spc="30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130">
                <a:solidFill>
                  <a:srgbClr val="FF7B00"/>
                </a:solidFill>
                <a:latin typeface="Tahoma"/>
                <a:cs typeface="Tahoma"/>
              </a:rPr>
              <a:t>pas </a:t>
            </a:r>
            <a:r>
              <a:rPr dirty="0" sz="1800" spc="-550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20">
                <a:solidFill>
                  <a:srgbClr val="FF7B00"/>
                </a:solidFill>
                <a:latin typeface="Tahoma"/>
                <a:cs typeface="Tahoma"/>
              </a:rPr>
              <a:t>les</a:t>
            </a:r>
            <a:r>
              <a:rPr dirty="0" sz="1800" spc="-65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60">
                <a:solidFill>
                  <a:srgbClr val="FF7B00"/>
                </a:solidFill>
                <a:latin typeface="Tahoma"/>
                <a:cs typeface="Tahoma"/>
              </a:rPr>
              <a:t>valeurs</a:t>
            </a:r>
            <a:r>
              <a:rPr dirty="0" sz="1800" spc="-80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800" spc="20">
                <a:solidFill>
                  <a:srgbClr val="FF7B00"/>
                </a:solidFill>
                <a:latin typeface="Tahoma"/>
                <a:cs typeface="Tahoma"/>
              </a:rPr>
              <a:t>limites</a:t>
            </a:r>
            <a:endParaRPr sz="1800">
              <a:latin typeface="Tahoma"/>
              <a:cs typeface="Tahoma"/>
            </a:endParaRPr>
          </a:p>
          <a:p>
            <a:pPr algn="just" lvl="1" marL="634365" marR="81915" indent="-266700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635000" algn="l"/>
              </a:tabLst>
            </a:pPr>
            <a:r>
              <a:rPr dirty="0" sz="1800" spc="80">
                <a:solidFill>
                  <a:srgbClr val="00569F"/>
                </a:solidFill>
                <a:latin typeface="Tahoma"/>
                <a:cs typeface="Tahoma"/>
              </a:rPr>
              <a:t>Moins</a:t>
            </a:r>
            <a:r>
              <a:rPr dirty="0" sz="1800" spc="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2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80">
                <a:solidFill>
                  <a:srgbClr val="00569F"/>
                </a:solidFill>
                <a:latin typeface="Tahoma"/>
                <a:cs typeface="Tahoma"/>
              </a:rPr>
              <a:t>personnes</a:t>
            </a:r>
            <a:r>
              <a:rPr dirty="0" sz="1800" spc="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05">
                <a:solidFill>
                  <a:srgbClr val="00569F"/>
                </a:solidFill>
                <a:latin typeface="Tahoma"/>
                <a:cs typeface="Tahoma"/>
              </a:rPr>
              <a:t>exposées </a:t>
            </a:r>
            <a:r>
              <a:rPr dirty="0" sz="1800" spc="11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70">
                <a:solidFill>
                  <a:srgbClr val="00569F"/>
                </a:solidFill>
                <a:latin typeface="Tahoma"/>
                <a:cs typeface="Tahoma"/>
              </a:rPr>
              <a:t>selon</a:t>
            </a:r>
            <a:r>
              <a:rPr dirty="0" sz="1800" spc="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0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800" spc="2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>
                <a:solidFill>
                  <a:srgbClr val="00569F"/>
                </a:solidFill>
                <a:latin typeface="Tahoma"/>
                <a:cs typeface="Tahoma"/>
              </a:rPr>
              <a:t>seuils</a:t>
            </a:r>
            <a:r>
              <a:rPr dirty="0" sz="1800" spc="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10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800" spc="11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>
                <a:solidFill>
                  <a:srgbClr val="00569F"/>
                </a:solidFill>
                <a:latin typeface="Tahoma"/>
                <a:cs typeface="Tahoma"/>
              </a:rPr>
              <a:t>avec</a:t>
            </a:r>
            <a:r>
              <a:rPr dirty="0" sz="1800" spc="2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35">
                <a:solidFill>
                  <a:srgbClr val="00569F"/>
                </a:solidFill>
                <a:latin typeface="Tahoma"/>
                <a:cs typeface="Tahoma"/>
              </a:rPr>
              <a:t>une </a:t>
            </a:r>
            <a:r>
              <a:rPr dirty="0" sz="1800" spc="1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45">
                <a:solidFill>
                  <a:srgbClr val="00569F"/>
                </a:solidFill>
                <a:latin typeface="Tahoma"/>
                <a:cs typeface="Tahoma"/>
              </a:rPr>
              <a:t>intensité</a:t>
            </a:r>
            <a:r>
              <a:rPr dirty="0" sz="180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10">
                <a:solidFill>
                  <a:srgbClr val="00569F"/>
                </a:solidFill>
                <a:latin typeface="Tahoma"/>
                <a:cs typeface="Tahoma"/>
              </a:rPr>
              <a:t>moindre</a:t>
            </a:r>
            <a:endParaRPr sz="1800">
              <a:latin typeface="Tahoma"/>
              <a:cs typeface="Tahoma"/>
            </a:endParaRPr>
          </a:p>
          <a:p>
            <a:pPr algn="just" lvl="1" marL="634365" marR="80010" indent="-266700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635000" algn="l"/>
              </a:tabLst>
            </a:pPr>
            <a:r>
              <a:rPr dirty="0" sz="1800" spc="135">
                <a:solidFill>
                  <a:srgbClr val="00569F"/>
                </a:solidFill>
                <a:latin typeface="Tahoma"/>
                <a:cs typeface="Tahoma"/>
              </a:rPr>
              <a:t>Recommandations</a:t>
            </a:r>
            <a:r>
              <a:rPr dirty="0" sz="1800" spc="1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2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30">
                <a:solidFill>
                  <a:srgbClr val="00569F"/>
                </a:solidFill>
                <a:latin typeface="Tahoma"/>
                <a:cs typeface="Tahoma"/>
              </a:rPr>
              <a:t>l’OMS </a:t>
            </a:r>
            <a:r>
              <a:rPr dirty="0" sz="1800" spc="-5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14">
                <a:solidFill>
                  <a:srgbClr val="00569F"/>
                </a:solidFill>
                <a:latin typeface="Tahoma"/>
                <a:cs typeface="Tahoma"/>
              </a:rPr>
              <a:t>dépassées</a:t>
            </a:r>
            <a:endParaRPr sz="1800">
              <a:latin typeface="Tahoma"/>
              <a:cs typeface="Tahoma"/>
            </a:endParaRPr>
          </a:p>
          <a:p>
            <a:pPr marL="452120" indent="-350520">
              <a:lnSpc>
                <a:spcPct val="100000"/>
              </a:lnSpc>
              <a:spcBef>
                <a:spcPts val="1580"/>
              </a:spcBef>
              <a:buSzPct val="77777"/>
              <a:buFont typeface="Tahoma"/>
              <a:buChar char="►"/>
              <a:tabLst>
                <a:tab pos="451484" algn="l"/>
                <a:tab pos="452120" algn="l"/>
              </a:tabLst>
            </a:pPr>
            <a:r>
              <a:rPr dirty="0" spc="-70"/>
              <a:t>Particules</a:t>
            </a:r>
            <a:r>
              <a:rPr dirty="0" spc="-45"/>
              <a:t> </a:t>
            </a:r>
            <a:r>
              <a:rPr dirty="0" spc="-85"/>
              <a:t>PM</a:t>
            </a:r>
            <a:r>
              <a:rPr dirty="0" baseline="-20833" sz="1800" spc="-127"/>
              <a:t>2.5</a:t>
            </a:r>
            <a:r>
              <a:rPr dirty="0" u="none" sz="1200" spc="155"/>
              <a:t> </a:t>
            </a:r>
            <a:r>
              <a:rPr dirty="0" sz="1800" spc="-65"/>
              <a:t>et</a:t>
            </a:r>
            <a:r>
              <a:rPr dirty="0" sz="1800" spc="-35"/>
              <a:t> </a:t>
            </a:r>
            <a:r>
              <a:rPr dirty="0" sz="1800" spc="10"/>
              <a:t>Ozone</a:t>
            </a:r>
            <a:endParaRPr sz="1800"/>
          </a:p>
          <a:p>
            <a:pPr lvl="1" marL="635000" indent="-26733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634365" algn="l"/>
                <a:tab pos="635000" algn="l"/>
              </a:tabLst>
            </a:pPr>
            <a:r>
              <a:rPr dirty="0" sz="1800" spc="75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800" spc="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00">
                <a:solidFill>
                  <a:srgbClr val="00569F"/>
                </a:solidFill>
                <a:latin typeface="Tahoma"/>
                <a:cs typeface="Tahoma"/>
              </a:rPr>
              <a:t>niveaux</a:t>
            </a:r>
            <a:r>
              <a:rPr dirty="0" sz="1800" spc="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85">
                <a:solidFill>
                  <a:srgbClr val="00569F"/>
                </a:solidFill>
                <a:latin typeface="Tahoma"/>
                <a:cs typeface="Tahoma"/>
              </a:rPr>
              <a:t>qui</a:t>
            </a:r>
            <a:r>
              <a:rPr dirty="0" sz="1800" spc="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50">
                <a:solidFill>
                  <a:srgbClr val="00569F"/>
                </a:solidFill>
                <a:latin typeface="Tahoma"/>
                <a:cs typeface="Tahoma"/>
              </a:rPr>
              <a:t>ne</a:t>
            </a:r>
            <a:r>
              <a:rPr dirty="0" sz="1800" spc="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10">
                <a:solidFill>
                  <a:srgbClr val="00569F"/>
                </a:solidFill>
                <a:latin typeface="Tahoma"/>
                <a:cs typeface="Tahoma"/>
              </a:rPr>
              <a:t>respectent</a:t>
            </a:r>
            <a:r>
              <a:rPr dirty="0" sz="1800" spc="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30">
                <a:solidFill>
                  <a:srgbClr val="00569F"/>
                </a:solidFill>
                <a:latin typeface="Tahoma"/>
                <a:cs typeface="Tahoma"/>
              </a:rPr>
              <a:t>pas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7116" y="5459981"/>
            <a:ext cx="38900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508634" algn="l"/>
                <a:tab pos="1666875" algn="l"/>
                <a:tab pos="2197100" algn="l"/>
                <a:tab pos="3194050" algn="l"/>
                <a:tab pos="3605529" algn="l"/>
              </a:tabLst>
            </a:pPr>
            <a:r>
              <a:rPr dirty="0" sz="1800" spc="-45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800" spc="21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800" spc="-105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800">
                <a:solidFill>
                  <a:srgbClr val="00569F"/>
                </a:solidFill>
                <a:latin typeface="Times New Roman"/>
                <a:cs typeface="Times New Roman"/>
              </a:rPr>
              <a:t>	</a:t>
            </a:r>
            <a:r>
              <a:rPr dirty="0" sz="1800" spc="195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800" spc="225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1800" spc="-140">
                <a:solidFill>
                  <a:srgbClr val="00569F"/>
                </a:solidFill>
                <a:latin typeface="Tahoma"/>
                <a:cs typeface="Tahoma"/>
              </a:rPr>
              <a:t>j</a:t>
            </a:r>
            <a:r>
              <a:rPr dirty="0" sz="1800" spc="21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800" spc="340">
                <a:solidFill>
                  <a:srgbClr val="00569F"/>
                </a:solidFill>
                <a:latin typeface="Tahoma"/>
                <a:cs typeface="Tahoma"/>
              </a:rPr>
              <a:t>c</a:t>
            </a:r>
            <a:r>
              <a:rPr dirty="0" sz="1800" spc="-5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800" spc="-35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800" spc="-15">
                <a:solidFill>
                  <a:srgbClr val="00569F"/>
                </a:solidFill>
                <a:latin typeface="Tahoma"/>
                <a:cs typeface="Tahoma"/>
              </a:rPr>
              <a:t>f</a:t>
            </a:r>
            <a:r>
              <a:rPr dirty="0" sz="1800" spc="-105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800">
                <a:solidFill>
                  <a:srgbClr val="00569F"/>
                </a:solidFill>
                <a:latin typeface="Times New Roman"/>
                <a:cs typeface="Times New Roman"/>
              </a:rPr>
              <a:t>	</a:t>
            </a:r>
            <a:r>
              <a:rPr dirty="0" sz="1800" spc="235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1800" spc="22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800">
                <a:solidFill>
                  <a:srgbClr val="00569F"/>
                </a:solidFill>
                <a:latin typeface="Times New Roman"/>
                <a:cs typeface="Times New Roman"/>
              </a:rPr>
              <a:t>	</a:t>
            </a:r>
            <a:r>
              <a:rPr dirty="0" sz="1800" spc="235">
                <a:solidFill>
                  <a:srgbClr val="00569F"/>
                </a:solidFill>
                <a:latin typeface="Tahoma"/>
                <a:cs typeface="Tahoma"/>
              </a:rPr>
              <a:t>q</a:t>
            </a:r>
            <a:r>
              <a:rPr dirty="0" sz="1800" spc="85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800" spc="27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800" spc="-45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800" spc="-35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800" spc="-5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1800" spc="220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1800">
                <a:solidFill>
                  <a:srgbClr val="00569F"/>
                </a:solidFill>
                <a:latin typeface="Times New Roman"/>
                <a:cs typeface="Times New Roman"/>
              </a:rPr>
              <a:t>	</a:t>
            </a:r>
            <a:r>
              <a:rPr dirty="0" sz="1800" spc="80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800" spc="-55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800">
                <a:solidFill>
                  <a:srgbClr val="00569F"/>
                </a:solidFill>
                <a:latin typeface="Times New Roman"/>
                <a:cs typeface="Times New Roman"/>
              </a:rPr>
              <a:t>	</a:t>
            </a:r>
            <a:r>
              <a:rPr dirty="0" sz="1800" spc="-45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800" spc="21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800" spc="-90">
                <a:solidFill>
                  <a:srgbClr val="00569F"/>
                </a:solidFill>
                <a:latin typeface="Tahoma"/>
                <a:cs typeface="Tahoma"/>
              </a:rPr>
              <a:t>s </a:t>
            </a:r>
            <a:r>
              <a:rPr dirty="0" sz="1800" spc="-6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800" spc="130">
                <a:solidFill>
                  <a:srgbClr val="00569F"/>
                </a:solidFill>
                <a:latin typeface="Tahoma"/>
                <a:cs typeface="Tahoma"/>
              </a:rPr>
              <a:t>recommandations</a:t>
            </a:r>
            <a:r>
              <a:rPr dirty="0" sz="18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229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80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800" spc="130">
                <a:solidFill>
                  <a:srgbClr val="00569F"/>
                </a:solidFill>
                <a:latin typeface="Tahoma"/>
                <a:cs typeface="Tahoma"/>
              </a:rPr>
              <a:t>l’OMS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44579" y="595375"/>
            <a:ext cx="427736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90" b="0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2200" spc="-7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60" b="0">
                <a:solidFill>
                  <a:srgbClr val="00569F"/>
                </a:solidFill>
                <a:latin typeface="Tahoma"/>
                <a:cs typeface="Tahoma"/>
              </a:rPr>
              <a:t>Franciliens</a:t>
            </a:r>
            <a:r>
              <a:rPr dirty="0" sz="2200" spc="-9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30" b="0">
                <a:solidFill>
                  <a:srgbClr val="00569F"/>
                </a:solidFill>
                <a:latin typeface="Tahoma"/>
                <a:cs typeface="Tahoma"/>
              </a:rPr>
              <a:t>toujours</a:t>
            </a:r>
            <a:r>
              <a:rPr dirty="0" sz="2200" spc="-10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05" b="0">
                <a:solidFill>
                  <a:srgbClr val="00569F"/>
                </a:solidFill>
                <a:latin typeface="Tahoma"/>
                <a:cs typeface="Tahoma"/>
              </a:rPr>
              <a:t>exposés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5838" y="2062908"/>
            <a:ext cx="4142231" cy="330551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616321" y="6963499"/>
            <a:ext cx="185420" cy="17018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83185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8</a:t>
            </a:fld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1667" y="3038855"/>
            <a:ext cx="7294245" cy="3217545"/>
            <a:chOff x="1351667" y="3038855"/>
            <a:chExt cx="7294245" cy="3217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1667" y="3172967"/>
              <a:ext cx="3781044" cy="30830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1242" y="3770376"/>
              <a:ext cx="932688" cy="952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95929" y="4218444"/>
              <a:ext cx="2078989" cy="144780"/>
            </a:xfrm>
            <a:custGeom>
              <a:avLst/>
              <a:gdLst/>
              <a:ahLst/>
              <a:cxnLst/>
              <a:rect l="l" t="t" r="r" b="b"/>
              <a:pathLst>
                <a:path w="2078989" h="144779">
                  <a:moveTo>
                    <a:pt x="79248" y="59436"/>
                  </a:moveTo>
                  <a:lnTo>
                    <a:pt x="0" y="59436"/>
                  </a:lnTo>
                  <a:lnTo>
                    <a:pt x="0" y="60960"/>
                  </a:lnTo>
                  <a:lnTo>
                    <a:pt x="0" y="83820"/>
                  </a:lnTo>
                  <a:lnTo>
                    <a:pt x="0" y="85344"/>
                  </a:lnTo>
                  <a:lnTo>
                    <a:pt x="77724" y="85344"/>
                  </a:lnTo>
                  <a:lnTo>
                    <a:pt x="79248" y="85344"/>
                  </a:lnTo>
                  <a:lnTo>
                    <a:pt x="79248" y="59436"/>
                  </a:lnTo>
                  <a:close/>
                </a:path>
                <a:path w="2078989" h="144779">
                  <a:moveTo>
                    <a:pt x="216408" y="59436"/>
                  </a:moveTo>
                  <a:lnTo>
                    <a:pt x="135636" y="59436"/>
                  </a:lnTo>
                  <a:lnTo>
                    <a:pt x="135636" y="85344"/>
                  </a:lnTo>
                  <a:lnTo>
                    <a:pt x="137160" y="85344"/>
                  </a:lnTo>
                  <a:lnTo>
                    <a:pt x="214884" y="85344"/>
                  </a:lnTo>
                  <a:lnTo>
                    <a:pt x="216408" y="85344"/>
                  </a:lnTo>
                  <a:lnTo>
                    <a:pt x="216408" y="59436"/>
                  </a:lnTo>
                  <a:close/>
                </a:path>
                <a:path w="2078989" h="144779">
                  <a:moveTo>
                    <a:pt x="355092" y="59436"/>
                  </a:moveTo>
                  <a:lnTo>
                    <a:pt x="272796" y="59436"/>
                  </a:lnTo>
                  <a:lnTo>
                    <a:pt x="272796" y="85344"/>
                  </a:lnTo>
                  <a:lnTo>
                    <a:pt x="274320" y="85344"/>
                  </a:lnTo>
                  <a:lnTo>
                    <a:pt x="353568" y="85344"/>
                  </a:lnTo>
                  <a:lnTo>
                    <a:pt x="355092" y="85344"/>
                  </a:lnTo>
                  <a:lnTo>
                    <a:pt x="355092" y="59436"/>
                  </a:lnTo>
                  <a:close/>
                </a:path>
                <a:path w="2078989" h="144779">
                  <a:moveTo>
                    <a:pt x="490728" y="59436"/>
                  </a:moveTo>
                  <a:lnTo>
                    <a:pt x="411480" y="59436"/>
                  </a:lnTo>
                  <a:lnTo>
                    <a:pt x="411480" y="85344"/>
                  </a:lnTo>
                  <a:lnTo>
                    <a:pt x="413004" y="85344"/>
                  </a:lnTo>
                  <a:lnTo>
                    <a:pt x="490728" y="85344"/>
                  </a:lnTo>
                  <a:lnTo>
                    <a:pt x="490728" y="83820"/>
                  </a:lnTo>
                  <a:lnTo>
                    <a:pt x="490728" y="60960"/>
                  </a:lnTo>
                  <a:lnTo>
                    <a:pt x="490728" y="59436"/>
                  </a:lnTo>
                  <a:close/>
                </a:path>
                <a:path w="2078989" h="144779">
                  <a:moveTo>
                    <a:pt x="627888" y="59436"/>
                  </a:moveTo>
                  <a:lnTo>
                    <a:pt x="548640" y="59436"/>
                  </a:lnTo>
                  <a:lnTo>
                    <a:pt x="548640" y="60960"/>
                  </a:lnTo>
                  <a:lnTo>
                    <a:pt x="548640" y="83820"/>
                  </a:lnTo>
                  <a:lnTo>
                    <a:pt x="548640" y="85344"/>
                  </a:lnTo>
                  <a:lnTo>
                    <a:pt x="627888" y="85344"/>
                  </a:lnTo>
                  <a:lnTo>
                    <a:pt x="627888" y="83820"/>
                  </a:lnTo>
                  <a:lnTo>
                    <a:pt x="627888" y="60960"/>
                  </a:lnTo>
                  <a:lnTo>
                    <a:pt x="627888" y="59436"/>
                  </a:lnTo>
                  <a:close/>
                </a:path>
                <a:path w="2078989" h="144779">
                  <a:moveTo>
                    <a:pt x="765048" y="59436"/>
                  </a:moveTo>
                  <a:lnTo>
                    <a:pt x="684276" y="59436"/>
                  </a:lnTo>
                  <a:lnTo>
                    <a:pt x="684276" y="85344"/>
                  </a:lnTo>
                  <a:lnTo>
                    <a:pt x="685800" y="85344"/>
                  </a:lnTo>
                  <a:lnTo>
                    <a:pt x="763524" y="85344"/>
                  </a:lnTo>
                  <a:lnTo>
                    <a:pt x="765048" y="85344"/>
                  </a:lnTo>
                  <a:lnTo>
                    <a:pt x="765048" y="59436"/>
                  </a:lnTo>
                  <a:close/>
                </a:path>
                <a:path w="2078989" h="144779">
                  <a:moveTo>
                    <a:pt x="903732" y="59436"/>
                  </a:moveTo>
                  <a:lnTo>
                    <a:pt x="822960" y="59436"/>
                  </a:lnTo>
                  <a:lnTo>
                    <a:pt x="822960" y="85344"/>
                  </a:lnTo>
                  <a:lnTo>
                    <a:pt x="824484" y="85344"/>
                  </a:lnTo>
                  <a:lnTo>
                    <a:pt x="902208" y="85344"/>
                  </a:lnTo>
                  <a:lnTo>
                    <a:pt x="903732" y="85344"/>
                  </a:lnTo>
                  <a:lnTo>
                    <a:pt x="903732" y="59436"/>
                  </a:lnTo>
                  <a:close/>
                </a:path>
                <a:path w="2078989" h="144779">
                  <a:moveTo>
                    <a:pt x="1039368" y="59436"/>
                  </a:moveTo>
                  <a:lnTo>
                    <a:pt x="960120" y="59436"/>
                  </a:lnTo>
                  <a:lnTo>
                    <a:pt x="960120" y="85344"/>
                  </a:lnTo>
                  <a:lnTo>
                    <a:pt x="961644" y="85344"/>
                  </a:lnTo>
                  <a:lnTo>
                    <a:pt x="1039368" y="85344"/>
                  </a:lnTo>
                  <a:lnTo>
                    <a:pt x="1039368" y="83820"/>
                  </a:lnTo>
                  <a:lnTo>
                    <a:pt x="1039368" y="60960"/>
                  </a:lnTo>
                  <a:lnTo>
                    <a:pt x="1039368" y="59436"/>
                  </a:lnTo>
                  <a:close/>
                </a:path>
                <a:path w="2078989" h="144779">
                  <a:moveTo>
                    <a:pt x="1176528" y="59436"/>
                  </a:moveTo>
                  <a:lnTo>
                    <a:pt x="1097280" y="59436"/>
                  </a:lnTo>
                  <a:lnTo>
                    <a:pt x="1097280" y="60960"/>
                  </a:lnTo>
                  <a:lnTo>
                    <a:pt x="1097280" y="83820"/>
                  </a:lnTo>
                  <a:lnTo>
                    <a:pt x="1097280" y="85344"/>
                  </a:lnTo>
                  <a:lnTo>
                    <a:pt x="1176528" y="85344"/>
                  </a:lnTo>
                  <a:lnTo>
                    <a:pt x="1176528" y="83820"/>
                  </a:lnTo>
                  <a:lnTo>
                    <a:pt x="1176528" y="60960"/>
                  </a:lnTo>
                  <a:lnTo>
                    <a:pt x="1176528" y="59436"/>
                  </a:lnTo>
                  <a:close/>
                </a:path>
                <a:path w="2078989" h="144779">
                  <a:moveTo>
                    <a:pt x="1315212" y="59436"/>
                  </a:moveTo>
                  <a:lnTo>
                    <a:pt x="1234440" y="59436"/>
                  </a:lnTo>
                  <a:lnTo>
                    <a:pt x="1234440" y="60960"/>
                  </a:lnTo>
                  <a:lnTo>
                    <a:pt x="1234440" y="83820"/>
                  </a:lnTo>
                  <a:lnTo>
                    <a:pt x="1234440" y="85344"/>
                  </a:lnTo>
                  <a:lnTo>
                    <a:pt x="1315212" y="85344"/>
                  </a:lnTo>
                  <a:lnTo>
                    <a:pt x="1315212" y="83820"/>
                  </a:lnTo>
                  <a:lnTo>
                    <a:pt x="1315212" y="60960"/>
                  </a:lnTo>
                  <a:lnTo>
                    <a:pt x="1315212" y="59436"/>
                  </a:lnTo>
                  <a:close/>
                </a:path>
                <a:path w="2078989" h="144779">
                  <a:moveTo>
                    <a:pt x="1452372" y="59436"/>
                  </a:moveTo>
                  <a:lnTo>
                    <a:pt x="1373124" y="59436"/>
                  </a:lnTo>
                  <a:lnTo>
                    <a:pt x="1373124" y="60960"/>
                  </a:lnTo>
                  <a:lnTo>
                    <a:pt x="1373124" y="83820"/>
                  </a:lnTo>
                  <a:lnTo>
                    <a:pt x="1373124" y="85344"/>
                  </a:lnTo>
                  <a:lnTo>
                    <a:pt x="1450848" y="85344"/>
                  </a:lnTo>
                  <a:lnTo>
                    <a:pt x="1452372" y="85344"/>
                  </a:lnTo>
                  <a:lnTo>
                    <a:pt x="1452372" y="59436"/>
                  </a:lnTo>
                  <a:close/>
                </a:path>
                <a:path w="2078989" h="144779">
                  <a:moveTo>
                    <a:pt x="1589532" y="59436"/>
                  </a:moveTo>
                  <a:lnTo>
                    <a:pt x="1508760" y="59436"/>
                  </a:lnTo>
                  <a:lnTo>
                    <a:pt x="1508760" y="85344"/>
                  </a:lnTo>
                  <a:lnTo>
                    <a:pt x="1510284" y="85344"/>
                  </a:lnTo>
                  <a:lnTo>
                    <a:pt x="1588008" y="85344"/>
                  </a:lnTo>
                  <a:lnTo>
                    <a:pt x="1589532" y="85344"/>
                  </a:lnTo>
                  <a:lnTo>
                    <a:pt x="1589532" y="59436"/>
                  </a:lnTo>
                  <a:close/>
                </a:path>
                <a:path w="2078989" h="144779">
                  <a:moveTo>
                    <a:pt x="1725168" y="59436"/>
                  </a:moveTo>
                  <a:lnTo>
                    <a:pt x="1645920" y="59436"/>
                  </a:lnTo>
                  <a:lnTo>
                    <a:pt x="1645920" y="60960"/>
                  </a:lnTo>
                  <a:lnTo>
                    <a:pt x="1645920" y="83820"/>
                  </a:lnTo>
                  <a:lnTo>
                    <a:pt x="1645920" y="85344"/>
                  </a:lnTo>
                  <a:lnTo>
                    <a:pt x="1725168" y="85344"/>
                  </a:lnTo>
                  <a:lnTo>
                    <a:pt x="1725168" y="83820"/>
                  </a:lnTo>
                  <a:lnTo>
                    <a:pt x="1725168" y="60960"/>
                  </a:lnTo>
                  <a:lnTo>
                    <a:pt x="1725168" y="59436"/>
                  </a:lnTo>
                  <a:close/>
                </a:path>
                <a:path w="2078989" h="144779">
                  <a:moveTo>
                    <a:pt x="1863852" y="59436"/>
                  </a:moveTo>
                  <a:lnTo>
                    <a:pt x="1784604" y="59436"/>
                  </a:lnTo>
                  <a:lnTo>
                    <a:pt x="1784604" y="60960"/>
                  </a:lnTo>
                  <a:lnTo>
                    <a:pt x="1784604" y="83820"/>
                  </a:lnTo>
                  <a:lnTo>
                    <a:pt x="1784604" y="85344"/>
                  </a:lnTo>
                  <a:lnTo>
                    <a:pt x="1863852" y="85344"/>
                  </a:lnTo>
                  <a:lnTo>
                    <a:pt x="1863852" y="83820"/>
                  </a:lnTo>
                  <a:lnTo>
                    <a:pt x="1863852" y="60960"/>
                  </a:lnTo>
                  <a:lnTo>
                    <a:pt x="1863852" y="59436"/>
                  </a:lnTo>
                  <a:close/>
                </a:path>
                <a:path w="2078989" h="144779">
                  <a:moveTo>
                    <a:pt x="2078736" y="71628"/>
                  </a:moveTo>
                  <a:lnTo>
                    <a:pt x="1979676" y="11163"/>
                  </a:lnTo>
                  <a:lnTo>
                    <a:pt x="1979676" y="60960"/>
                  </a:lnTo>
                  <a:lnTo>
                    <a:pt x="1979676" y="83820"/>
                  </a:lnTo>
                  <a:lnTo>
                    <a:pt x="1961388" y="83820"/>
                  </a:lnTo>
                  <a:lnTo>
                    <a:pt x="1961388" y="60960"/>
                  </a:lnTo>
                  <a:lnTo>
                    <a:pt x="1979676" y="60960"/>
                  </a:lnTo>
                  <a:lnTo>
                    <a:pt x="1979676" y="11163"/>
                  </a:lnTo>
                  <a:lnTo>
                    <a:pt x="1961388" y="0"/>
                  </a:lnTo>
                  <a:lnTo>
                    <a:pt x="1959864" y="0"/>
                  </a:lnTo>
                  <a:lnTo>
                    <a:pt x="1959864" y="59436"/>
                  </a:lnTo>
                  <a:lnTo>
                    <a:pt x="1921764" y="59436"/>
                  </a:lnTo>
                  <a:lnTo>
                    <a:pt x="1921764" y="60960"/>
                  </a:lnTo>
                  <a:lnTo>
                    <a:pt x="1921764" y="83820"/>
                  </a:lnTo>
                  <a:lnTo>
                    <a:pt x="1921764" y="85344"/>
                  </a:lnTo>
                  <a:lnTo>
                    <a:pt x="1959864" y="85344"/>
                  </a:lnTo>
                  <a:lnTo>
                    <a:pt x="1959864" y="144780"/>
                  </a:lnTo>
                  <a:lnTo>
                    <a:pt x="1961388" y="144780"/>
                  </a:lnTo>
                  <a:lnTo>
                    <a:pt x="2054352" y="88036"/>
                  </a:lnTo>
                  <a:lnTo>
                    <a:pt x="2077212" y="74079"/>
                  </a:lnTo>
                  <a:lnTo>
                    <a:pt x="2078736" y="73152"/>
                  </a:lnTo>
                  <a:lnTo>
                    <a:pt x="2078736" y="71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4669" y="3038855"/>
              <a:ext cx="3070860" cy="303882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04376" y="447547"/>
            <a:ext cx="6699884" cy="6356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114" b="0">
                <a:solidFill>
                  <a:srgbClr val="00569F"/>
                </a:solidFill>
                <a:latin typeface="Tahoma"/>
                <a:cs typeface="Tahoma"/>
              </a:rPr>
              <a:t>Dioxyde</a:t>
            </a:r>
            <a:r>
              <a:rPr dirty="0" sz="2000" spc="-6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000" spc="185" b="0">
                <a:solidFill>
                  <a:srgbClr val="00569F"/>
                </a:solidFill>
                <a:latin typeface="Tahoma"/>
                <a:cs typeface="Tahoma"/>
              </a:rPr>
              <a:t>d’azote</a:t>
            </a:r>
            <a:r>
              <a:rPr dirty="0" sz="2000" spc="-10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000" spc="-155" b="0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2000" spc="-8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000" spc="150" b="0">
                <a:solidFill>
                  <a:srgbClr val="00569F"/>
                </a:solidFill>
                <a:latin typeface="Tahoma"/>
                <a:cs typeface="Tahoma"/>
              </a:rPr>
              <a:t>une</a:t>
            </a:r>
            <a:r>
              <a:rPr dirty="0" sz="2000" spc="-9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000" spc="55" b="0">
                <a:solidFill>
                  <a:srgbClr val="00569F"/>
                </a:solidFill>
                <a:latin typeface="Tahoma"/>
                <a:cs typeface="Tahoma"/>
              </a:rPr>
              <a:t>situation</a:t>
            </a:r>
            <a:r>
              <a:rPr dirty="0" sz="2000" spc="-9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000" spc="35" b="0">
                <a:solidFill>
                  <a:srgbClr val="00569F"/>
                </a:solidFill>
                <a:latin typeface="Tahoma"/>
                <a:cs typeface="Tahoma"/>
              </a:rPr>
              <a:t>toujours</a:t>
            </a:r>
            <a:r>
              <a:rPr dirty="0" sz="2000" spc="-11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000" spc="50" b="0">
                <a:solidFill>
                  <a:srgbClr val="00569F"/>
                </a:solidFill>
                <a:latin typeface="Tahoma"/>
                <a:cs typeface="Tahoma"/>
              </a:rPr>
              <a:t>insatisfaisante, </a:t>
            </a:r>
            <a:r>
              <a:rPr dirty="0" sz="2000" spc="-61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000" spc="135" b="0">
                <a:solidFill>
                  <a:srgbClr val="00569F"/>
                </a:solidFill>
                <a:latin typeface="Tahoma"/>
                <a:cs typeface="Tahoma"/>
              </a:rPr>
              <a:t>malgré</a:t>
            </a:r>
            <a:r>
              <a:rPr dirty="0" sz="2000" spc="-10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000" spc="150" b="0">
                <a:solidFill>
                  <a:srgbClr val="00569F"/>
                </a:solidFill>
                <a:latin typeface="Tahoma"/>
                <a:cs typeface="Tahoma"/>
              </a:rPr>
              <a:t>une</a:t>
            </a:r>
            <a:r>
              <a:rPr dirty="0" sz="2000" spc="-9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000" spc="110" b="0">
                <a:solidFill>
                  <a:srgbClr val="00569F"/>
                </a:solidFill>
                <a:latin typeface="Tahoma"/>
                <a:cs typeface="Tahoma"/>
              </a:rPr>
              <a:t>amélioration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5885" y="1433575"/>
            <a:ext cx="8363584" cy="11804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299085" marR="5080" indent="-287020">
              <a:lnSpc>
                <a:spcPct val="100000"/>
              </a:lnSpc>
              <a:spcBef>
                <a:spcPts val="95"/>
              </a:spcBef>
              <a:buSzPct val="78125"/>
              <a:buFont typeface="Tahoma"/>
              <a:buChar char="►"/>
              <a:tabLst>
                <a:tab pos="299720" algn="l"/>
              </a:tabLst>
            </a:pPr>
            <a:r>
              <a:rPr dirty="0" sz="1600" spc="-90" b="1">
                <a:solidFill>
                  <a:srgbClr val="00569F"/>
                </a:solidFill>
                <a:latin typeface="Tahoma"/>
                <a:cs typeface="Tahoma"/>
              </a:rPr>
              <a:t>Poursuite</a:t>
            </a:r>
            <a:r>
              <a:rPr dirty="0" sz="1600" spc="-9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baisse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 b="1">
                <a:solidFill>
                  <a:srgbClr val="00569F"/>
                </a:solidFill>
                <a:latin typeface="Tahoma"/>
                <a:cs typeface="Tahoma"/>
              </a:rPr>
              <a:t>avec</a:t>
            </a:r>
            <a:r>
              <a:rPr dirty="0" sz="1600" spc="8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une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réglementation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respectée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en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80" b="1">
                <a:solidFill>
                  <a:srgbClr val="00569F"/>
                </a:solidFill>
                <a:latin typeface="Tahoma"/>
                <a:cs typeface="Tahoma"/>
              </a:rPr>
              <a:t>situation</a:t>
            </a:r>
            <a:r>
              <a:rPr dirty="0" sz="1600" spc="-8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0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6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fond, </a:t>
            </a:r>
            <a:r>
              <a:rPr dirty="0" sz="16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mais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largement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0" b="1">
                <a:solidFill>
                  <a:srgbClr val="00569F"/>
                </a:solidFill>
                <a:latin typeface="Tahoma"/>
                <a:cs typeface="Tahoma"/>
              </a:rPr>
              <a:t>dépassée</a:t>
            </a:r>
            <a:r>
              <a:rPr dirty="0" sz="1600" spc="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" b="1">
                <a:solidFill>
                  <a:srgbClr val="00569F"/>
                </a:solidFill>
                <a:latin typeface="Tahoma"/>
                <a:cs typeface="Tahoma"/>
              </a:rPr>
              <a:t>au</a:t>
            </a:r>
            <a:r>
              <a:rPr dirty="0" sz="1600" spc="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voisinage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grands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axes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90" b="1">
                <a:solidFill>
                  <a:srgbClr val="00569F"/>
                </a:solidFill>
                <a:latin typeface="Tahoma"/>
                <a:cs typeface="Tahoma"/>
              </a:rPr>
              <a:t>routiers</a:t>
            </a:r>
            <a:r>
              <a:rPr dirty="0" sz="1600" spc="-9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0" b="1">
                <a:solidFill>
                  <a:srgbClr val="00569F"/>
                </a:solidFill>
                <a:latin typeface="Tahoma"/>
                <a:cs typeface="Tahoma"/>
              </a:rPr>
              <a:t>(jusqu’à</a:t>
            </a:r>
            <a:r>
              <a:rPr dirty="0" sz="16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25" b="1">
                <a:solidFill>
                  <a:srgbClr val="00569F"/>
                </a:solidFill>
                <a:latin typeface="Tahoma"/>
                <a:cs typeface="Tahoma"/>
              </a:rPr>
              <a:t>2</a:t>
            </a:r>
            <a:r>
              <a:rPr dirty="0" sz="1600" spc="-1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90" b="1">
                <a:solidFill>
                  <a:srgbClr val="00569F"/>
                </a:solidFill>
                <a:latin typeface="Tahoma"/>
                <a:cs typeface="Tahoma"/>
              </a:rPr>
              <a:t>fois</a:t>
            </a:r>
            <a:r>
              <a:rPr dirty="0" sz="1600" spc="-9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55" b="1">
                <a:solidFill>
                  <a:srgbClr val="00569F"/>
                </a:solidFill>
                <a:latin typeface="Tahoma"/>
                <a:cs typeface="Tahoma"/>
              </a:rPr>
              <a:t>&gt; </a:t>
            </a:r>
            <a:r>
              <a:rPr dirty="0" sz="1600" spc="-3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Valeur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95" b="1">
                <a:solidFill>
                  <a:srgbClr val="00569F"/>
                </a:solidFill>
                <a:latin typeface="Tahoma"/>
                <a:cs typeface="Tahoma"/>
              </a:rPr>
              <a:t>Limite</a:t>
            </a:r>
            <a:endParaRPr sz="1600">
              <a:latin typeface="Tahoma"/>
              <a:cs typeface="Tahoma"/>
            </a:endParaRPr>
          </a:p>
          <a:p>
            <a:pPr marL="344805" indent="-287655">
              <a:lnSpc>
                <a:spcPct val="100000"/>
              </a:lnSpc>
              <a:spcBef>
                <a:spcPts val="1415"/>
              </a:spcBef>
              <a:buSzPct val="78125"/>
              <a:buFont typeface="Tahoma"/>
              <a:buChar char="►"/>
              <a:tabLst>
                <a:tab pos="345440" algn="l"/>
              </a:tabLst>
            </a:pP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Franciliens</a:t>
            </a:r>
            <a:r>
              <a:rPr dirty="0" sz="1600" spc="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95" b="1">
                <a:solidFill>
                  <a:srgbClr val="00569F"/>
                </a:solidFill>
                <a:latin typeface="Tahoma"/>
                <a:cs typeface="Tahoma"/>
              </a:rPr>
              <a:t>toujours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exposés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mais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en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90" b="1">
                <a:solidFill>
                  <a:srgbClr val="00569F"/>
                </a:solidFill>
                <a:latin typeface="Tahoma"/>
                <a:cs typeface="Tahoma"/>
              </a:rPr>
              <a:t>forte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5" b="1">
                <a:solidFill>
                  <a:srgbClr val="00569F"/>
                </a:solidFill>
                <a:latin typeface="Tahoma"/>
                <a:cs typeface="Tahoma"/>
              </a:rPr>
              <a:t>diminution</a:t>
            </a:r>
            <a:r>
              <a:rPr dirty="0" sz="1600" spc="7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25" b="1">
                <a:solidFill>
                  <a:srgbClr val="FF7B00"/>
                </a:solidFill>
                <a:latin typeface="Tahoma"/>
                <a:cs typeface="Tahoma"/>
              </a:rPr>
              <a:t>(60</a:t>
            </a:r>
            <a:r>
              <a:rPr dirty="0" sz="1600" spc="1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135" b="1">
                <a:solidFill>
                  <a:srgbClr val="FF7B00"/>
                </a:solidFill>
                <a:latin typeface="Tahoma"/>
                <a:cs typeface="Tahoma"/>
              </a:rPr>
              <a:t>000</a:t>
            </a:r>
            <a:r>
              <a:rPr dirty="0" sz="1600" spc="1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50" b="1">
                <a:solidFill>
                  <a:srgbClr val="FF7B00"/>
                </a:solidFill>
                <a:latin typeface="Tahoma"/>
                <a:cs typeface="Tahoma"/>
              </a:rPr>
              <a:t>personnes)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90000" y="6575549"/>
            <a:ext cx="729297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050" spc="65">
                <a:solidFill>
                  <a:srgbClr val="00569F"/>
                </a:solidFill>
                <a:latin typeface="Tahoma"/>
                <a:cs typeface="Tahoma"/>
              </a:rPr>
              <a:t>Concentrations</a:t>
            </a:r>
            <a:r>
              <a:rPr dirty="0" sz="105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70">
                <a:solidFill>
                  <a:srgbClr val="00569F"/>
                </a:solidFill>
                <a:latin typeface="Tahoma"/>
                <a:cs typeface="Tahoma"/>
              </a:rPr>
              <a:t>moyennes</a:t>
            </a:r>
            <a:r>
              <a:rPr dirty="0" sz="105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50">
                <a:solidFill>
                  <a:srgbClr val="00569F"/>
                </a:solidFill>
                <a:latin typeface="Tahoma"/>
                <a:cs typeface="Tahoma"/>
              </a:rPr>
              <a:t>annuelles</a:t>
            </a:r>
            <a:r>
              <a:rPr dirty="0" sz="105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3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050" spc="-2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70">
                <a:solidFill>
                  <a:srgbClr val="00569F"/>
                </a:solidFill>
                <a:latin typeface="Tahoma"/>
                <a:cs typeface="Tahoma"/>
              </a:rPr>
              <a:t>dioxyde</a:t>
            </a:r>
            <a:r>
              <a:rPr dirty="0" sz="105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95">
                <a:solidFill>
                  <a:srgbClr val="00569F"/>
                </a:solidFill>
                <a:latin typeface="Tahoma"/>
                <a:cs typeface="Tahoma"/>
              </a:rPr>
              <a:t>d’azote</a:t>
            </a:r>
            <a:r>
              <a:rPr dirty="0" sz="105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35">
                <a:solidFill>
                  <a:srgbClr val="00569F"/>
                </a:solidFill>
                <a:latin typeface="Tahoma"/>
                <a:cs typeface="Tahoma"/>
              </a:rPr>
              <a:t>(NO</a:t>
            </a:r>
            <a:r>
              <a:rPr dirty="0" baseline="-19841" sz="1050" spc="52">
                <a:solidFill>
                  <a:srgbClr val="00569F"/>
                </a:solidFill>
                <a:latin typeface="Tahoma"/>
                <a:cs typeface="Tahoma"/>
              </a:rPr>
              <a:t>2</a:t>
            </a:r>
            <a:r>
              <a:rPr dirty="0" sz="1050" spc="35">
                <a:solidFill>
                  <a:srgbClr val="00569F"/>
                </a:solidFill>
                <a:latin typeface="Tahoma"/>
                <a:cs typeface="Tahoma"/>
              </a:rPr>
              <a:t>)</a:t>
            </a:r>
            <a:r>
              <a:rPr dirty="0" sz="1050" spc="-1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9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05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0">
                <a:solidFill>
                  <a:srgbClr val="00569F"/>
                </a:solidFill>
                <a:latin typeface="Tahoma"/>
                <a:cs typeface="Tahoma"/>
              </a:rPr>
              <a:t>2021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9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05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45">
                <a:solidFill>
                  <a:srgbClr val="00569F"/>
                </a:solidFill>
                <a:latin typeface="Tahoma"/>
                <a:cs typeface="Tahoma"/>
              </a:rPr>
              <a:t>Île-de-France</a:t>
            </a:r>
            <a:r>
              <a:rPr dirty="0" sz="105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40">
                <a:solidFill>
                  <a:srgbClr val="00569F"/>
                </a:solidFill>
                <a:latin typeface="Tahoma"/>
                <a:cs typeface="Tahoma"/>
              </a:rPr>
              <a:t>avec</a:t>
            </a:r>
            <a:r>
              <a:rPr dirty="0" sz="105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50">
                <a:solidFill>
                  <a:srgbClr val="00569F"/>
                </a:solidFill>
                <a:latin typeface="Tahoma"/>
                <a:cs typeface="Tahoma"/>
              </a:rPr>
              <a:t>un</a:t>
            </a:r>
            <a:r>
              <a:rPr dirty="0" sz="105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80">
                <a:solidFill>
                  <a:srgbClr val="00569F"/>
                </a:solidFill>
                <a:latin typeface="Tahoma"/>
                <a:cs typeface="Tahoma"/>
              </a:rPr>
              <a:t>zoom</a:t>
            </a:r>
            <a:r>
              <a:rPr dirty="0" sz="105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sur</a:t>
            </a:r>
            <a:r>
              <a:rPr dirty="0" sz="1050" spc="-2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5">
                <a:solidFill>
                  <a:srgbClr val="00569F"/>
                </a:solidFill>
                <a:latin typeface="Tahoma"/>
                <a:cs typeface="Tahoma"/>
              </a:rPr>
              <a:t>Paris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89254" y="2801360"/>
            <a:ext cx="518503" cy="329252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616321" y="6963499"/>
            <a:ext cx="185420" cy="17018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83185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8</a:t>
            </a:fld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4376" y="584708"/>
            <a:ext cx="595693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135" b="0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2200" spc="-50" b="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2200" spc="240" b="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2200" spc="-40" b="0">
                <a:solidFill>
                  <a:srgbClr val="00569F"/>
                </a:solidFill>
                <a:latin typeface="Tahoma"/>
                <a:cs typeface="Tahoma"/>
              </a:rPr>
              <a:t>x</a:t>
            </a:r>
            <a:r>
              <a:rPr dirty="0" sz="2200" spc="65" b="0">
                <a:solidFill>
                  <a:srgbClr val="00569F"/>
                </a:solidFill>
                <a:latin typeface="Tahoma"/>
                <a:cs typeface="Tahoma"/>
              </a:rPr>
              <a:t>y</a:t>
            </a:r>
            <a:r>
              <a:rPr dirty="0" sz="2200" spc="280" b="0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2200" spc="265" b="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2200" spc="60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280" b="0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2200" spc="300" b="0">
                <a:solidFill>
                  <a:srgbClr val="00569F"/>
                </a:solidFill>
                <a:latin typeface="Tahoma"/>
                <a:cs typeface="Tahoma"/>
              </a:rPr>
              <a:t>’</a:t>
            </a:r>
            <a:r>
              <a:rPr dirty="0" sz="2200" spc="340" b="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2200" spc="-45" b="0">
                <a:solidFill>
                  <a:srgbClr val="00569F"/>
                </a:solidFill>
                <a:latin typeface="Tahoma"/>
                <a:cs typeface="Tahoma"/>
              </a:rPr>
              <a:t>z</a:t>
            </a:r>
            <a:r>
              <a:rPr dirty="0" sz="2200" spc="240" b="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2200" spc="15" b="0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2200" spc="265" b="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2200" spc="70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-170" b="0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2200" spc="65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100" b="0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2200" spc="110" b="0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2200" spc="265" b="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2200" spc="60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260" b="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2200" spc="-40" b="0">
                <a:solidFill>
                  <a:srgbClr val="00569F"/>
                </a:solidFill>
                <a:latin typeface="Tahoma"/>
                <a:cs typeface="Tahoma"/>
              </a:rPr>
              <a:t>x</a:t>
            </a:r>
            <a:r>
              <a:rPr dirty="0" sz="2200" spc="280" b="0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2200" spc="240" b="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2200" spc="-135" b="0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2200" spc="-55" b="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2200" b="0">
                <a:solidFill>
                  <a:srgbClr val="00569F"/>
                </a:solidFill>
                <a:latin typeface="Tahoma"/>
                <a:cs typeface="Tahoma"/>
              </a:rPr>
              <a:t>t</a:t>
            </a:r>
            <a:r>
              <a:rPr dirty="0" sz="2200" spc="-65" b="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2200" spc="240" b="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2200" spc="110" b="0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2200" spc="15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345" b="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2200" spc="60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-65" b="0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2200" spc="345" b="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2200" spc="60" b="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2200" spc="280" b="0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2200" spc="340" b="0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2200" spc="-50" b="0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2200" spc="-5" b="0">
                <a:solidFill>
                  <a:srgbClr val="00569F"/>
                </a:solidFill>
                <a:latin typeface="Tahoma"/>
                <a:cs typeface="Tahoma"/>
              </a:rPr>
              <a:t>sse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797" y="2049780"/>
            <a:ext cx="6640068" cy="33451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616321" y="6963499"/>
            <a:ext cx="185420" cy="17018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83185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8</a:t>
            </a:fld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9832" y="534415"/>
            <a:ext cx="675449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2200" spc="80" b="0">
                <a:solidFill>
                  <a:srgbClr val="00569F"/>
                </a:solidFill>
                <a:latin typeface="Tahoma"/>
                <a:cs typeface="Tahoma"/>
              </a:rPr>
              <a:t>Particules</a:t>
            </a:r>
            <a:r>
              <a:rPr dirty="0" sz="2200" spc="-9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05" b="0">
                <a:solidFill>
                  <a:srgbClr val="00569F"/>
                </a:solidFill>
                <a:latin typeface="Tahoma"/>
                <a:cs typeface="Tahoma"/>
              </a:rPr>
              <a:t>PM</a:t>
            </a:r>
            <a:r>
              <a:rPr dirty="0" baseline="-21072" sz="2175" spc="157" b="0">
                <a:solidFill>
                  <a:srgbClr val="00569F"/>
                </a:solidFill>
                <a:latin typeface="Tahoma"/>
                <a:cs typeface="Tahoma"/>
              </a:rPr>
              <a:t>10</a:t>
            </a:r>
            <a:r>
              <a:rPr dirty="0" baseline="-21072" sz="2175" spc="24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-170" b="0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2200" spc="-6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40" b="0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2200" spc="-6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35" b="0">
                <a:solidFill>
                  <a:srgbClr val="00569F"/>
                </a:solidFill>
                <a:latin typeface="Tahoma"/>
                <a:cs typeface="Tahoma"/>
              </a:rPr>
              <a:t>dépassements</a:t>
            </a:r>
            <a:r>
              <a:rPr dirty="0" sz="2200" spc="-9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05" b="0">
                <a:solidFill>
                  <a:srgbClr val="00569F"/>
                </a:solidFill>
                <a:latin typeface="Tahoma"/>
                <a:cs typeface="Tahoma"/>
              </a:rPr>
              <a:t>qui</a:t>
            </a:r>
            <a:r>
              <a:rPr dirty="0" sz="2200" spc="-7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10" b="0">
                <a:solidFill>
                  <a:srgbClr val="00569F"/>
                </a:solidFill>
                <a:latin typeface="Tahoma"/>
                <a:cs typeface="Tahoma"/>
              </a:rPr>
              <a:t>diminuent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49057" y="1563115"/>
            <a:ext cx="819594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299085" marR="5080" indent="-287020">
              <a:lnSpc>
                <a:spcPct val="100000"/>
              </a:lnSpc>
              <a:spcBef>
                <a:spcPts val="95"/>
              </a:spcBef>
              <a:buSzPct val="78125"/>
              <a:buFont typeface="Tahoma"/>
              <a:buChar char="►"/>
              <a:tabLst>
                <a:tab pos="299720" algn="l"/>
              </a:tabLst>
            </a:pP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Moins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25" b="1">
                <a:solidFill>
                  <a:srgbClr val="FF7B00"/>
                </a:solidFill>
                <a:latin typeface="Tahoma"/>
                <a:cs typeface="Tahoma"/>
              </a:rPr>
              <a:t>1000</a:t>
            </a:r>
            <a:r>
              <a:rPr dirty="0" sz="1600" spc="-12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FF7B00"/>
                </a:solidFill>
                <a:latin typeface="Tahoma"/>
                <a:cs typeface="Tahoma"/>
              </a:rPr>
              <a:t>Franciliens</a:t>
            </a:r>
            <a:r>
              <a:rPr dirty="0" sz="1600" spc="-5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10" b="1">
                <a:solidFill>
                  <a:srgbClr val="FF7B00"/>
                </a:solidFill>
                <a:latin typeface="Tahoma"/>
                <a:cs typeface="Tahoma"/>
              </a:rPr>
              <a:t>concernés</a:t>
            </a:r>
            <a:r>
              <a:rPr dirty="0" sz="1600" spc="1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FF7B00"/>
                </a:solidFill>
                <a:latin typeface="Tahoma"/>
                <a:cs typeface="Tahoma"/>
              </a:rPr>
              <a:t>par</a:t>
            </a:r>
            <a:r>
              <a:rPr dirty="0" sz="1600" spc="-1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70" b="1">
                <a:solidFill>
                  <a:srgbClr val="FF7B00"/>
                </a:solidFill>
                <a:latin typeface="Tahoma"/>
                <a:cs typeface="Tahoma"/>
              </a:rPr>
              <a:t>un</a:t>
            </a:r>
            <a:r>
              <a:rPr dirty="0" sz="1600" spc="-7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FF7B00"/>
                </a:solidFill>
                <a:latin typeface="Tahoma"/>
                <a:cs typeface="Tahoma"/>
              </a:rPr>
              <a:t>dépassement</a:t>
            </a:r>
            <a:r>
              <a:rPr dirty="0" sz="1600" spc="-1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FF7B00"/>
                </a:solidFill>
                <a:latin typeface="Tahoma"/>
                <a:cs typeface="Tahoma"/>
              </a:rPr>
              <a:t>de</a:t>
            </a:r>
            <a:r>
              <a:rPr dirty="0" sz="1600" spc="5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FF7B00"/>
                </a:solidFill>
                <a:latin typeface="Tahoma"/>
                <a:cs typeface="Tahoma"/>
              </a:rPr>
              <a:t>la</a:t>
            </a:r>
            <a:r>
              <a:rPr dirty="0" sz="1600" spc="-5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40" b="1">
                <a:solidFill>
                  <a:srgbClr val="FF7B00"/>
                </a:solidFill>
                <a:latin typeface="Tahoma"/>
                <a:cs typeface="Tahoma"/>
              </a:rPr>
              <a:t>valeur</a:t>
            </a:r>
            <a:r>
              <a:rPr dirty="0" sz="1600" spc="-4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75" b="1">
                <a:solidFill>
                  <a:srgbClr val="FF7B00"/>
                </a:solidFill>
                <a:latin typeface="Tahoma"/>
                <a:cs typeface="Tahoma"/>
              </a:rPr>
              <a:t>limite </a:t>
            </a:r>
            <a:r>
              <a:rPr dirty="0" sz="1600" spc="-70" b="1">
                <a:solidFill>
                  <a:srgbClr val="FF7B00"/>
                </a:solidFill>
                <a:latin typeface="Tahoma"/>
                <a:cs typeface="Tahoma"/>
              </a:rPr>
              <a:t> </a:t>
            </a:r>
            <a:r>
              <a:rPr dirty="0" sz="1600" spc="-75" b="1">
                <a:solidFill>
                  <a:srgbClr val="FF7B00"/>
                </a:solidFill>
                <a:latin typeface="Tahoma"/>
                <a:cs typeface="Tahoma"/>
              </a:rPr>
              <a:t>journalière</a:t>
            </a:r>
            <a:r>
              <a:rPr dirty="0" sz="1600" spc="-75" b="1">
                <a:solidFill>
                  <a:srgbClr val="00569F"/>
                </a:solidFill>
                <a:latin typeface="Tahoma"/>
                <a:cs typeface="Tahoma"/>
              </a:rPr>
              <a:t>*,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0" b="1">
                <a:solidFill>
                  <a:srgbClr val="00569F"/>
                </a:solidFill>
                <a:latin typeface="Tahoma"/>
                <a:cs typeface="Tahoma"/>
              </a:rPr>
              <a:t>essentiellement</a:t>
            </a:r>
            <a:r>
              <a:rPr dirty="0" sz="16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le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long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du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trafic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60" b="1">
                <a:solidFill>
                  <a:srgbClr val="00569F"/>
                </a:solidFill>
                <a:latin typeface="Tahoma"/>
                <a:cs typeface="Tahoma"/>
              </a:rPr>
              <a:t>et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dans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5" b="1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600" spc="-5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5" b="1">
                <a:solidFill>
                  <a:srgbClr val="00569F"/>
                </a:solidFill>
                <a:latin typeface="Tahoma"/>
                <a:cs typeface="Tahoma"/>
              </a:rPr>
              <a:t>zones</a:t>
            </a:r>
            <a:r>
              <a:rPr dirty="0" sz="1600" spc="-4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densément 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peuplées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0481" y="2929848"/>
            <a:ext cx="521368" cy="323038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36637" y="6226553"/>
            <a:ext cx="8485505" cy="5937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16890">
              <a:lnSpc>
                <a:spcPct val="100000"/>
              </a:lnSpc>
              <a:spcBef>
                <a:spcPts val="105"/>
              </a:spcBef>
            </a:pPr>
            <a:r>
              <a:rPr dirty="0" sz="1050" spc="85">
                <a:solidFill>
                  <a:srgbClr val="00569F"/>
                </a:solidFill>
                <a:latin typeface="Tahoma"/>
                <a:cs typeface="Tahoma"/>
              </a:rPr>
              <a:t>Nombre</a:t>
            </a:r>
            <a:r>
              <a:rPr dirty="0" sz="105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3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05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-15">
                <a:solidFill>
                  <a:srgbClr val="00569F"/>
                </a:solidFill>
                <a:latin typeface="Tahoma"/>
                <a:cs typeface="Tahoma"/>
              </a:rPr>
              <a:t>jours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3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050" spc="-2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80">
                <a:solidFill>
                  <a:srgbClr val="00569F"/>
                </a:solidFill>
                <a:latin typeface="Tahoma"/>
                <a:cs typeface="Tahoma"/>
              </a:rPr>
              <a:t>dépassement</a:t>
            </a:r>
            <a:r>
              <a:rPr dirty="0" sz="105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95">
                <a:solidFill>
                  <a:srgbClr val="00569F"/>
                </a:solidFill>
                <a:latin typeface="Tahoma"/>
                <a:cs typeface="Tahoma"/>
              </a:rPr>
              <a:t>du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0">
                <a:solidFill>
                  <a:srgbClr val="00569F"/>
                </a:solidFill>
                <a:latin typeface="Tahoma"/>
                <a:cs typeface="Tahoma"/>
              </a:rPr>
              <a:t>seuil</a:t>
            </a:r>
            <a:r>
              <a:rPr dirty="0" sz="1050" spc="-4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25">
                <a:solidFill>
                  <a:srgbClr val="00569F"/>
                </a:solidFill>
                <a:latin typeface="Tahoma"/>
                <a:cs typeface="Tahoma"/>
              </a:rPr>
              <a:t>journalier</a:t>
            </a:r>
            <a:r>
              <a:rPr dirty="0" sz="105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3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0">
                <a:solidFill>
                  <a:srgbClr val="00569F"/>
                </a:solidFill>
                <a:latin typeface="Tahoma"/>
                <a:cs typeface="Tahoma"/>
              </a:rPr>
              <a:t>50</a:t>
            </a:r>
            <a:r>
              <a:rPr dirty="0" sz="105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60">
                <a:solidFill>
                  <a:srgbClr val="00569F"/>
                </a:solidFill>
                <a:latin typeface="Tahoma"/>
                <a:cs typeface="Tahoma"/>
              </a:rPr>
              <a:t>µg/m</a:t>
            </a:r>
            <a:r>
              <a:rPr dirty="0" baseline="23809" sz="1050" spc="89">
                <a:solidFill>
                  <a:srgbClr val="00569F"/>
                </a:solidFill>
                <a:latin typeface="Tahoma"/>
                <a:cs typeface="Tahoma"/>
              </a:rPr>
              <a:t>3</a:t>
            </a:r>
            <a:r>
              <a:rPr dirty="0" baseline="23809" sz="1050" spc="67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9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05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50">
                <a:solidFill>
                  <a:srgbClr val="00569F"/>
                </a:solidFill>
                <a:latin typeface="Tahoma"/>
                <a:cs typeface="Tahoma"/>
              </a:rPr>
              <a:t>PM</a:t>
            </a:r>
            <a:r>
              <a:rPr dirty="0" baseline="-19841" sz="1050" spc="75">
                <a:solidFill>
                  <a:srgbClr val="00569F"/>
                </a:solidFill>
                <a:latin typeface="Tahoma"/>
                <a:cs typeface="Tahoma"/>
              </a:rPr>
              <a:t>10</a:t>
            </a:r>
            <a:r>
              <a:rPr dirty="0" baseline="-19841" sz="1050" spc="10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9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05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0">
                <a:solidFill>
                  <a:srgbClr val="00569F"/>
                </a:solidFill>
                <a:latin typeface="Tahoma"/>
                <a:cs typeface="Tahoma"/>
              </a:rPr>
              <a:t>2021</a:t>
            </a:r>
            <a:r>
              <a:rPr dirty="0" sz="105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9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05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40">
                <a:solidFill>
                  <a:srgbClr val="00569F"/>
                </a:solidFill>
                <a:latin typeface="Tahoma"/>
                <a:cs typeface="Tahoma"/>
              </a:rPr>
              <a:t>Île-de-France,</a:t>
            </a:r>
            <a:r>
              <a:rPr dirty="0" sz="105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140">
                <a:solidFill>
                  <a:srgbClr val="00569F"/>
                </a:solidFill>
                <a:latin typeface="Tahoma"/>
                <a:cs typeface="Tahoma"/>
              </a:rPr>
              <a:t>avec</a:t>
            </a:r>
            <a:r>
              <a:rPr dirty="0" sz="105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50">
                <a:solidFill>
                  <a:srgbClr val="00569F"/>
                </a:solidFill>
                <a:latin typeface="Tahoma"/>
                <a:cs typeface="Tahoma"/>
              </a:rPr>
              <a:t>un</a:t>
            </a:r>
            <a:r>
              <a:rPr dirty="0" sz="105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80">
                <a:solidFill>
                  <a:srgbClr val="00569F"/>
                </a:solidFill>
                <a:latin typeface="Tahoma"/>
                <a:cs typeface="Tahoma"/>
              </a:rPr>
              <a:t>zoom</a:t>
            </a:r>
            <a:r>
              <a:rPr dirty="0" sz="105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-30">
                <a:solidFill>
                  <a:srgbClr val="00569F"/>
                </a:solidFill>
                <a:latin typeface="Tahoma"/>
                <a:cs typeface="Tahoma"/>
              </a:rPr>
              <a:t>sur</a:t>
            </a:r>
            <a:r>
              <a:rPr dirty="0" sz="1050" spc="-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050" spc="5">
                <a:solidFill>
                  <a:srgbClr val="00569F"/>
                </a:solidFill>
                <a:latin typeface="Tahoma"/>
                <a:cs typeface="Tahoma"/>
              </a:rPr>
              <a:t>Paris</a:t>
            </a:r>
            <a:endParaRPr sz="10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</a:pPr>
            <a:r>
              <a:rPr dirty="0" sz="1050" spc="-204" b="1">
                <a:solidFill>
                  <a:srgbClr val="00569F"/>
                </a:solidFill>
                <a:latin typeface="Tahoma"/>
                <a:cs typeface="Tahoma"/>
              </a:rPr>
              <a:t>*</a:t>
            </a:r>
            <a:r>
              <a:rPr dirty="0" sz="1050" spc="4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-85" b="1">
                <a:solidFill>
                  <a:srgbClr val="00569F"/>
                </a:solidFill>
                <a:latin typeface="Tahoma"/>
                <a:cs typeface="Tahoma"/>
              </a:rPr>
              <a:t>5</a:t>
            </a:r>
            <a:r>
              <a:rPr dirty="0" sz="1050" spc="-80" b="1">
                <a:solidFill>
                  <a:srgbClr val="00569F"/>
                </a:solidFill>
                <a:latin typeface="Tahoma"/>
                <a:cs typeface="Tahoma"/>
              </a:rPr>
              <a:t>0</a:t>
            </a:r>
            <a:r>
              <a:rPr dirty="0" sz="1050" spc="2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-75" b="1">
                <a:solidFill>
                  <a:srgbClr val="00569F"/>
                </a:solidFill>
                <a:latin typeface="Tahoma"/>
                <a:cs typeface="Tahoma"/>
              </a:rPr>
              <a:t>µ</a:t>
            </a:r>
            <a:r>
              <a:rPr dirty="0" sz="1050" spc="30" b="1">
                <a:solidFill>
                  <a:srgbClr val="00569F"/>
                </a:solidFill>
                <a:latin typeface="Tahoma"/>
                <a:cs typeface="Tahoma"/>
              </a:rPr>
              <a:t>g</a:t>
            </a:r>
            <a:r>
              <a:rPr dirty="0" sz="1050" spc="-135" b="1">
                <a:solidFill>
                  <a:srgbClr val="00569F"/>
                </a:solidFill>
                <a:latin typeface="Tahoma"/>
                <a:cs typeface="Tahoma"/>
              </a:rPr>
              <a:t>/</a:t>
            </a:r>
            <a:r>
              <a:rPr dirty="0" sz="1050" spc="-10" b="1">
                <a:solidFill>
                  <a:srgbClr val="00569F"/>
                </a:solidFill>
                <a:latin typeface="Tahoma"/>
                <a:cs typeface="Tahoma"/>
              </a:rPr>
              <a:t>m</a:t>
            </a:r>
            <a:r>
              <a:rPr dirty="0" baseline="23809" sz="1050" spc="-89" b="1">
                <a:solidFill>
                  <a:srgbClr val="00569F"/>
                </a:solidFill>
                <a:latin typeface="Tahoma"/>
                <a:cs typeface="Tahoma"/>
              </a:rPr>
              <a:t>3</a:t>
            </a:r>
            <a:r>
              <a:rPr dirty="0" baseline="23809" sz="10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baseline="23809" sz="1050" spc="-104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65" b="1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050" spc="2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-4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050" spc="50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050" spc="3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30" b="1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1050" spc="6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050" spc="-80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050" spc="1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30" b="1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1050" spc="45" b="1">
                <a:solidFill>
                  <a:srgbClr val="00569F"/>
                </a:solidFill>
                <a:latin typeface="Tahoma"/>
                <a:cs typeface="Tahoma"/>
              </a:rPr>
              <a:t>é</a:t>
            </a:r>
            <a:r>
              <a:rPr dirty="0" sz="1050" spc="30" b="1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1050" spc="6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050" spc="-80" b="1">
                <a:solidFill>
                  <a:srgbClr val="00569F"/>
                </a:solidFill>
                <a:latin typeface="Tahoma"/>
                <a:cs typeface="Tahoma"/>
              </a:rPr>
              <a:t>ss</a:t>
            </a:r>
            <a:r>
              <a:rPr dirty="0" sz="1050" spc="4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050" spc="-120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050" spc="-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30" b="1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1050" spc="-70" b="1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050" spc="-40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050" spc="-80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050" spc="1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-85" b="1">
                <a:solidFill>
                  <a:srgbClr val="00569F"/>
                </a:solidFill>
                <a:latin typeface="Tahoma"/>
                <a:cs typeface="Tahoma"/>
              </a:rPr>
              <a:t>3</a:t>
            </a:r>
            <a:r>
              <a:rPr dirty="0" sz="1050" spc="-80" b="1">
                <a:solidFill>
                  <a:srgbClr val="00569F"/>
                </a:solidFill>
                <a:latin typeface="Tahoma"/>
                <a:cs typeface="Tahoma"/>
              </a:rPr>
              <a:t>5</a:t>
            </a:r>
            <a:r>
              <a:rPr dirty="0" sz="1050" spc="3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-110" b="1">
                <a:solidFill>
                  <a:srgbClr val="00569F"/>
                </a:solidFill>
                <a:latin typeface="Tahoma"/>
                <a:cs typeface="Tahoma"/>
              </a:rPr>
              <a:t>j</a:t>
            </a:r>
            <a:r>
              <a:rPr dirty="0" sz="1050" spc="20" b="1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050" spc="-40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050" spc="-125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050" spc="-80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050" spc="2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30" b="1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1050" spc="6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050" spc="-120" b="1">
                <a:solidFill>
                  <a:srgbClr val="00569F"/>
                </a:solidFill>
                <a:latin typeface="Tahoma"/>
                <a:cs typeface="Tahoma"/>
              </a:rPr>
              <a:t>r</a:t>
            </a:r>
            <a:r>
              <a:rPr dirty="0" sz="1050" spc="2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050" spc="60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050" spc="-4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endParaRPr sz="105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96447" y="2769107"/>
            <a:ext cx="6936105" cy="3282950"/>
            <a:chOff x="1496447" y="2769107"/>
            <a:chExt cx="6936105" cy="32829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6447" y="2924556"/>
              <a:ext cx="3648455" cy="29718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25730" y="3412236"/>
              <a:ext cx="957580" cy="1004569"/>
            </a:xfrm>
            <a:custGeom>
              <a:avLst/>
              <a:gdLst/>
              <a:ahLst/>
              <a:cxnLst/>
              <a:rect l="l" t="t" r="r" b="b"/>
              <a:pathLst>
                <a:path w="957579" h="1004570">
                  <a:moveTo>
                    <a:pt x="12192" y="992124"/>
                  </a:moveTo>
                  <a:lnTo>
                    <a:pt x="12192" y="947928"/>
                  </a:lnTo>
                  <a:lnTo>
                    <a:pt x="0" y="947928"/>
                  </a:lnTo>
                  <a:lnTo>
                    <a:pt x="0" y="998220"/>
                  </a:lnTo>
                  <a:lnTo>
                    <a:pt x="6096" y="998220"/>
                  </a:lnTo>
                  <a:lnTo>
                    <a:pt x="6096" y="992124"/>
                  </a:lnTo>
                  <a:lnTo>
                    <a:pt x="12192" y="992124"/>
                  </a:lnTo>
                  <a:close/>
                </a:path>
                <a:path w="957579" h="1004570">
                  <a:moveTo>
                    <a:pt x="54864" y="1004316"/>
                  </a:moveTo>
                  <a:lnTo>
                    <a:pt x="54864" y="992124"/>
                  </a:lnTo>
                  <a:lnTo>
                    <a:pt x="6096" y="992124"/>
                  </a:lnTo>
                  <a:lnTo>
                    <a:pt x="6096" y="998220"/>
                  </a:lnTo>
                  <a:lnTo>
                    <a:pt x="12192" y="998220"/>
                  </a:lnTo>
                  <a:lnTo>
                    <a:pt x="12192" y="1004316"/>
                  </a:lnTo>
                  <a:lnTo>
                    <a:pt x="54864" y="1004316"/>
                  </a:lnTo>
                  <a:close/>
                </a:path>
                <a:path w="957579" h="1004570">
                  <a:moveTo>
                    <a:pt x="12192" y="1004316"/>
                  </a:moveTo>
                  <a:lnTo>
                    <a:pt x="12192" y="998220"/>
                  </a:lnTo>
                  <a:lnTo>
                    <a:pt x="6096" y="998220"/>
                  </a:lnTo>
                  <a:lnTo>
                    <a:pt x="6096" y="1004316"/>
                  </a:lnTo>
                  <a:lnTo>
                    <a:pt x="12192" y="1004316"/>
                  </a:lnTo>
                  <a:close/>
                </a:path>
                <a:path w="957579" h="1004570">
                  <a:moveTo>
                    <a:pt x="12192" y="909828"/>
                  </a:moveTo>
                  <a:lnTo>
                    <a:pt x="12192" y="859536"/>
                  </a:lnTo>
                  <a:lnTo>
                    <a:pt x="0" y="859536"/>
                  </a:lnTo>
                  <a:lnTo>
                    <a:pt x="0" y="909828"/>
                  </a:lnTo>
                  <a:lnTo>
                    <a:pt x="12192" y="909828"/>
                  </a:lnTo>
                  <a:close/>
                </a:path>
                <a:path w="957579" h="1004570">
                  <a:moveTo>
                    <a:pt x="12192" y="821436"/>
                  </a:moveTo>
                  <a:lnTo>
                    <a:pt x="12192" y="769620"/>
                  </a:lnTo>
                  <a:lnTo>
                    <a:pt x="0" y="769620"/>
                  </a:lnTo>
                  <a:lnTo>
                    <a:pt x="0" y="821436"/>
                  </a:lnTo>
                  <a:lnTo>
                    <a:pt x="12192" y="821436"/>
                  </a:lnTo>
                  <a:close/>
                </a:path>
                <a:path w="957579" h="1004570">
                  <a:moveTo>
                    <a:pt x="12192" y="731520"/>
                  </a:moveTo>
                  <a:lnTo>
                    <a:pt x="12192" y="681228"/>
                  </a:lnTo>
                  <a:lnTo>
                    <a:pt x="0" y="681228"/>
                  </a:lnTo>
                  <a:lnTo>
                    <a:pt x="0" y="731520"/>
                  </a:lnTo>
                  <a:lnTo>
                    <a:pt x="12192" y="731520"/>
                  </a:lnTo>
                  <a:close/>
                </a:path>
                <a:path w="957579" h="1004570">
                  <a:moveTo>
                    <a:pt x="12192" y="643128"/>
                  </a:moveTo>
                  <a:lnTo>
                    <a:pt x="12192" y="592836"/>
                  </a:lnTo>
                  <a:lnTo>
                    <a:pt x="0" y="592836"/>
                  </a:lnTo>
                  <a:lnTo>
                    <a:pt x="0" y="643128"/>
                  </a:lnTo>
                  <a:lnTo>
                    <a:pt x="12192" y="643128"/>
                  </a:lnTo>
                  <a:close/>
                </a:path>
                <a:path w="957579" h="1004570">
                  <a:moveTo>
                    <a:pt x="12192" y="554736"/>
                  </a:moveTo>
                  <a:lnTo>
                    <a:pt x="12192" y="502920"/>
                  </a:lnTo>
                  <a:lnTo>
                    <a:pt x="0" y="502920"/>
                  </a:lnTo>
                  <a:lnTo>
                    <a:pt x="0" y="554736"/>
                  </a:lnTo>
                  <a:lnTo>
                    <a:pt x="12192" y="554736"/>
                  </a:lnTo>
                  <a:close/>
                </a:path>
                <a:path w="957579" h="1004570">
                  <a:moveTo>
                    <a:pt x="12192" y="464820"/>
                  </a:moveTo>
                  <a:lnTo>
                    <a:pt x="12192" y="414528"/>
                  </a:lnTo>
                  <a:lnTo>
                    <a:pt x="0" y="414528"/>
                  </a:lnTo>
                  <a:lnTo>
                    <a:pt x="0" y="464820"/>
                  </a:lnTo>
                  <a:lnTo>
                    <a:pt x="12192" y="464820"/>
                  </a:lnTo>
                  <a:close/>
                </a:path>
                <a:path w="957579" h="1004570">
                  <a:moveTo>
                    <a:pt x="12192" y="376428"/>
                  </a:moveTo>
                  <a:lnTo>
                    <a:pt x="12192" y="326136"/>
                  </a:lnTo>
                  <a:lnTo>
                    <a:pt x="0" y="326136"/>
                  </a:lnTo>
                  <a:lnTo>
                    <a:pt x="0" y="376428"/>
                  </a:lnTo>
                  <a:lnTo>
                    <a:pt x="12192" y="376428"/>
                  </a:lnTo>
                  <a:close/>
                </a:path>
                <a:path w="957579" h="1004570">
                  <a:moveTo>
                    <a:pt x="12192" y="288036"/>
                  </a:moveTo>
                  <a:lnTo>
                    <a:pt x="12192" y="236220"/>
                  </a:lnTo>
                  <a:lnTo>
                    <a:pt x="0" y="236220"/>
                  </a:lnTo>
                  <a:lnTo>
                    <a:pt x="0" y="288036"/>
                  </a:lnTo>
                  <a:lnTo>
                    <a:pt x="12192" y="288036"/>
                  </a:lnTo>
                  <a:close/>
                </a:path>
                <a:path w="957579" h="1004570">
                  <a:moveTo>
                    <a:pt x="12192" y="198120"/>
                  </a:moveTo>
                  <a:lnTo>
                    <a:pt x="12192" y="147828"/>
                  </a:lnTo>
                  <a:lnTo>
                    <a:pt x="0" y="147828"/>
                  </a:lnTo>
                  <a:lnTo>
                    <a:pt x="0" y="198120"/>
                  </a:lnTo>
                  <a:lnTo>
                    <a:pt x="12192" y="198120"/>
                  </a:lnTo>
                  <a:close/>
                </a:path>
                <a:path w="957579" h="1004570">
                  <a:moveTo>
                    <a:pt x="12192" y="109728"/>
                  </a:moveTo>
                  <a:lnTo>
                    <a:pt x="12192" y="59436"/>
                  </a:lnTo>
                  <a:lnTo>
                    <a:pt x="0" y="59436"/>
                  </a:lnTo>
                  <a:lnTo>
                    <a:pt x="0" y="109728"/>
                  </a:lnTo>
                  <a:lnTo>
                    <a:pt x="12192" y="109728"/>
                  </a:lnTo>
                  <a:close/>
                </a:path>
                <a:path w="957579" h="1004570">
                  <a:moveTo>
                    <a:pt x="42672" y="12192"/>
                  </a:moveTo>
                  <a:lnTo>
                    <a:pt x="42672" y="0"/>
                  </a:lnTo>
                  <a:lnTo>
                    <a:pt x="0" y="0"/>
                  </a:lnTo>
                  <a:lnTo>
                    <a:pt x="0" y="21336"/>
                  </a:lnTo>
                  <a:lnTo>
                    <a:pt x="6096" y="21336"/>
                  </a:lnTo>
                  <a:lnTo>
                    <a:pt x="6096" y="12192"/>
                  </a:lnTo>
                  <a:lnTo>
                    <a:pt x="12192" y="6096"/>
                  </a:lnTo>
                  <a:lnTo>
                    <a:pt x="12192" y="12192"/>
                  </a:lnTo>
                  <a:lnTo>
                    <a:pt x="42672" y="12192"/>
                  </a:lnTo>
                  <a:close/>
                </a:path>
                <a:path w="957579" h="1004570">
                  <a:moveTo>
                    <a:pt x="12192" y="12192"/>
                  </a:moveTo>
                  <a:lnTo>
                    <a:pt x="12192" y="6096"/>
                  </a:lnTo>
                  <a:lnTo>
                    <a:pt x="6096" y="12192"/>
                  </a:lnTo>
                  <a:lnTo>
                    <a:pt x="12192" y="12192"/>
                  </a:lnTo>
                  <a:close/>
                </a:path>
                <a:path w="957579" h="1004570">
                  <a:moveTo>
                    <a:pt x="12192" y="21336"/>
                  </a:moveTo>
                  <a:lnTo>
                    <a:pt x="12192" y="12192"/>
                  </a:lnTo>
                  <a:lnTo>
                    <a:pt x="6096" y="12192"/>
                  </a:lnTo>
                  <a:lnTo>
                    <a:pt x="6096" y="21336"/>
                  </a:lnTo>
                  <a:lnTo>
                    <a:pt x="12192" y="21336"/>
                  </a:lnTo>
                  <a:close/>
                </a:path>
                <a:path w="957579" h="1004570">
                  <a:moveTo>
                    <a:pt x="131064" y="12192"/>
                  </a:moveTo>
                  <a:lnTo>
                    <a:pt x="131064" y="0"/>
                  </a:lnTo>
                  <a:lnTo>
                    <a:pt x="80772" y="0"/>
                  </a:lnTo>
                  <a:lnTo>
                    <a:pt x="80772" y="12192"/>
                  </a:lnTo>
                  <a:lnTo>
                    <a:pt x="131064" y="12192"/>
                  </a:lnTo>
                  <a:close/>
                </a:path>
                <a:path w="957579" h="1004570">
                  <a:moveTo>
                    <a:pt x="220980" y="12192"/>
                  </a:moveTo>
                  <a:lnTo>
                    <a:pt x="220980" y="0"/>
                  </a:lnTo>
                  <a:lnTo>
                    <a:pt x="169164" y="0"/>
                  </a:lnTo>
                  <a:lnTo>
                    <a:pt x="169164" y="12192"/>
                  </a:lnTo>
                  <a:lnTo>
                    <a:pt x="220980" y="12192"/>
                  </a:lnTo>
                  <a:close/>
                </a:path>
                <a:path w="957579" h="1004570">
                  <a:moveTo>
                    <a:pt x="309372" y="12192"/>
                  </a:moveTo>
                  <a:lnTo>
                    <a:pt x="309372" y="0"/>
                  </a:lnTo>
                  <a:lnTo>
                    <a:pt x="259080" y="0"/>
                  </a:lnTo>
                  <a:lnTo>
                    <a:pt x="259080" y="12192"/>
                  </a:lnTo>
                  <a:lnTo>
                    <a:pt x="309372" y="12192"/>
                  </a:lnTo>
                  <a:close/>
                </a:path>
                <a:path w="957579" h="1004570">
                  <a:moveTo>
                    <a:pt x="397764" y="12192"/>
                  </a:moveTo>
                  <a:lnTo>
                    <a:pt x="397764" y="0"/>
                  </a:lnTo>
                  <a:lnTo>
                    <a:pt x="347472" y="0"/>
                  </a:lnTo>
                  <a:lnTo>
                    <a:pt x="347472" y="12192"/>
                  </a:lnTo>
                  <a:lnTo>
                    <a:pt x="397764" y="12192"/>
                  </a:lnTo>
                  <a:close/>
                </a:path>
                <a:path w="957579" h="1004570">
                  <a:moveTo>
                    <a:pt x="487680" y="12192"/>
                  </a:moveTo>
                  <a:lnTo>
                    <a:pt x="487680" y="0"/>
                  </a:lnTo>
                  <a:lnTo>
                    <a:pt x="435864" y="0"/>
                  </a:lnTo>
                  <a:lnTo>
                    <a:pt x="435864" y="12192"/>
                  </a:lnTo>
                  <a:lnTo>
                    <a:pt x="487680" y="12192"/>
                  </a:lnTo>
                  <a:close/>
                </a:path>
                <a:path w="957579" h="1004570">
                  <a:moveTo>
                    <a:pt x="576072" y="12192"/>
                  </a:moveTo>
                  <a:lnTo>
                    <a:pt x="576072" y="0"/>
                  </a:lnTo>
                  <a:lnTo>
                    <a:pt x="525780" y="0"/>
                  </a:lnTo>
                  <a:lnTo>
                    <a:pt x="525780" y="12192"/>
                  </a:lnTo>
                  <a:lnTo>
                    <a:pt x="576072" y="12192"/>
                  </a:lnTo>
                  <a:close/>
                </a:path>
                <a:path w="957579" h="1004570">
                  <a:moveTo>
                    <a:pt x="664464" y="12192"/>
                  </a:moveTo>
                  <a:lnTo>
                    <a:pt x="664464" y="0"/>
                  </a:lnTo>
                  <a:lnTo>
                    <a:pt x="614172" y="0"/>
                  </a:lnTo>
                  <a:lnTo>
                    <a:pt x="614172" y="12192"/>
                  </a:lnTo>
                  <a:lnTo>
                    <a:pt x="664464" y="12192"/>
                  </a:lnTo>
                  <a:close/>
                </a:path>
                <a:path w="957579" h="1004570">
                  <a:moveTo>
                    <a:pt x="754380" y="12192"/>
                  </a:moveTo>
                  <a:lnTo>
                    <a:pt x="754380" y="0"/>
                  </a:lnTo>
                  <a:lnTo>
                    <a:pt x="702564" y="0"/>
                  </a:lnTo>
                  <a:lnTo>
                    <a:pt x="702564" y="12192"/>
                  </a:lnTo>
                  <a:lnTo>
                    <a:pt x="754380" y="12192"/>
                  </a:lnTo>
                  <a:close/>
                </a:path>
                <a:path w="957579" h="1004570">
                  <a:moveTo>
                    <a:pt x="842772" y="12192"/>
                  </a:moveTo>
                  <a:lnTo>
                    <a:pt x="842772" y="0"/>
                  </a:lnTo>
                  <a:lnTo>
                    <a:pt x="792480" y="0"/>
                  </a:lnTo>
                  <a:lnTo>
                    <a:pt x="792480" y="12192"/>
                  </a:lnTo>
                  <a:lnTo>
                    <a:pt x="842772" y="12192"/>
                  </a:lnTo>
                  <a:close/>
                </a:path>
                <a:path w="957579" h="1004570">
                  <a:moveTo>
                    <a:pt x="931164" y="12192"/>
                  </a:moveTo>
                  <a:lnTo>
                    <a:pt x="931164" y="0"/>
                  </a:lnTo>
                  <a:lnTo>
                    <a:pt x="880872" y="0"/>
                  </a:lnTo>
                  <a:lnTo>
                    <a:pt x="880872" y="12192"/>
                  </a:lnTo>
                  <a:lnTo>
                    <a:pt x="931164" y="12192"/>
                  </a:lnTo>
                  <a:close/>
                </a:path>
                <a:path w="957579" h="1004570">
                  <a:moveTo>
                    <a:pt x="957072" y="76200"/>
                  </a:moveTo>
                  <a:lnTo>
                    <a:pt x="957072" y="25908"/>
                  </a:lnTo>
                  <a:lnTo>
                    <a:pt x="943356" y="25908"/>
                  </a:lnTo>
                  <a:lnTo>
                    <a:pt x="943356" y="76200"/>
                  </a:lnTo>
                  <a:lnTo>
                    <a:pt x="957072" y="76200"/>
                  </a:lnTo>
                  <a:close/>
                </a:path>
                <a:path w="957579" h="1004570">
                  <a:moveTo>
                    <a:pt x="957072" y="166116"/>
                  </a:moveTo>
                  <a:lnTo>
                    <a:pt x="957072" y="114300"/>
                  </a:lnTo>
                  <a:lnTo>
                    <a:pt x="943356" y="114300"/>
                  </a:lnTo>
                  <a:lnTo>
                    <a:pt x="943356" y="166116"/>
                  </a:lnTo>
                  <a:lnTo>
                    <a:pt x="957072" y="166116"/>
                  </a:lnTo>
                  <a:close/>
                </a:path>
                <a:path w="957579" h="1004570">
                  <a:moveTo>
                    <a:pt x="957072" y="254508"/>
                  </a:moveTo>
                  <a:lnTo>
                    <a:pt x="957072" y="204216"/>
                  </a:lnTo>
                  <a:lnTo>
                    <a:pt x="943356" y="204216"/>
                  </a:lnTo>
                  <a:lnTo>
                    <a:pt x="943356" y="254508"/>
                  </a:lnTo>
                  <a:lnTo>
                    <a:pt x="957072" y="254508"/>
                  </a:lnTo>
                  <a:close/>
                </a:path>
                <a:path w="957579" h="1004570">
                  <a:moveTo>
                    <a:pt x="957072" y="342900"/>
                  </a:moveTo>
                  <a:lnTo>
                    <a:pt x="957072" y="292608"/>
                  </a:lnTo>
                  <a:lnTo>
                    <a:pt x="943356" y="292608"/>
                  </a:lnTo>
                  <a:lnTo>
                    <a:pt x="943356" y="342900"/>
                  </a:lnTo>
                  <a:lnTo>
                    <a:pt x="957072" y="342900"/>
                  </a:lnTo>
                  <a:close/>
                </a:path>
                <a:path w="957579" h="1004570">
                  <a:moveTo>
                    <a:pt x="957072" y="432816"/>
                  </a:moveTo>
                  <a:lnTo>
                    <a:pt x="957072" y="381000"/>
                  </a:lnTo>
                  <a:lnTo>
                    <a:pt x="943356" y="381000"/>
                  </a:lnTo>
                  <a:lnTo>
                    <a:pt x="943356" y="432816"/>
                  </a:lnTo>
                  <a:lnTo>
                    <a:pt x="957072" y="432816"/>
                  </a:lnTo>
                  <a:close/>
                </a:path>
                <a:path w="957579" h="1004570">
                  <a:moveTo>
                    <a:pt x="957072" y="521208"/>
                  </a:moveTo>
                  <a:lnTo>
                    <a:pt x="957072" y="470916"/>
                  </a:lnTo>
                  <a:lnTo>
                    <a:pt x="943356" y="470916"/>
                  </a:lnTo>
                  <a:lnTo>
                    <a:pt x="943356" y="521208"/>
                  </a:lnTo>
                  <a:lnTo>
                    <a:pt x="957072" y="521208"/>
                  </a:lnTo>
                  <a:close/>
                </a:path>
                <a:path w="957579" h="1004570">
                  <a:moveTo>
                    <a:pt x="957072" y="609600"/>
                  </a:moveTo>
                  <a:lnTo>
                    <a:pt x="957072" y="559308"/>
                  </a:lnTo>
                  <a:lnTo>
                    <a:pt x="943356" y="559308"/>
                  </a:lnTo>
                  <a:lnTo>
                    <a:pt x="943356" y="609600"/>
                  </a:lnTo>
                  <a:lnTo>
                    <a:pt x="957072" y="609600"/>
                  </a:lnTo>
                  <a:close/>
                </a:path>
                <a:path w="957579" h="1004570">
                  <a:moveTo>
                    <a:pt x="957072" y="699516"/>
                  </a:moveTo>
                  <a:lnTo>
                    <a:pt x="957072" y="647700"/>
                  </a:lnTo>
                  <a:lnTo>
                    <a:pt x="943356" y="647700"/>
                  </a:lnTo>
                  <a:lnTo>
                    <a:pt x="943356" y="699516"/>
                  </a:lnTo>
                  <a:lnTo>
                    <a:pt x="957072" y="699516"/>
                  </a:lnTo>
                  <a:close/>
                </a:path>
                <a:path w="957579" h="1004570">
                  <a:moveTo>
                    <a:pt x="957072" y="787908"/>
                  </a:moveTo>
                  <a:lnTo>
                    <a:pt x="957072" y="737616"/>
                  </a:lnTo>
                  <a:lnTo>
                    <a:pt x="943356" y="737616"/>
                  </a:lnTo>
                  <a:lnTo>
                    <a:pt x="943356" y="787908"/>
                  </a:lnTo>
                  <a:lnTo>
                    <a:pt x="957072" y="787908"/>
                  </a:lnTo>
                  <a:close/>
                </a:path>
                <a:path w="957579" h="1004570">
                  <a:moveTo>
                    <a:pt x="957072" y="876300"/>
                  </a:moveTo>
                  <a:lnTo>
                    <a:pt x="957072" y="826008"/>
                  </a:lnTo>
                  <a:lnTo>
                    <a:pt x="943356" y="826008"/>
                  </a:lnTo>
                  <a:lnTo>
                    <a:pt x="943356" y="876300"/>
                  </a:lnTo>
                  <a:lnTo>
                    <a:pt x="957072" y="876300"/>
                  </a:lnTo>
                  <a:close/>
                </a:path>
                <a:path w="957579" h="1004570">
                  <a:moveTo>
                    <a:pt x="957072" y="966216"/>
                  </a:moveTo>
                  <a:lnTo>
                    <a:pt x="957072" y="914400"/>
                  </a:lnTo>
                  <a:lnTo>
                    <a:pt x="943356" y="914400"/>
                  </a:lnTo>
                  <a:lnTo>
                    <a:pt x="943356" y="966216"/>
                  </a:lnTo>
                  <a:lnTo>
                    <a:pt x="957072" y="966216"/>
                  </a:lnTo>
                  <a:close/>
                </a:path>
                <a:path w="957579" h="1004570">
                  <a:moveTo>
                    <a:pt x="944880" y="1004316"/>
                  </a:moveTo>
                  <a:lnTo>
                    <a:pt x="944880" y="992124"/>
                  </a:lnTo>
                  <a:lnTo>
                    <a:pt x="893064" y="992124"/>
                  </a:lnTo>
                  <a:lnTo>
                    <a:pt x="893064" y="1004316"/>
                  </a:lnTo>
                  <a:lnTo>
                    <a:pt x="944880" y="1004316"/>
                  </a:lnTo>
                  <a:close/>
                </a:path>
                <a:path w="957579" h="1004570">
                  <a:moveTo>
                    <a:pt x="854964" y="1004316"/>
                  </a:moveTo>
                  <a:lnTo>
                    <a:pt x="854964" y="992124"/>
                  </a:lnTo>
                  <a:lnTo>
                    <a:pt x="804672" y="992124"/>
                  </a:lnTo>
                  <a:lnTo>
                    <a:pt x="804672" y="1004316"/>
                  </a:lnTo>
                  <a:lnTo>
                    <a:pt x="854964" y="1004316"/>
                  </a:lnTo>
                  <a:close/>
                </a:path>
                <a:path w="957579" h="1004570">
                  <a:moveTo>
                    <a:pt x="766572" y="1004316"/>
                  </a:moveTo>
                  <a:lnTo>
                    <a:pt x="766572" y="992124"/>
                  </a:lnTo>
                  <a:lnTo>
                    <a:pt x="716280" y="992124"/>
                  </a:lnTo>
                  <a:lnTo>
                    <a:pt x="716280" y="1004316"/>
                  </a:lnTo>
                  <a:lnTo>
                    <a:pt x="766572" y="1004316"/>
                  </a:lnTo>
                  <a:close/>
                </a:path>
                <a:path w="957579" h="1004570">
                  <a:moveTo>
                    <a:pt x="678180" y="1004316"/>
                  </a:moveTo>
                  <a:lnTo>
                    <a:pt x="678180" y="992124"/>
                  </a:lnTo>
                  <a:lnTo>
                    <a:pt x="626364" y="992124"/>
                  </a:lnTo>
                  <a:lnTo>
                    <a:pt x="626364" y="1004316"/>
                  </a:lnTo>
                  <a:lnTo>
                    <a:pt x="678180" y="1004316"/>
                  </a:lnTo>
                  <a:close/>
                </a:path>
                <a:path w="957579" h="1004570">
                  <a:moveTo>
                    <a:pt x="588264" y="1004316"/>
                  </a:moveTo>
                  <a:lnTo>
                    <a:pt x="588264" y="992124"/>
                  </a:lnTo>
                  <a:lnTo>
                    <a:pt x="537972" y="992124"/>
                  </a:lnTo>
                  <a:lnTo>
                    <a:pt x="537972" y="1004316"/>
                  </a:lnTo>
                  <a:lnTo>
                    <a:pt x="588264" y="1004316"/>
                  </a:lnTo>
                  <a:close/>
                </a:path>
                <a:path w="957579" h="1004570">
                  <a:moveTo>
                    <a:pt x="499872" y="1004316"/>
                  </a:moveTo>
                  <a:lnTo>
                    <a:pt x="499872" y="992124"/>
                  </a:lnTo>
                  <a:lnTo>
                    <a:pt x="449580" y="992124"/>
                  </a:lnTo>
                  <a:lnTo>
                    <a:pt x="449580" y="1004316"/>
                  </a:lnTo>
                  <a:lnTo>
                    <a:pt x="499872" y="1004316"/>
                  </a:lnTo>
                  <a:close/>
                </a:path>
                <a:path w="957579" h="1004570">
                  <a:moveTo>
                    <a:pt x="411480" y="1004316"/>
                  </a:moveTo>
                  <a:lnTo>
                    <a:pt x="411480" y="992124"/>
                  </a:lnTo>
                  <a:lnTo>
                    <a:pt x="359664" y="992124"/>
                  </a:lnTo>
                  <a:lnTo>
                    <a:pt x="359664" y="1004316"/>
                  </a:lnTo>
                  <a:lnTo>
                    <a:pt x="411480" y="1004316"/>
                  </a:lnTo>
                  <a:close/>
                </a:path>
                <a:path w="957579" h="1004570">
                  <a:moveTo>
                    <a:pt x="321564" y="1004316"/>
                  </a:moveTo>
                  <a:lnTo>
                    <a:pt x="321564" y="992124"/>
                  </a:lnTo>
                  <a:lnTo>
                    <a:pt x="271272" y="992124"/>
                  </a:lnTo>
                  <a:lnTo>
                    <a:pt x="271272" y="1004316"/>
                  </a:lnTo>
                  <a:lnTo>
                    <a:pt x="321564" y="1004316"/>
                  </a:lnTo>
                  <a:close/>
                </a:path>
                <a:path w="957579" h="1004570">
                  <a:moveTo>
                    <a:pt x="233172" y="1004316"/>
                  </a:moveTo>
                  <a:lnTo>
                    <a:pt x="233172" y="992124"/>
                  </a:lnTo>
                  <a:lnTo>
                    <a:pt x="182880" y="992124"/>
                  </a:lnTo>
                  <a:lnTo>
                    <a:pt x="182880" y="1004316"/>
                  </a:lnTo>
                  <a:lnTo>
                    <a:pt x="233172" y="1004316"/>
                  </a:lnTo>
                  <a:close/>
                </a:path>
                <a:path w="957579" h="1004570">
                  <a:moveTo>
                    <a:pt x="144780" y="1004316"/>
                  </a:moveTo>
                  <a:lnTo>
                    <a:pt x="144780" y="992124"/>
                  </a:lnTo>
                  <a:lnTo>
                    <a:pt x="92964" y="992124"/>
                  </a:lnTo>
                  <a:lnTo>
                    <a:pt x="92964" y="1004316"/>
                  </a:lnTo>
                  <a:lnTo>
                    <a:pt x="144780" y="10043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0849" y="2769107"/>
              <a:ext cx="2941194" cy="32826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75182" y="3901440"/>
              <a:ext cx="1927860" cy="76200"/>
            </a:xfrm>
            <a:custGeom>
              <a:avLst/>
              <a:gdLst/>
              <a:ahLst/>
              <a:cxnLst/>
              <a:rect l="l" t="t" r="r" b="b"/>
              <a:pathLst>
                <a:path w="1927860" h="76200">
                  <a:moveTo>
                    <a:pt x="51816" y="42672"/>
                  </a:moveTo>
                  <a:lnTo>
                    <a:pt x="51816" y="30480"/>
                  </a:lnTo>
                  <a:lnTo>
                    <a:pt x="0" y="30480"/>
                  </a:lnTo>
                  <a:lnTo>
                    <a:pt x="0" y="42672"/>
                  </a:lnTo>
                  <a:lnTo>
                    <a:pt x="51816" y="42672"/>
                  </a:lnTo>
                  <a:close/>
                </a:path>
                <a:path w="1927860" h="76200">
                  <a:moveTo>
                    <a:pt x="140208" y="42672"/>
                  </a:moveTo>
                  <a:lnTo>
                    <a:pt x="140208" y="30480"/>
                  </a:lnTo>
                  <a:lnTo>
                    <a:pt x="89916" y="30480"/>
                  </a:lnTo>
                  <a:lnTo>
                    <a:pt x="89916" y="42672"/>
                  </a:lnTo>
                  <a:lnTo>
                    <a:pt x="140208" y="42672"/>
                  </a:lnTo>
                  <a:close/>
                </a:path>
                <a:path w="1927860" h="76200">
                  <a:moveTo>
                    <a:pt x="228600" y="42672"/>
                  </a:moveTo>
                  <a:lnTo>
                    <a:pt x="228600" y="30480"/>
                  </a:lnTo>
                  <a:lnTo>
                    <a:pt x="178308" y="30480"/>
                  </a:lnTo>
                  <a:lnTo>
                    <a:pt x="178308" y="42672"/>
                  </a:lnTo>
                  <a:lnTo>
                    <a:pt x="228600" y="42672"/>
                  </a:lnTo>
                  <a:close/>
                </a:path>
                <a:path w="1927860" h="76200">
                  <a:moveTo>
                    <a:pt x="318516" y="42672"/>
                  </a:moveTo>
                  <a:lnTo>
                    <a:pt x="318516" y="30480"/>
                  </a:lnTo>
                  <a:lnTo>
                    <a:pt x="266700" y="30480"/>
                  </a:lnTo>
                  <a:lnTo>
                    <a:pt x="266700" y="42672"/>
                  </a:lnTo>
                  <a:lnTo>
                    <a:pt x="318516" y="42672"/>
                  </a:lnTo>
                  <a:close/>
                </a:path>
                <a:path w="1927860" h="76200">
                  <a:moveTo>
                    <a:pt x="406908" y="42672"/>
                  </a:moveTo>
                  <a:lnTo>
                    <a:pt x="406908" y="30480"/>
                  </a:lnTo>
                  <a:lnTo>
                    <a:pt x="356616" y="30480"/>
                  </a:lnTo>
                  <a:lnTo>
                    <a:pt x="356616" y="42672"/>
                  </a:lnTo>
                  <a:lnTo>
                    <a:pt x="406908" y="42672"/>
                  </a:lnTo>
                  <a:close/>
                </a:path>
                <a:path w="1927860" h="76200">
                  <a:moveTo>
                    <a:pt x="495300" y="42672"/>
                  </a:moveTo>
                  <a:lnTo>
                    <a:pt x="495300" y="30480"/>
                  </a:lnTo>
                  <a:lnTo>
                    <a:pt x="445008" y="30480"/>
                  </a:lnTo>
                  <a:lnTo>
                    <a:pt x="445008" y="42672"/>
                  </a:lnTo>
                  <a:lnTo>
                    <a:pt x="495300" y="42672"/>
                  </a:lnTo>
                  <a:close/>
                </a:path>
                <a:path w="1927860" h="76200">
                  <a:moveTo>
                    <a:pt x="585216" y="42672"/>
                  </a:moveTo>
                  <a:lnTo>
                    <a:pt x="585216" y="30480"/>
                  </a:lnTo>
                  <a:lnTo>
                    <a:pt x="533400" y="30480"/>
                  </a:lnTo>
                  <a:lnTo>
                    <a:pt x="533400" y="42672"/>
                  </a:lnTo>
                  <a:lnTo>
                    <a:pt x="585216" y="42672"/>
                  </a:lnTo>
                  <a:close/>
                </a:path>
                <a:path w="1927860" h="76200">
                  <a:moveTo>
                    <a:pt x="673608" y="42672"/>
                  </a:moveTo>
                  <a:lnTo>
                    <a:pt x="673608" y="30480"/>
                  </a:lnTo>
                  <a:lnTo>
                    <a:pt x="623316" y="30480"/>
                  </a:lnTo>
                  <a:lnTo>
                    <a:pt x="623316" y="42672"/>
                  </a:lnTo>
                  <a:lnTo>
                    <a:pt x="673608" y="42672"/>
                  </a:lnTo>
                  <a:close/>
                </a:path>
                <a:path w="1927860" h="76200">
                  <a:moveTo>
                    <a:pt x="762000" y="42672"/>
                  </a:moveTo>
                  <a:lnTo>
                    <a:pt x="762000" y="30480"/>
                  </a:lnTo>
                  <a:lnTo>
                    <a:pt x="711708" y="30480"/>
                  </a:lnTo>
                  <a:lnTo>
                    <a:pt x="711708" y="42672"/>
                  </a:lnTo>
                  <a:lnTo>
                    <a:pt x="762000" y="42672"/>
                  </a:lnTo>
                  <a:close/>
                </a:path>
                <a:path w="1927860" h="76200">
                  <a:moveTo>
                    <a:pt x="851916" y="42672"/>
                  </a:moveTo>
                  <a:lnTo>
                    <a:pt x="851916" y="30480"/>
                  </a:lnTo>
                  <a:lnTo>
                    <a:pt x="800100" y="30480"/>
                  </a:lnTo>
                  <a:lnTo>
                    <a:pt x="800100" y="42672"/>
                  </a:lnTo>
                  <a:lnTo>
                    <a:pt x="851916" y="42672"/>
                  </a:lnTo>
                  <a:close/>
                </a:path>
                <a:path w="1927860" h="76200">
                  <a:moveTo>
                    <a:pt x="940308" y="44196"/>
                  </a:moveTo>
                  <a:lnTo>
                    <a:pt x="940308" y="30480"/>
                  </a:lnTo>
                  <a:lnTo>
                    <a:pt x="890016" y="30480"/>
                  </a:lnTo>
                  <a:lnTo>
                    <a:pt x="890016" y="44196"/>
                  </a:lnTo>
                  <a:lnTo>
                    <a:pt x="940308" y="44196"/>
                  </a:lnTo>
                  <a:close/>
                </a:path>
                <a:path w="1927860" h="76200">
                  <a:moveTo>
                    <a:pt x="1028700" y="44196"/>
                  </a:moveTo>
                  <a:lnTo>
                    <a:pt x="1028700" y="30480"/>
                  </a:lnTo>
                  <a:lnTo>
                    <a:pt x="978408" y="30480"/>
                  </a:lnTo>
                  <a:lnTo>
                    <a:pt x="978408" y="44196"/>
                  </a:lnTo>
                  <a:lnTo>
                    <a:pt x="1028700" y="44196"/>
                  </a:lnTo>
                  <a:close/>
                </a:path>
                <a:path w="1927860" h="76200">
                  <a:moveTo>
                    <a:pt x="1118616" y="44196"/>
                  </a:moveTo>
                  <a:lnTo>
                    <a:pt x="1118616" y="30480"/>
                  </a:lnTo>
                  <a:lnTo>
                    <a:pt x="1066800" y="30480"/>
                  </a:lnTo>
                  <a:lnTo>
                    <a:pt x="1066800" y="44196"/>
                  </a:lnTo>
                  <a:lnTo>
                    <a:pt x="1118616" y="44196"/>
                  </a:lnTo>
                  <a:close/>
                </a:path>
                <a:path w="1927860" h="76200">
                  <a:moveTo>
                    <a:pt x="1207008" y="44196"/>
                  </a:moveTo>
                  <a:lnTo>
                    <a:pt x="1207008" y="30480"/>
                  </a:lnTo>
                  <a:lnTo>
                    <a:pt x="1156716" y="30480"/>
                  </a:lnTo>
                  <a:lnTo>
                    <a:pt x="1156716" y="44196"/>
                  </a:lnTo>
                  <a:lnTo>
                    <a:pt x="1207008" y="44196"/>
                  </a:lnTo>
                  <a:close/>
                </a:path>
                <a:path w="1927860" h="76200">
                  <a:moveTo>
                    <a:pt x="1295400" y="44196"/>
                  </a:moveTo>
                  <a:lnTo>
                    <a:pt x="1295400" y="30480"/>
                  </a:lnTo>
                  <a:lnTo>
                    <a:pt x="1245108" y="30480"/>
                  </a:lnTo>
                  <a:lnTo>
                    <a:pt x="1245108" y="44196"/>
                  </a:lnTo>
                  <a:lnTo>
                    <a:pt x="1295400" y="44196"/>
                  </a:lnTo>
                  <a:close/>
                </a:path>
                <a:path w="1927860" h="76200">
                  <a:moveTo>
                    <a:pt x="1385316" y="44196"/>
                  </a:moveTo>
                  <a:lnTo>
                    <a:pt x="1385316" y="30480"/>
                  </a:lnTo>
                  <a:lnTo>
                    <a:pt x="1333500" y="30480"/>
                  </a:lnTo>
                  <a:lnTo>
                    <a:pt x="1333500" y="44196"/>
                  </a:lnTo>
                  <a:lnTo>
                    <a:pt x="1385316" y="44196"/>
                  </a:lnTo>
                  <a:close/>
                </a:path>
                <a:path w="1927860" h="76200">
                  <a:moveTo>
                    <a:pt x="1473708" y="44196"/>
                  </a:moveTo>
                  <a:lnTo>
                    <a:pt x="1473708" y="30480"/>
                  </a:lnTo>
                  <a:lnTo>
                    <a:pt x="1423416" y="30480"/>
                  </a:lnTo>
                  <a:lnTo>
                    <a:pt x="1423416" y="44196"/>
                  </a:lnTo>
                  <a:lnTo>
                    <a:pt x="1473708" y="44196"/>
                  </a:lnTo>
                  <a:close/>
                </a:path>
                <a:path w="1927860" h="76200">
                  <a:moveTo>
                    <a:pt x="1562100" y="44196"/>
                  </a:moveTo>
                  <a:lnTo>
                    <a:pt x="1562100" y="30480"/>
                  </a:lnTo>
                  <a:lnTo>
                    <a:pt x="1511808" y="30480"/>
                  </a:lnTo>
                  <a:lnTo>
                    <a:pt x="1511808" y="44196"/>
                  </a:lnTo>
                  <a:lnTo>
                    <a:pt x="1562100" y="44196"/>
                  </a:lnTo>
                  <a:close/>
                </a:path>
                <a:path w="1927860" h="76200">
                  <a:moveTo>
                    <a:pt x="1652016" y="44196"/>
                  </a:moveTo>
                  <a:lnTo>
                    <a:pt x="1652016" y="30480"/>
                  </a:lnTo>
                  <a:lnTo>
                    <a:pt x="1600200" y="30480"/>
                  </a:lnTo>
                  <a:lnTo>
                    <a:pt x="1600200" y="44196"/>
                  </a:lnTo>
                  <a:lnTo>
                    <a:pt x="1652016" y="44196"/>
                  </a:lnTo>
                  <a:close/>
                </a:path>
                <a:path w="1927860" h="76200">
                  <a:moveTo>
                    <a:pt x="1740408" y="44196"/>
                  </a:moveTo>
                  <a:lnTo>
                    <a:pt x="1740408" y="30480"/>
                  </a:lnTo>
                  <a:lnTo>
                    <a:pt x="1690116" y="30480"/>
                  </a:lnTo>
                  <a:lnTo>
                    <a:pt x="1690116" y="44196"/>
                  </a:lnTo>
                  <a:lnTo>
                    <a:pt x="1740408" y="44196"/>
                  </a:lnTo>
                  <a:close/>
                </a:path>
                <a:path w="1927860" h="76200">
                  <a:moveTo>
                    <a:pt x="1828800" y="44196"/>
                  </a:moveTo>
                  <a:lnTo>
                    <a:pt x="1828800" y="30480"/>
                  </a:lnTo>
                  <a:lnTo>
                    <a:pt x="1778508" y="30480"/>
                  </a:lnTo>
                  <a:lnTo>
                    <a:pt x="1778508" y="44196"/>
                  </a:lnTo>
                  <a:lnTo>
                    <a:pt x="1828800" y="44196"/>
                  </a:lnTo>
                  <a:close/>
                </a:path>
                <a:path w="1927860" h="76200">
                  <a:moveTo>
                    <a:pt x="1927860" y="38100"/>
                  </a:moveTo>
                  <a:lnTo>
                    <a:pt x="1851660" y="0"/>
                  </a:lnTo>
                  <a:lnTo>
                    <a:pt x="1851660" y="76200"/>
                  </a:lnTo>
                  <a:lnTo>
                    <a:pt x="192786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9616321" y="6963499"/>
            <a:ext cx="185420" cy="17018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83185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8</a:t>
            </a:fld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8976" y="522223"/>
            <a:ext cx="576072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2200" spc="80" b="0">
                <a:solidFill>
                  <a:srgbClr val="00569F"/>
                </a:solidFill>
                <a:latin typeface="Tahoma"/>
                <a:cs typeface="Tahoma"/>
              </a:rPr>
              <a:t>Particules</a:t>
            </a:r>
            <a:r>
              <a:rPr dirty="0" sz="2200" spc="-9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05" b="0">
                <a:solidFill>
                  <a:srgbClr val="00569F"/>
                </a:solidFill>
                <a:latin typeface="Tahoma"/>
                <a:cs typeface="Tahoma"/>
              </a:rPr>
              <a:t>PM</a:t>
            </a:r>
            <a:r>
              <a:rPr dirty="0" baseline="-21072" sz="2175" spc="157" b="0">
                <a:solidFill>
                  <a:srgbClr val="00569F"/>
                </a:solidFill>
                <a:latin typeface="Tahoma"/>
                <a:cs typeface="Tahoma"/>
              </a:rPr>
              <a:t>10</a:t>
            </a:r>
            <a:r>
              <a:rPr dirty="0" baseline="-21072" sz="2175" spc="247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-170" b="0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2200" spc="-7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60" b="0">
                <a:solidFill>
                  <a:srgbClr val="00569F"/>
                </a:solidFill>
                <a:latin typeface="Tahoma"/>
                <a:cs typeface="Tahoma"/>
              </a:rPr>
              <a:t>une</a:t>
            </a:r>
            <a:r>
              <a:rPr dirty="0" sz="2200" spc="-8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85" b="0">
                <a:solidFill>
                  <a:srgbClr val="00569F"/>
                </a:solidFill>
                <a:latin typeface="Tahoma"/>
                <a:cs typeface="Tahoma"/>
              </a:rPr>
              <a:t>exposition</a:t>
            </a:r>
            <a:r>
              <a:rPr dirty="0" sz="2200" spc="-10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345" b="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2200" spc="-75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140" b="0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2200" spc="-90" b="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2200" spc="90" b="0">
                <a:solidFill>
                  <a:srgbClr val="00569F"/>
                </a:solidFill>
                <a:latin typeface="Tahoma"/>
                <a:cs typeface="Tahoma"/>
              </a:rPr>
              <a:t>baisse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9702" y="1834895"/>
            <a:ext cx="7450835" cy="38160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616321" y="6963499"/>
            <a:ext cx="185420" cy="17018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83185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8</a:t>
            </a:fld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4376" y="575563"/>
            <a:ext cx="150114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0">
                <a:solidFill>
                  <a:srgbClr val="00569F"/>
                </a:solidFill>
                <a:latin typeface="Calibri"/>
                <a:cs typeface="Calibri"/>
              </a:rPr>
              <a:t>En</a:t>
            </a:r>
            <a:r>
              <a:rPr dirty="0" sz="2200" spc="-55" b="0">
                <a:solidFill>
                  <a:srgbClr val="00569F"/>
                </a:solidFill>
                <a:latin typeface="Calibri"/>
                <a:cs typeface="Calibri"/>
              </a:rPr>
              <a:t> </a:t>
            </a:r>
            <a:r>
              <a:rPr dirty="0" sz="2200" spc="45" b="0">
                <a:solidFill>
                  <a:srgbClr val="00569F"/>
                </a:solidFill>
                <a:latin typeface="Calibri"/>
                <a:cs typeface="Calibri"/>
              </a:rPr>
              <a:t>résumé</a:t>
            </a:r>
            <a:r>
              <a:rPr dirty="0" sz="2200" spc="45" b="0">
                <a:solidFill>
                  <a:srgbClr val="00569F"/>
                </a:solidFill>
                <a:latin typeface="Tahoma"/>
                <a:cs typeface="Tahoma"/>
              </a:rPr>
              <a:t>…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1518" y="1900427"/>
            <a:ext cx="4089308" cy="39486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93604" y="1931923"/>
            <a:ext cx="4130675" cy="362331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224154">
              <a:lnSpc>
                <a:spcPts val="1910"/>
              </a:lnSpc>
              <a:spcBef>
                <a:spcPts val="165"/>
              </a:spcBef>
            </a:pP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2021confirme</a:t>
            </a:r>
            <a:r>
              <a:rPr dirty="0" sz="1600" spc="3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60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baisse</a:t>
            </a:r>
            <a:r>
              <a:rPr dirty="0" sz="1600" spc="-2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tendancielle</a:t>
            </a:r>
            <a:r>
              <a:rPr dirty="0" sz="1600" spc="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 </a:t>
            </a:r>
            <a:r>
              <a:rPr dirty="0" sz="1600" spc="-48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25">
                <a:solidFill>
                  <a:srgbClr val="00569F"/>
                </a:solidFill>
                <a:latin typeface="Tahoma"/>
                <a:cs typeface="Tahoma"/>
              </a:rPr>
              <a:t>ces</a:t>
            </a:r>
            <a:r>
              <a:rPr dirty="0" sz="16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>
                <a:solidFill>
                  <a:srgbClr val="00569F"/>
                </a:solidFill>
                <a:latin typeface="Tahoma"/>
                <a:cs typeface="Tahoma"/>
              </a:rPr>
              <a:t>dernières</a:t>
            </a:r>
            <a:r>
              <a:rPr dirty="0" sz="1600" spc="-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0">
                <a:solidFill>
                  <a:srgbClr val="00569F"/>
                </a:solidFill>
                <a:latin typeface="Tahoma"/>
                <a:cs typeface="Tahoma"/>
              </a:rPr>
              <a:t>années</a:t>
            </a:r>
            <a:endParaRPr sz="1600">
              <a:latin typeface="Tahoma"/>
              <a:cs typeface="Tahoma"/>
            </a:endParaRPr>
          </a:p>
          <a:p>
            <a:pPr marL="562610" marR="114300" indent="-285115">
              <a:lnSpc>
                <a:spcPts val="1910"/>
              </a:lnSpc>
              <a:spcBef>
                <a:spcPts val="405"/>
              </a:spcBef>
              <a:buSzPct val="78125"/>
              <a:buFont typeface="Wingdings"/>
              <a:buChar char=""/>
              <a:tabLst>
                <a:tab pos="562610" algn="l"/>
                <a:tab pos="563245" algn="l"/>
              </a:tabLst>
            </a:pPr>
            <a:r>
              <a:rPr dirty="0" sz="1600" spc="45" b="1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16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45" b="1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600" spc="-10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-125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600" spc="7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1</a:t>
            </a:r>
            <a:r>
              <a:rPr dirty="0" sz="1600" spc="-125" b="1">
                <a:solidFill>
                  <a:srgbClr val="00569F"/>
                </a:solidFill>
                <a:latin typeface="Tahoma"/>
                <a:cs typeface="Tahoma"/>
              </a:rPr>
              <a:t>0</a:t>
            </a:r>
            <a:r>
              <a:rPr dirty="0" sz="1600" spc="6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95" b="1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-125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600" spc="6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60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60">
                <a:solidFill>
                  <a:srgbClr val="00569F"/>
                </a:solidFill>
                <a:latin typeface="Tahoma"/>
                <a:cs typeface="Tahoma"/>
              </a:rPr>
              <a:t>-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30</a:t>
            </a:r>
            <a:r>
              <a:rPr dirty="0" sz="1600" spc="5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600" spc="3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60">
                <a:solidFill>
                  <a:srgbClr val="00569F"/>
                </a:solidFill>
                <a:latin typeface="Tahoma"/>
                <a:cs typeface="Tahoma"/>
              </a:rPr>
              <a:t>-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40</a:t>
            </a:r>
            <a:r>
              <a:rPr dirty="0" sz="1600" spc="-330">
                <a:solidFill>
                  <a:srgbClr val="00569F"/>
                </a:solidFill>
                <a:latin typeface="Tahoma"/>
                <a:cs typeface="Tahoma"/>
              </a:rPr>
              <a:t>%</a:t>
            </a:r>
            <a:r>
              <a:rPr dirty="0" sz="1600" spc="4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95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600" spc="18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-35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600" spc="170">
                <a:solidFill>
                  <a:srgbClr val="00569F"/>
                </a:solidFill>
                <a:latin typeface="Tahoma"/>
                <a:cs typeface="Tahoma"/>
              </a:rPr>
              <a:t>o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n</a:t>
            </a:r>
            <a:r>
              <a:rPr dirty="0" sz="1600" spc="4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35">
                <a:solidFill>
                  <a:srgbClr val="00569F"/>
                </a:solidFill>
                <a:latin typeface="Tahoma"/>
                <a:cs typeface="Tahoma"/>
              </a:rPr>
              <a:t>l</a:t>
            </a:r>
            <a:r>
              <a:rPr dirty="0" sz="1600" spc="18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-85">
                <a:solidFill>
                  <a:srgbClr val="00569F"/>
                </a:solidFill>
                <a:latin typeface="Tahoma"/>
                <a:cs typeface="Tahoma"/>
              </a:rPr>
              <a:t>s </a:t>
            </a:r>
            <a:r>
              <a:rPr dirty="0" sz="1600" spc="-5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55">
                <a:solidFill>
                  <a:srgbClr val="00569F"/>
                </a:solidFill>
                <a:latin typeface="Tahoma"/>
                <a:cs typeface="Tahoma"/>
              </a:rPr>
              <a:t>polluants,</a:t>
            </a:r>
            <a:r>
              <a:rPr dirty="0" sz="1600" spc="-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6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10">
                <a:solidFill>
                  <a:srgbClr val="00569F"/>
                </a:solidFill>
                <a:latin typeface="Tahoma"/>
                <a:cs typeface="Tahoma"/>
              </a:rPr>
              <a:t>l’exception</a:t>
            </a:r>
            <a:r>
              <a:rPr dirty="0" sz="16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5">
                <a:solidFill>
                  <a:srgbClr val="00569F"/>
                </a:solidFill>
                <a:latin typeface="Tahoma"/>
                <a:cs typeface="Tahoma"/>
              </a:rPr>
              <a:t>l’ozone</a:t>
            </a:r>
            <a:endParaRPr sz="1600">
              <a:latin typeface="Tahoma"/>
              <a:cs typeface="Tahoma"/>
            </a:endParaRPr>
          </a:p>
          <a:p>
            <a:pPr marL="562610" marR="5080" indent="-285115">
              <a:lnSpc>
                <a:spcPct val="100000"/>
              </a:lnSpc>
              <a:spcBef>
                <a:spcPts val="330"/>
              </a:spcBef>
              <a:buSzPct val="78125"/>
              <a:buFont typeface="Wingdings"/>
              <a:buChar char=""/>
              <a:tabLst>
                <a:tab pos="562610" algn="l"/>
                <a:tab pos="563245" algn="l"/>
              </a:tabLst>
            </a:pPr>
            <a:r>
              <a:rPr dirty="0" sz="1600" spc="-100" b="1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1600" spc="65" b="1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600" spc="45" b="1">
                <a:solidFill>
                  <a:srgbClr val="00569F"/>
                </a:solidFill>
                <a:latin typeface="Tahoma"/>
                <a:cs typeface="Tahoma"/>
              </a:rPr>
              <a:t>p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u</a:t>
            </a:r>
            <a:r>
              <a:rPr dirty="0" sz="1600" spc="-105" b="1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600" spc="-125" b="1">
                <a:solidFill>
                  <a:srgbClr val="00569F"/>
                </a:solidFill>
                <a:latin typeface="Tahoma"/>
                <a:cs typeface="Tahoma"/>
              </a:rPr>
              <a:t>s</a:t>
            </a:r>
            <a:r>
              <a:rPr dirty="0" sz="1600" spc="7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201</a:t>
            </a:r>
            <a:r>
              <a:rPr dirty="0" sz="1600" spc="-125" b="1">
                <a:solidFill>
                  <a:srgbClr val="00569F"/>
                </a:solidFill>
                <a:latin typeface="Tahoma"/>
                <a:cs typeface="Tahoma"/>
              </a:rPr>
              <a:t>9</a:t>
            </a:r>
            <a:r>
              <a:rPr dirty="0" sz="1600" spc="95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600" spc="-135" b="1">
                <a:solidFill>
                  <a:srgbClr val="00569F"/>
                </a:solidFill>
                <a:latin typeface="Tahoma"/>
                <a:cs typeface="Tahoma"/>
              </a:rPr>
              <a:t>:</a:t>
            </a:r>
            <a:r>
              <a:rPr dirty="0" sz="1600" spc="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500" spc="185">
                <a:solidFill>
                  <a:srgbClr val="00569F"/>
                </a:solidFill>
                <a:latin typeface="Tahoma"/>
                <a:cs typeface="Tahoma"/>
              </a:rPr>
              <a:t>b</a:t>
            </a:r>
            <a:r>
              <a:rPr dirty="0" sz="1500" spc="229">
                <a:solidFill>
                  <a:srgbClr val="00569F"/>
                </a:solidFill>
                <a:latin typeface="Tahoma"/>
                <a:cs typeface="Tahoma"/>
              </a:rPr>
              <a:t>a</a:t>
            </a:r>
            <a:r>
              <a:rPr dirty="0" sz="1500" spc="-35">
                <a:solidFill>
                  <a:srgbClr val="00569F"/>
                </a:solidFill>
                <a:latin typeface="Tahoma"/>
                <a:cs typeface="Tahoma"/>
              </a:rPr>
              <a:t>i</a:t>
            </a:r>
            <a:r>
              <a:rPr dirty="0" sz="1500" spc="-85">
                <a:solidFill>
                  <a:srgbClr val="00569F"/>
                </a:solidFill>
                <a:latin typeface="Tahoma"/>
                <a:cs typeface="Tahoma"/>
              </a:rPr>
              <a:t>ss</a:t>
            </a:r>
            <a:r>
              <a:rPr dirty="0" sz="1500" spc="185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500" spc="3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500" spc="195">
                <a:solidFill>
                  <a:srgbClr val="00569F"/>
                </a:solidFill>
                <a:latin typeface="Tahoma"/>
                <a:cs typeface="Tahoma"/>
              </a:rPr>
              <a:t>d</a:t>
            </a:r>
            <a:r>
              <a:rPr dirty="0" sz="1500" spc="180">
                <a:solidFill>
                  <a:srgbClr val="00569F"/>
                </a:solidFill>
                <a:latin typeface="Tahoma"/>
                <a:cs typeface="Tahoma"/>
              </a:rPr>
              <a:t>e</a:t>
            </a:r>
            <a:r>
              <a:rPr dirty="0" sz="1500" spc="-75">
                <a:solidFill>
                  <a:srgbClr val="00569F"/>
                </a:solidFill>
                <a:latin typeface="Tahoma"/>
                <a:cs typeface="Tahoma"/>
              </a:rPr>
              <a:t>s </a:t>
            </a:r>
            <a:r>
              <a:rPr dirty="0" sz="1500" spc="-50">
                <a:solidFill>
                  <a:srgbClr val="00569F"/>
                </a:solidFill>
                <a:latin typeface="Times New Roman"/>
                <a:cs typeface="Times New Roman"/>
              </a:rPr>
              <a:t> </a:t>
            </a:r>
            <a:r>
              <a:rPr dirty="0" sz="1500" spc="95">
                <a:solidFill>
                  <a:srgbClr val="00569F"/>
                </a:solidFill>
                <a:latin typeface="Tahoma"/>
                <a:cs typeface="Tahoma"/>
              </a:rPr>
              <a:t>concentrations</a:t>
            </a:r>
            <a:r>
              <a:rPr dirty="0" sz="15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190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5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40">
                <a:solidFill>
                  <a:srgbClr val="00569F"/>
                </a:solidFill>
                <a:latin typeface="Tahoma"/>
                <a:cs typeface="Tahoma"/>
              </a:rPr>
              <a:t>tous</a:t>
            </a:r>
            <a:r>
              <a:rPr dirty="0" sz="1500" spc="-5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20">
                <a:solidFill>
                  <a:srgbClr val="00569F"/>
                </a:solidFill>
                <a:latin typeface="Tahoma"/>
                <a:cs typeface="Tahoma"/>
              </a:rPr>
              <a:t>les</a:t>
            </a:r>
            <a:r>
              <a:rPr dirty="0" sz="150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65">
                <a:solidFill>
                  <a:srgbClr val="00569F"/>
                </a:solidFill>
                <a:latin typeface="Tahoma"/>
                <a:cs typeface="Tahoma"/>
              </a:rPr>
              <a:t>polluants</a:t>
            </a:r>
            <a:r>
              <a:rPr dirty="0" sz="1500" spc="-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90">
                <a:solidFill>
                  <a:srgbClr val="00569F"/>
                </a:solidFill>
                <a:latin typeface="Tahoma"/>
                <a:cs typeface="Tahoma"/>
              </a:rPr>
              <a:t>et </a:t>
            </a:r>
            <a:r>
              <a:rPr dirty="0" sz="1500" spc="-45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190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500" spc="19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100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500" spc="100">
                <a:solidFill>
                  <a:srgbClr val="00569F"/>
                </a:solidFill>
                <a:latin typeface="Tahoma"/>
                <a:cs typeface="Tahoma"/>
              </a:rPr>
              <a:t> population</a:t>
            </a:r>
            <a:r>
              <a:rPr dirty="0" sz="1500" spc="1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110">
                <a:solidFill>
                  <a:srgbClr val="00569F"/>
                </a:solidFill>
                <a:latin typeface="Tahoma"/>
                <a:cs typeface="Tahoma"/>
              </a:rPr>
              <a:t>exposée</a:t>
            </a:r>
            <a:r>
              <a:rPr dirty="0" sz="1500" spc="11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235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500" spc="2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95">
                <a:solidFill>
                  <a:srgbClr val="00569F"/>
                </a:solidFill>
                <a:latin typeface="Tahoma"/>
                <a:cs typeface="Tahoma"/>
              </a:rPr>
              <a:t>des </a:t>
            </a:r>
            <a:r>
              <a:rPr dirty="0" sz="1500" spc="10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90">
                <a:solidFill>
                  <a:srgbClr val="00569F"/>
                </a:solidFill>
                <a:latin typeface="Tahoma"/>
                <a:cs typeface="Tahoma"/>
              </a:rPr>
              <a:t>dépassements</a:t>
            </a:r>
            <a:r>
              <a:rPr dirty="0" sz="1500" spc="-3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 spc="190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5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500">
                <a:solidFill>
                  <a:srgbClr val="00569F"/>
                </a:solidFill>
                <a:latin typeface="Tahoma"/>
                <a:cs typeface="Tahoma"/>
              </a:rPr>
              <a:t>seuils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>
              <a:latin typeface="Tahoma"/>
              <a:cs typeface="Tahoma"/>
            </a:endParaRPr>
          </a:p>
          <a:p>
            <a:pPr marL="12700" marR="60960">
              <a:lnSpc>
                <a:spcPct val="99800"/>
              </a:lnSpc>
            </a:pPr>
            <a:r>
              <a:rPr dirty="0" sz="1600" spc="-30" b="1">
                <a:solidFill>
                  <a:srgbClr val="00569F"/>
                </a:solidFill>
                <a:latin typeface="Tahoma"/>
                <a:cs typeface="Tahoma"/>
              </a:rPr>
              <a:t>Mais</a:t>
            </a:r>
            <a:r>
              <a:rPr dirty="0" sz="1600" spc="-2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70" b="1">
                <a:solidFill>
                  <a:srgbClr val="00569F"/>
                </a:solidFill>
                <a:latin typeface="Tahoma"/>
                <a:cs typeface="Tahoma"/>
              </a:rPr>
              <a:t>un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 large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15" b="1">
                <a:solidFill>
                  <a:srgbClr val="00569F"/>
                </a:solidFill>
                <a:latin typeface="Tahoma"/>
                <a:cs typeface="Tahoma"/>
              </a:rPr>
              <a:t>dépassement</a:t>
            </a:r>
            <a:r>
              <a:rPr dirty="0" sz="1600" spc="-5" b="1">
                <a:solidFill>
                  <a:srgbClr val="00569F"/>
                </a:solidFill>
                <a:latin typeface="Tahoma"/>
                <a:cs typeface="Tahoma"/>
              </a:rPr>
              <a:t> des</a:t>
            </a:r>
            <a:r>
              <a:rPr dirty="0" sz="1600" spc="-10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50" b="1">
                <a:solidFill>
                  <a:srgbClr val="00569F"/>
                </a:solidFill>
                <a:latin typeface="Tahoma"/>
                <a:cs typeface="Tahoma"/>
              </a:rPr>
              <a:t>lignes </a:t>
            </a:r>
            <a:r>
              <a:rPr dirty="0" sz="1600" spc="-4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5" b="1">
                <a:solidFill>
                  <a:srgbClr val="00569F"/>
                </a:solidFill>
                <a:latin typeface="Tahoma"/>
                <a:cs typeface="Tahoma"/>
              </a:rPr>
              <a:t>directrices</a:t>
            </a:r>
            <a:r>
              <a:rPr dirty="0" sz="16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de</a:t>
            </a:r>
            <a:r>
              <a:rPr dirty="0" sz="1600" spc="5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35" b="1">
                <a:solidFill>
                  <a:srgbClr val="00569F"/>
                </a:solidFill>
                <a:latin typeface="Tahoma"/>
                <a:cs typeface="Tahoma"/>
              </a:rPr>
              <a:t>l’OMS</a:t>
            </a:r>
            <a:r>
              <a:rPr dirty="0" sz="1600" spc="-35" b="1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abaissées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">
                <a:solidFill>
                  <a:srgbClr val="00569F"/>
                </a:solidFill>
                <a:latin typeface="Tahoma"/>
                <a:cs typeface="Tahoma"/>
              </a:rPr>
              <a:t>2021 </a:t>
            </a:r>
            <a:r>
              <a:rPr dirty="0" sz="1600" spc="1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pour</a:t>
            </a:r>
            <a:r>
              <a:rPr dirty="0" sz="1600" spc="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prendre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en</a:t>
            </a:r>
            <a:r>
              <a:rPr dirty="0" sz="1600" spc="1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65">
                <a:solidFill>
                  <a:srgbClr val="00569F"/>
                </a:solidFill>
                <a:latin typeface="Tahoma"/>
                <a:cs typeface="Tahoma"/>
              </a:rPr>
              <a:t>compte</a:t>
            </a:r>
            <a:r>
              <a:rPr dirty="0" sz="1600" spc="1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l’évolution</a:t>
            </a:r>
            <a:r>
              <a:rPr dirty="0" sz="1600" spc="8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des </a:t>
            </a:r>
            <a:r>
              <a:rPr dirty="0" sz="1600" spc="-48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0">
                <a:solidFill>
                  <a:srgbClr val="00569F"/>
                </a:solidFill>
                <a:latin typeface="Tahoma"/>
                <a:cs typeface="Tahoma"/>
              </a:rPr>
              <a:t>connaissances</a:t>
            </a:r>
            <a:r>
              <a:rPr dirty="0" sz="1600" spc="-3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-40">
                <a:solidFill>
                  <a:srgbClr val="00569F"/>
                </a:solidFill>
                <a:latin typeface="Tahoma"/>
                <a:cs typeface="Tahoma"/>
              </a:rPr>
              <a:t>sur</a:t>
            </a:r>
            <a:r>
              <a:rPr dirty="0" sz="16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75">
                <a:solidFill>
                  <a:srgbClr val="00569F"/>
                </a:solidFill>
                <a:latin typeface="Tahoma"/>
                <a:cs typeface="Tahoma"/>
              </a:rPr>
              <a:t>un</a:t>
            </a:r>
            <a:r>
              <a:rPr dirty="0" sz="1600" spc="-6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40">
                <a:solidFill>
                  <a:srgbClr val="00569F"/>
                </a:solidFill>
                <a:latin typeface="Tahoma"/>
                <a:cs typeface="Tahoma"/>
              </a:rPr>
              <a:t>impact</a:t>
            </a:r>
            <a:r>
              <a:rPr dirty="0" sz="1600" spc="-70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50">
                <a:solidFill>
                  <a:srgbClr val="00569F"/>
                </a:solidFill>
                <a:latin typeface="Tahoma"/>
                <a:cs typeface="Tahoma"/>
              </a:rPr>
              <a:t>sanitaire</a:t>
            </a:r>
            <a:r>
              <a:rPr dirty="0" sz="160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95">
                <a:solidFill>
                  <a:srgbClr val="00569F"/>
                </a:solidFill>
                <a:latin typeface="Tahoma"/>
                <a:cs typeface="Tahoma"/>
              </a:rPr>
              <a:t>de </a:t>
            </a:r>
            <a:r>
              <a:rPr dirty="0" sz="1600" spc="-484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105">
                <a:solidFill>
                  <a:srgbClr val="00569F"/>
                </a:solidFill>
                <a:latin typeface="Tahoma"/>
                <a:cs typeface="Tahoma"/>
              </a:rPr>
              <a:t>la</a:t>
            </a:r>
            <a:r>
              <a:rPr dirty="0" sz="1600" spc="-8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5">
                <a:solidFill>
                  <a:srgbClr val="00569F"/>
                </a:solidFill>
                <a:latin typeface="Tahoma"/>
                <a:cs typeface="Tahoma"/>
              </a:rPr>
              <a:t>pollution</a:t>
            </a:r>
            <a:r>
              <a:rPr dirty="0" sz="16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250">
                <a:solidFill>
                  <a:srgbClr val="00569F"/>
                </a:solidFill>
                <a:latin typeface="Tahoma"/>
                <a:cs typeface="Tahoma"/>
              </a:rPr>
              <a:t>à</a:t>
            </a:r>
            <a:r>
              <a:rPr dirty="0" sz="1600" spc="-7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5">
                <a:solidFill>
                  <a:srgbClr val="00569F"/>
                </a:solidFill>
                <a:latin typeface="Tahoma"/>
                <a:cs typeface="Tahoma"/>
              </a:rPr>
              <a:t>des</a:t>
            </a:r>
            <a:r>
              <a:rPr dirty="0" sz="1600" spc="-4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90">
                <a:solidFill>
                  <a:srgbClr val="00569F"/>
                </a:solidFill>
                <a:latin typeface="Tahoma"/>
                <a:cs typeface="Tahoma"/>
              </a:rPr>
              <a:t>niveaux</a:t>
            </a:r>
            <a:r>
              <a:rPr dirty="0" sz="1600" spc="-9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35">
                <a:solidFill>
                  <a:srgbClr val="00569F"/>
                </a:solidFill>
                <a:latin typeface="Tahoma"/>
                <a:cs typeface="Tahoma"/>
              </a:rPr>
              <a:t>plus</a:t>
            </a:r>
            <a:r>
              <a:rPr dirty="0" sz="1600" spc="-65">
                <a:solidFill>
                  <a:srgbClr val="00569F"/>
                </a:solidFill>
                <a:latin typeface="Tahoma"/>
                <a:cs typeface="Tahoma"/>
              </a:rPr>
              <a:t> </a:t>
            </a:r>
            <a:r>
              <a:rPr dirty="0" sz="1600" spc="65">
                <a:solidFill>
                  <a:srgbClr val="00569F"/>
                </a:solidFill>
                <a:latin typeface="Tahoma"/>
                <a:cs typeface="Tahoma"/>
              </a:rPr>
              <a:t>faibles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16321" y="6963499"/>
            <a:ext cx="185420" cy="17018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83185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8</a:t>
            </a:fld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8190" y="3842003"/>
            <a:ext cx="4709159" cy="16474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2888" y="2312923"/>
            <a:ext cx="5887720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Gains</a:t>
            </a:r>
            <a:r>
              <a:rPr dirty="0" spc="-40"/>
              <a:t> </a:t>
            </a:r>
            <a:r>
              <a:rPr dirty="0" spc="-95"/>
              <a:t>d'émissions</a:t>
            </a:r>
            <a:r>
              <a:rPr dirty="0" spc="-30"/>
              <a:t> </a:t>
            </a:r>
            <a:r>
              <a:rPr dirty="0" spc="-35"/>
              <a:t>nécessaires</a:t>
            </a:r>
            <a:r>
              <a:rPr dirty="0" spc="-45"/>
              <a:t> </a:t>
            </a:r>
            <a:r>
              <a:rPr dirty="0" spc="-105"/>
              <a:t>et </a:t>
            </a:r>
            <a:r>
              <a:rPr dirty="0" spc="-100"/>
              <a:t> </a:t>
            </a:r>
            <a:r>
              <a:rPr dirty="0" spc="-45"/>
              <a:t>scénarios</a:t>
            </a:r>
            <a:r>
              <a:rPr dirty="0" spc="-25"/>
              <a:t> </a:t>
            </a:r>
            <a:r>
              <a:rPr dirty="0" spc="-75"/>
              <a:t>pour</a:t>
            </a:r>
            <a:r>
              <a:rPr dirty="0" spc="-30"/>
              <a:t> </a:t>
            </a:r>
            <a:r>
              <a:rPr dirty="0" spc="-50"/>
              <a:t>respecter</a:t>
            </a:r>
            <a:r>
              <a:rPr dirty="0" spc="-20"/>
              <a:t> </a:t>
            </a:r>
            <a:r>
              <a:rPr dirty="0" spc="-90"/>
              <a:t>les</a:t>
            </a:r>
            <a:r>
              <a:rPr dirty="0" spc="-20"/>
              <a:t> </a:t>
            </a:r>
            <a:r>
              <a:rPr dirty="0" spc="-130"/>
              <a:t>seuils </a:t>
            </a:r>
            <a:r>
              <a:rPr dirty="0" spc="-805"/>
              <a:t> </a:t>
            </a:r>
            <a:r>
              <a:rPr dirty="0" spc="105"/>
              <a:t>de</a:t>
            </a:r>
            <a:r>
              <a:rPr dirty="0" spc="-35"/>
              <a:t> </a:t>
            </a:r>
            <a:r>
              <a:rPr dirty="0" spc="-60"/>
              <a:t>qualité</a:t>
            </a:r>
            <a:r>
              <a:rPr dirty="0" spc="-35"/>
              <a:t> </a:t>
            </a:r>
            <a:r>
              <a:rPr dirty="0" spc="105"/>
              <a:t>de</a:t>
            </a:r>
            <a:r>
              <a:rPr dirty="0" spc="-45"/>
              <a:t> </a:t>
            </a:r>
            <a:r>
              <a:rPr dirty="0" spc="-135"/>
              <a:t>l'air</a:t>
            </a:r>
          </a:p>
        </p:txBody>
      </p:sp>
      <p:sp>
        <p:nvSpPr>
          <p:cNvPr id="4" name="object 4"/>
          <p:cNvSpPr/>
          <p:nvPr/>
        </p:nvSpPr>
        <p:spPr>
          <a:xfrm>
            <a:off x="2723265" y="2699003"/>
            <a:ext cx="114300" cy="586740"/>
          </a:xfrm>
          <a:custGeom>
            <a:avLst/>
            <a:gdLst/>
            <a:ahLst/>
            <a:cxnLst/>
            <a:rect l="l" t="t" r="r" b="b"/>
            <a:pathLst>
              <a:path w="114300" h="586739">
                <a:moveTo>
                  <a:pt x="114299" y="586739"/>
                </a:moveTo>
                <a:lnTo>
                  <a:pt x="114299" y="0"/>
                </a:lnTo>
                <a:lnTo>
                  <a:pt x="0" y="0"/>
                </a:lnTo>
                <a:lnTo>
                  <a:pt x="0" y="586739"/>
                </a:lnTo>
                <a:lnTo>
                  <a:pt x="114299" y="586739"/>
                </a:lnTo>
                <a:close/>
              </a:path>
            </a:pathLst>
          </a:custGeom>
          <a:solidFill>
            <a:srgbClr val="FF7B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5813" y="6968071"/>
            <a:ext cx="114935" cy="1657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00" spc="-29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dirty="0" sz="900" spc="5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69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2022-11-10T16:02:47Z</dcterms:created>
  <dcterms:modified xsi:type="dcterms:W3CDTF">2022-11-10T16:02:47Z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2022-11-10T00:00:00Z</vt:filetime>
  </property>
</Properties>
</file>