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3.png" ContentType="image/png"/>
  <Override PartName="/ppt/media/image1.jpeg" ContentType="image/jpeg"/>
  <Override PartName="/ppt/media/image2.png" ContentType="image/png"/>
  <Override PartName="/ppt/media/image6.jpeg" ContentType="image/jpeg"/>
  <Override PartName="/ppt/media/image4.png" ContentType="image/png"/>
  <Override PartName="/ppt/media/image5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jpeg" ContentType="image/jpeg"/>
  <Override PartName="/ppt/media/image11.png" ContentType="image/png"/>
  <Override PartName="/ppt/media/image12.png" ContentType="image/pn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x="9906000" cy="6858000"/>
  <p:notesSz cx="6742112" cy="987266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modifier le format des notes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&lt;en-tête&gt;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&lt;date/heure&gt;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&lt;pied de page&gt;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42B63759-93B9-4E62-B200-A8A517B1DC32}" type="slidenum">
              <a:rPr lang="fr-F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body"/>
          </p:nvPr>
        </p:nvSpPr>
        <p:spPr>
          <a:xfrm>
            <a:off x="674280" y="4751280"/>
            <a:ext cx="5393160" cy="388692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3818880" y="9377280"/>
            <a:ext cx="2921400" cy="4950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EA512F38-90C4-4F64-8285-7CC4801A2FE9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body"/>
          </p:nvPr>
        </p:nvSpPr>
        <p:spPr>
          <a:xfrm>
            <a:off x="674280" y="4751280"/>
            <a:ext cx="5393160" cy="388692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3818880" y="9377280"/>
            <a:ext cx="2921400" cy="4950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20D49AE5-C4AA-4D18-A923-6F19588B9C7F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body"/>
          </p:nvPr>
        </p:nvSpPr>
        <p:spPr>
          <a:xfrm>
            <a:off x="674280" y="4751280"/>
            <a:ext cx="5393160" cy="388692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3818880" y="9377280"/>
            <a:ext cx="2921400" cy="4950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560C6CAE-9008-41C7-8EEF-29B160A29BF8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body"/>
          </p:nvPr>
        </p:nvSpPr>
        <p:spPr>
          <a:xfrm>
            <a:off x="674280" y="4751280"/>
            <a:ext cx="5393160" cy="3886920"/>
          </a:xfrm>
          <a:prstGeom prst="rect">
            <a:avLst/>
          </a:prstGeom>
        </p:spPr>
        <p:txBody>
          <a:bodyPr/>
          <a:p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3818880" y="9377280"/>
            <a:ext cx="2921400" cy="4950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27DC2BF9-287E-4ED9-802D-BA4E7688164B}" type="slidenum">
              <a:rPr lang="fr-FR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2459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/>
        </p:blipFill>
        <p:spPr>
          <a:xfrm>
            <a:off x="2459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95000" y="273600"/>
            <a:ext cx="89150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9" name="" descr=""/>
          <p:cNvPicPr/>
          <p:nvPr/>
        </p:nvPicPr>
        <p:blipFill>
          <a:blip r:embed="rId2"/>
          <a:stretch/>
        </p:blipFill>
        <p:spPr>
          <a:xfrm>
            <a:off x="2459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3"/>
          <a:stretch/>
        </p:blipFill>
        <p:spPr>
          <a:xfrm>
            <a:off x="2459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495000" y="273600"/>
            <a:ext cx="89150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8" name="" descr=""/>
          <p:cNvPicPr/>
          <p:nvPr/>
        </p:nvPicPr>
        <p:blipFill>
          <a:blip r:embed="rId2"/>
          <a:stretch/>
        </p:blipFill>
        <p:spPr>
          <a:xfrm>
            <a:off x="2459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19" name="" descr=""/>
          <p:cNvPicPr/>
          <p:nvPr/>
        </p:nvPicPr>
        <p:blipFill>
          <a:blip r:embed="rId3"/>
          <a:stretch/>
        </p:blipFill>
        <p:spPr>
          <a:xfrm>
            <a:off x="2459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95000" y="273600"/>
            <a:ext cx="89150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rIns="0" tIns="0" bIns="0"/>
          <a:p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681120" y="6356520"/>
            <a:ext cx="22284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fr-FR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05/10/2016</a:t>
            </a:r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281400" y="6356520"/>
            <a:ext cx="3342960" cy="364680"/>
          </a:xfrm>
          <a:prstGeom prst="rect">
            <a:avLst/>
          </a:prstGeom>
        </p:spPr>
        <p:txBody>
          <a:bodyPr anchor="ctr"/>
          <a:p>
            <a:endParaRPr lang="fr-FR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996240" y="6356520"/>
            <a:ext cx="222840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37761293-9F72-41DE-9726-37019471A6AC}" type="slidenum">
              <a:rPr lang="fr-FR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&lt;numéro&gt;</a:t>
            </a:fld>
            <a:endParaRPr lang="fr-FR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" name="Image 6" descr=""/>
          <p:cNvPicPr/>
          <p:nvPr/>
        </p:nvPicPr>
        <p:blipFill>
          <a:blip r:embed="rId2"/>
          <a:stretch/>
        </p:blipFill>
        <p:spPr>
          <a:xfrm>
            <a:off x="146880" y="3912840"/>
            <a:ext cx="2115720" cy="1754640"/>
          </a:xfrm>
          <a:prstGeom prst="rect">
            <a:avLst/>
          </a:prstGeom>
          <a:ln>
            <a:noFill/>
          </a:ln>
        </p:spPr>
      </p:pic>
      <p:sp>
        <p:nvSpPr>
          <p:cNvPr id="4" name="CustomShape 4"/>
          <p:cNvSpPr/>
          <p:nvPr/>
        </p:nvSpPr>
        <p:spPr>
          <a:xfrm>
            <a:off x="0" y="5901480"/>
            <a:ext cx="9905760" cy="967680"/>
          </a:xfrm>
          <a:prstGeom prst="rect">
            <a:avLst/>
          </a:prstGeom>
          <a:solidFill>
            <a:srgbClr val="74b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" name="Image 10" descr=""/>
          <p:cNvPicPr/>
          <p:nvPr/>
        </p:nvPicPr>
        <p:blipFill>
          <a:blip r:embed="rId3"/>
          <a:stretch/>
        </p:blipFill>
        <p:spPr>
          <a:xfrm>
            <a:off x="291600" y="6068880"/>
            <a:ext cx="4370400" cy="566640"/>
          </a:xfrm>
          <a:prstGeom prst="rect">
            <a:avLst/>
          </a:prstGeom>
          <a:ln>
            <a:noFill/>
          </a:ln>
        </p:spPr>
      </p:pic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texte-titre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plan de texte</a:t>
            </a:r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Troisième niveau de plan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Quatrième niveau de plan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Cinquième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Septième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 rot="16200000">
            <a:off x="-2974320" y="2959200"/>
            <a:ext cx="6857640" cy="939600"/>
          </a:xfrm>
          <a:prstGeom prst="rect">
            <a:avLst/>
          </a:prstGeom>
          <a:solidFill>
            <a:srgbClr val="74b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3" name="Image 10" descr=""/>
          <p:cNvPicPr/>
          <p:nvPr/>
        </p:nvPicPr>
        <p:blipFill>
          <a:blip r:embed="rId2"/>
          <a:stretch/>
        </p:blipFill>
        <p:spPr>
          <a:xfrm>
            <a:off x="160560" y="1134720"/>
            <a:ext cx="628200" cy="2742840"/>
          </a:xfrm>
          <a:prstGeom prst="rect">
            <a:avLst/>
          </a:prstGeom>
          <a:ln>
            <a:noFill/>
          </a:ln>
        </p:spPr>
      </p:pic>
      <p:pic>
        <p:nvPicPr>
          <p:cNvPr id="44" name="Image 11" descr=""/>
          <p:cNvPicPr/>
          <p:nvPr/>
        </p:nvPicPr>
        <p:blipFill>
          <a:blip r:embed="rId3"/>
          <a:stretch/>
        </p:blipFill>
        <p:spPr>
          <a:xfrm>
            <a:off x="99720" y="112320"/>
            <a:ext cx="709200" cy="637200"/>
          </a:xfrm>
          <a:prstGeom prst="rect">
            <a:avLst/>
          </a:prstGeom>
          <a:ln>
            <a:noFill/>
          </a:ln>
        </p:spPr>
      </p:pic>
      <p:sp>
        <p:nvSpPr>
          <p:cNvPr id="45" name="PlaceHolder 2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texte-titre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plan de texte</a:t>
            </a:r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Troisième niveau de plan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Quatrième niveau de plan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Cinquième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Septième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 rot="16200000">
            <a:off x="6006960" y="2959200"/>
            <a:ext cx="6857640" cy="939600"/>
          </a:xfrm>
          <a:prstGeom prst="rect">
            <a:avLst/>
          </a:prstGeom>
          <a:solidFill>
            <a:srgbClr val="74b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2" name="Image 10" descr=""/>
          <p:cNvPicPr/>
          <p:nvPr/>
        </p:nvPicPr>
        <p:blipFill>
          <a:blip r:embed="rId2"/>
          <a:stretch/>
        </p:blipFill>
        <p:spPr>
          <a:xfrm>
            <a:off x="9142200" y="1134720"/>
            <a:ext cx="628200" cy="2742840"/>
          </a:xfrm>
          <a:prstGeom prst="rect">
            <a:avLst/>
          </a:prstGeom>
          <a:ln>
            <a:noFill/>
          </a:ln>
        </p:spPr>
      </p:pic>
      <p:pic>
        <p:nvPicPr>
          <p:cNvPr id="83" name="Image 11" descr=""/>
          <p:cNvPicPr/>
          <p:nvPr/>
        </p:nvPicPr>
        <p:blipFill>
          <a:blip r:embed="rId3"/>
          <a:stretch/>
        </p:blipFill>
        <p:spPr>
          <a:xfrm>
            <a:off x="9081360" y="112320"/>
            <a:ext cx="709200" cy="637200"/>
          </a:xfrm>
          <a:prstGeom prst="rect">
            <a:avLst/>
          </a:prstGeom>
          <a:ln>
            <a:noFill/>
          </a:ln>
        </p:spPr>
      </p:pic>
      <p:sp>
        <p:nvSpPr>
          <p:cNvPr id="84" name="PlaceHolder 2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texte-titre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plan de texte</a:t>
            </a:r>
            <a:endParaRPr lang="fr-F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Troisième niveau de plan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Quatrième niveau de plan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Cinquième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Septième niveau de plan</a:t>
            </a:r>
            <a:endParaRPr lang="fr-F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://www.areneidf.org/publication-arene/quelles-synergies-entre-les-plans-climat-et-l%C3%A9ducation-%C3%A0-lenvironnement-et-au-d%C3%A9veloppement-durable" TargetMode="External"/><Relationship Id="rId2" Type="http://schemas.openxmlformats.org/officeDocument/2006/relationships/hyperlink" Target="http://www.areneidf.org/publication-arene/quelles-synergies-entre-les-plans-climat-et-l%C3%A9ducation-%C3%A0-lenvironnement-et-au-d%C3%A9veloppement-durable" TargetMode="External"/><Relationship Id="rId3" Type="http://schemas.openxmlformats.org/officeDocument/2006/relationships/hyperlink" Target="http://www.areneidf.org/node/5264" TargetMode="External"/><Relationship Id="rId4" Type="http://schemas.openxmlformats.org/officeDocument/2006/relationships/slideLayout" Target="../slideLayouts/slideLayout25.xml"/><Relationship Id="rId5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mailto:h.sanchez@areneidf.org" TargetMode="External"/><Relationship Id="rId2" Type="http://schemas.openxmlformats.org/officeDocument/2006/relationships/hyperlink" Target="http://www.areneidf.org/" TargetMode="External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146880" y="285840"/>
            <a:ext cx="9575280" cy="5212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422022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Atelier d’échanges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146880" y="1642320"/>
            <a:ext cx="9429120" cy="2031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b="1" lang="fr-FR" sz="34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Transition énergétique et écologique : </a:t>
            </a:r>
            <a:r>
              <a:rPr b="1" lang="fr-FR" sz="34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b="1" lang="fr-FR" sz="34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 l'Education à l'environnement et au développement durable  au service des territoires"</a:t>
            </a:r>
            <a:r>
              <a:rPr b="1" lang="fr-FR" sz="40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endParaRPr lang="fr-F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2694600" y="5900400"/>
            <a:ext cx="7090560" cy="91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fr-FR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Cité régionale de l’environnement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lang="fr-FR" sz="304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22 septembre 2016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1100520" y="228600"/>
            <a:ext cx="8676360" cy="6505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FR" sz="28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Les principaux objectifs de l’EEDD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    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Informer, mobiliser, sensibiliser, éduquer et former tous les publics et tout au long de la vie (sphères privée mais aussi professionnelle) – </a:t>
            </a:r>
            <a:r>
              <a:rPr i="1"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attention sensibiliser et éduquer ce n’est pas communiquer, la communication accompagne ces actions mais ne suffit pas à elle-même pour répondre aux objectifs pédagogiques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Favoriser la connaissance et la prise de conscience des enjeux environnementaux et sociétaux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Développer et proposer des pédagogies actives et participatives adaptées aux différents publics ciblés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Favoriser le croisement des regards entre acteurs d’un territoire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Faire évoluer et changer les comportements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Conduire les citoyens à être plus responsables et à s’impliquer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16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Savoir</a:t>
            </a:r>
            <a:r>
              <a:rPr b="1" lang="fr-FR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 </a:t>
            </a:r>
            <a:r>
              <a:rPr b="1" lang="fr-FR" sz="16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= connaissance / Savoir-faire = pratique / Savoir-être = attitudes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09880" y="219240"/>
            <a:ext cx="8543520" cy="65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1" lang="fr-FR" sz="28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Qui sont les acteurs franciliens de l’EEDD ?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209880" y="1234080"/>
            <a:ext cx="8543520" cy="573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22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La diversité des acteurs : une richesse </a:t>
            </a:r>
            <a:r>
              <a:rPr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</a:rPr>
              <a:t> 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b="1"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Les services déconcentrés de l’État </a:t>
            </a:r>
            <a:r>
              <a:rPr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(ex : DRJSCS - Direction régionale de la jeunesse, des sports et de la cohésion sociale, DRIEE - Direction régionale et interdépartementale de l’environnement et de l’énergie)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b="1"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Les établissements et organismes publics </a:t>
            </a:r>
            <a:r>
              <a:rPr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(ex : ADEME, Agence de l’eau, Parcs naturels régionaux)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b="1"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Les collectivités territoriales et organismes associés </a:t>
            </a:r>
            <a:r>
              <a:rPr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(ex : Région, conseils départementaux, services d’animations des collectivités &gt; ex : Maison de l’environnement)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74b929"/>
              </a:buClr>
              <a:buFont typeface="Arial"/>
              <a:buChar char="•"/>
            </a:pPr>
            <a:r>
              <a:rPr b="1"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Les réseaux franciliens d’EEDD et leurs structures adhérentes (associations, entreprises, individuels, etc.) :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00240" indent="-285480">
              <a:lnSpc>
                <a:spcPct val="100000"/>
              </a:lnSpc>
              <a:buClr>
                <a:srgbClr val="74b929"/>
              </a:buClr>
              <a:buFont typeface="StarSymbol"/>
              <a:buChar char="-"/>
            </a:pPr>
            <a:r>
              <a:rPr b="1"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GRAINE </a:t>
            </a:r>
            <a:r>
              <a:rPr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(Groupement régional d’animation et d’information sur la nature et l’environnement)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00240" indent="-285480">
              <a:lnSpc>
                <a:spcPct val="100000"/>
              </a:lnSpc>
              <a:buClr>
                <a:srgbClr val="74b929"/>
              </a:buClr>
              <a:buFont typeface="StarSymbol"/>
              <a:buChar char="-"/>
            </a:pPr>
            <a:r>
              <a:rPr b="1"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Vivacités </a:t>
            </a:r>
            <a:r>
              <a:rPr lang="fr-FR" sz="17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(réseau pour l’éducation à la ville durable)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Une dynamique régionale : l’Espace Régional de Concertation (ERC) EEDD Île-de-France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100520" y="228600"/>
            <a:ext cx="8543520" cy="647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2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Des approches pédagogiques variées et adaptées aux publics, un atout pour les territoires</a:t>
            </a:r>
            <a:r>
              <a:rPr b="1" lang="fr-FR" sz="18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 :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    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323232"/>
              </a:buClr>
              <a:buFont typeface="Arial"/>
              <a:buChar char="•"/>
            </a:pPr>
            <a:r>
              <a:rPr b="1"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L’approche sensorielle : </a:t>
            </a: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permet de percevoir le monde environnant à travers les sens (vue, toucher, ouïe, odorat et goût), le public explore par les sens avant de conceptualiser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323232"/>
              </a:buClr>
              <a:buFont typeface="Arial"/>
              <a:buChar char="•"/>
            </a:pPr>
            <a:r>
              <a:rPr b="1"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L’approche ludique : </a:t>
            </a: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permet au public d’apprendre par le jeu, qui favorise l’échange et la convivialité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323232"/>
              </a:buClr>
              <a:buFont typeface="Arial"/>
              <a:buChar char="•"/>
            </a:pPr>
            <a:r>
              <a:rPr b="1"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L’approche artistique </a:t>
            </a:r>
            <a:r>
              <a:rPr b="1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dite aussi créative et imaginaire </a:t>
            </a: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: fait appel à l’émotion et à la sensibilité du public, elle suscite la création. Dans un projet de sensibilisation ou d’éducation lié aux questions d’alimentation responsable, plusieurs de ces approches peuvent être utilisées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323232"/>
              </a:buClr>
              <a:buFont typeface="Arial"/>
              <a:buChar char="•"/>
            </a:pPr>
            <a:r>
              <a:rPr b="1" lang="fr-FR" sz="18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L’approche scientifique et expérimentale : </a:t>
            </a: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permet de comprendre des phénomènes en émettant des hypothèses, par l’expérimentation et en tirant des conclusions. Elle exige de la rigueur (observer, inventorier, classer, compter, mesurer et comparer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209880" y="369360"/>
            <a:ext cx="8543520" cy="66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22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L’EEDD, un levier d’action pour les collectivités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</a:rPr>
              <a:t>L’ARENE en partenariat avec le réseau d’éducation pour une ville durable Vivacités Île-de-France, a réalisé </a:t>
            </a:r>
            <a:r>
              <a:rPr b="1"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</a:rPr>
              <a:t>une étude </a:t>
            </a: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</a:rPr>
              <a:t>pour favoriser les synergies entre les Plans climat et l’EEDD et inciter les acteurs territoriaux à croiser leurs visions pour conduire des actions ensemble.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</a:rPr>
              <a:t>Etude « Quelles synergies entre les plans climat et l’EEDD ? » en ligne : </a:t>
            </a:r>
            <a:r>
              <a:rPr lang="fr-FR" sz="2000" spc="-1" strike="noStrike" u="sng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  <a:hlinkClick r:id="rId1"/>
              </a:rPr>
              <a:t>http://www.areneidf.org/publication-arene/quelles-synergies-entre-les-plans-climat-et-l%C3%A9ducation-%</a:t>
            </a:r>
            <a:r>
              <a:rPr lang="fr-FR" sz="2000" spc="-1" strike="noStrike" u="sng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  <a:hlinkClick r:id="rId2"/>
              </a:rPr>
              <a:t>C3%A0-lenvironnement-et-au-d%C3%A9veloppement-durable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ahoma"/>
              </a:rPr>
              <a:t> 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Un inventaire de plus de 150 outils </a:t>
            </a: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et démarches pédagogiques adaptés au plan climat et à toute démarche de développement durable a été réalisé et est en ligne : </a:t>
            </a:r>
            <a:r>
              <a:rPr lang="fr-FR" sz="1800" spc="-1" strike="noStrike" u="sng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  <a:hlinkClick r:id="rId3"/>
              </a:rPr>
              <a:t>www.areneidf.org/node/5264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L’ARENE enrichira annuellement cet inventaire notamment en intégrant la thématique AIR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209880" y="112320"/>
            <a:ext cx="8543520" cy="65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1" lang="fr-FR" sz="3200" spc="-1" strike="noStrike">
                <a:solidFill>
                  <a:srgbClr val="74b929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Contact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209880" y="1271160"/>
            <a:ext cx="8543520" cy="543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Hélène Sanchez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Cheffe de projet éducation à l’environnement et au développement durable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spc="-1" strike="noStrike" u="sng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  <a:hlinkClick r:id="rId1"/>
              </a:rPr>
              <a:t>h.sanchez@areneidf.org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spc="-1" strike="noStrike" u="sng">
                <a:solidFill>
                  <a:srgbClr val="0563c1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  <a:hlinkClick r:id="rId2"/>
              </a:rPr>
              <a:t>www.areneidf.org</a:t>
            </a: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1719</TotalTime>
  <Application>LibreOffice/5.0.6.3$Windows_X86_64 LibreOffice_project/490fc03b25318460cfc54456516ea2519c11d1aa</Application>
  <Paragraphs>62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2016-04-07T15:03:55Z</dcterms:created>
  <dc:creator>Celia GUILLEMOT</dc:creator>
  <dc:language>fr-FR</dc:language>
  <cp:lastPrinted>2016-06-22T13:56:41Z</cp:lastPrinted>
  <dcterms:modified xsi:type="dcterms:W3CDTF">2016-10-05T22:06:34Z</dcterms:modified>
  <cp:revision>163</cp:revision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4</vt:i4>
  </property>
  <property fmtid="{D5CDD505-2E9C-101B-9397-08002B2CF9AE}" pid="8" name="PresentationFormat">
    <vt:lpwstr>Format A4 (210 x 297 mm)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6</vt:i4>
  </property>
</Properties>
</file>