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48" r:id="rId2"/>
    <p:sldMasterId id="2147483689" r:id="rId3"/>
  </p:sldMasterIdLst>
  <p:notesMasterIdLst>
    <p:notesMasterId r:id="rId12"/>
  </p:notesMasterIdLst>
  <p:handoutMasterIdLst>
    <p:handoutMasterId r:id="rId13"/>
  </p:handoutMasterIdLst>
  <p:sldIdLst>
    <p:sldId id="296" r:id="rId4"/>
    <p:sldId id="282" r:id="rId5"/>
    <p:sldId id="297" r:id="rId6"/>
    <p:sldId id="304" r:id="rId7"/>
    <p:sldId id="305" r:id="rId8"/>
    <p:sldId id="298" r:id="rId9"/>
    <p:sldId id="306" r:id="rId10"/>
    <p:sldId id="308" r:id="rId11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0"/>
        <a:cs typeface="Geneva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0"/>
        <a:cs typeface="Geneva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0"/>
        <a:cs typeface="Geneva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0"/>
        <a:cs typeface="Geneva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Geneva" charset="0"/>
        <a:cs typeface="Genev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43B3FF"/>
    <a:srgbClr val="66FF66"/>
    <a:srgbClr val="A3DAFF"/>
    <a:srgbClr val="A3FFA3"/>
    <a:srgbClr val="0099FF"/>
    <a:srgbClr val="DDFFDD"/>
    <a:srgbClr val="FF3300"/>
    <a:srgbClr val="FFE579"/>
    <a:srgbClr val="FFCC00"/>
    <a:srgbClr val="FFA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Style à thème 2 - Accentuation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58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2" d="100"/>
          <a:sy n="122" d="100"/>
        </p:scale>
        <p:origin x="-235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56A00BB-EFAE-CE4E-8EA9-4CA41A13CF0A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153222-A99E-8244-8028-DE993324C7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122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0B41C2B-FC6B-6642-9F1F-852324AE47F4}" type="datetimeFigureOut">
              <a:rPr lang="fr-FR"/>
              <a:pPr>
                <a:defRPr/>
              </a:pPr>
              <a:t>02/06/2015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12B8D33-9D6E-9B43-8B3B-7561D0D30D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1376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sz="quarter" idx="10"/>
          </p:nvPr>
        </p:nvSpPr>
        <p:spPr>
          <a:xfrm>
            <a:off x="900113" y="3141663"/>
            <a:ext cx="5976143" cy="3382962"/>
          </a:xfrm>
          <a:prstGeom prst="rect">
            <a:avLst/>
          </a:prstGeom>
        </p:spPr>
        <p:txBody>
          <a:bodyPr vert="horz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89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italiqu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Titre du diaporama ou info réunion principale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7772400" cy="51054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 marL="216000" indent="-216000">
              <a:defRPr/>
            </a:lvl2pPr>
            <a:lvl3pPr marL="216000" indent="-216000"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216000" indent="-216000">
              <a:lnSpc>
                <a:spcPct val="15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216000" indent="-216000"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xfrm>
            <a:off x="5940152" y="6512768"/>
            <a:ext cx="2289448" cy="22860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5284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titre italique et 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5250160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pour une image  8"/>
          <p:cNvSpPr>
            <a:spLocks noGrp="1"/>
          </p:cNvSpPr>
          <p:nvPr>
            <p:ph type="pic" sz="quarter" idx="12"/>
          </p:nvPr>
        </p:nvSpPr>
        <p:spPr>
          <a:xfrm>
            <a:off x="6300192" y="981075"/>
            <a:ext cx="2232621" cy="1583829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6300788" y="2636839"/>
            <a:ext cx="2232025" cy="432122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300192" y="3357412"/>
            <a:ext cx="2232621" cy="1583829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/>
          </p:nvPr>
        </p:nvSpPr>
        <p:spPr>
          <a:xfrm>
            <a:off x="6300788" y="5013176"/>
            <a:ext cx="2232025" cy="432122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10" name="Rectangle 18"/>
          <p:cNvSpPr>
            <a:spLocks noGrp="1" noChangeArrowheads="1"/>
          </p:cNvSpPr>
          <p:nvPr>
            <p:ph type="ftr" sz="quarter" idx="16"/>
          </p:nvPr>
        </p:nvSpPr>
        <p:spPr>
          <a:xfrm>
            <a:off x="5940152" y="6512768"/>
            <a:ext cx="2289448" cy="22860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11" name="Rectangle 19"/>
          <p:cNvSpPr>
            <a:spLocks noGrp="1" noChangeArrowheads="1"/>
          </p:cNvSpPr>
          <p:nvPr>
            <p:ph type="dt" sz="half" idx="17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3081688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titre italique et 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7770440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pour une image  8"/>
          <p:cNvSpPr>
            <a:spLocks noGrp="1"/>
          </p:cNvSpPr>
          <p:nvPr>
            <p:ph type="pic" sz="quarter" idx="12"/>
          </p:nvPr>
        </p:nvSpPr>
        <p:spPr>
          <a:xfrm>
            <a:off x="5220072" y="1341115"/>
            <a:ext cx="3312741" cy="2519933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5220072" y="3933056"/>
            <a:ext cx="3312741" cy="432122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8" name="Espace réservé du texte 6"/>
          <p:cNvSpPr>
            <a:spLocks noGrp="1"/>
          </p:cNvSpPr>
          <p:nvPr>
            <p:ph type="body" sz="quarter" idx="14"/>
          </p:nvPr>
        </p:nvSpPr>
        <p:spPr>
          <a:xfrm>
            <a:off x="5219700" y="1052736"/>
            <a:ext cx="3313113" cy="215677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9" name="Rectangle 18"/>
          <p:cNvSpPr>
            <a:spLocks noGrp="1" noChangeArrowheads="1"/>
          </p:cNvSpPr>
          <p:nvPr>
            <p:ph type="ftr" sz="quarter" idx="15"/>
          </p:nvPr>
        </p:nvSpPr>
        <p:spPr>
          <a:xfrm>
            <a:off x="5940152" y="6512768"/>
            <a:ext cx="2289448" cy="22860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10" name="Rectangle 19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1987388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titre italique et 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3665984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pour une image  8"/>
          <p:cNvSpPr>
            <a:spLocks noGrp="1"/>
          </p:cNvSpPr>
          <p:nvPr>
            <p:ph type="pic" sz="quarter" idx="12"/>
          </p:nvPr>
        </p:nvSpPr>
        <p:spPr>
          <a:xfrm>
            <a:off x="4644008" y="1341115"/>
            <a:ext cx="3888805" cy="4752181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4644009" y="6165304"/>
            <a:ext cx="3888432" cy="144016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8" name="Espace réservé du texte 6"/>
          <p:cNvSpPr>
            <a:spLocks noGrp="1"/>
          </p:cNvSpPr>
          <p:nvPr>
            <p:ph type="body" sz="quarter" idx="14"/>
          </p:nvPr>
        </p:nvSpPr>
        <p:spPr>
          <a:xfrm>
            <a:off x="4644008" y="1052736"/>
            <a:ext cx="3888805" cy="215677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9" name="Rectangle 18"/>
          <p:cNvSpPr>
            <a:spLocks noGrp="1" noChangeArrowheads="1"/>
          </p:cNvSpPr>
          <p:nvPr>
            <p:ph type="ftr" sz="quarter" idx="15"/>
          </p:nvPr>
        </p:nvSpPr>
        <p:spPr>
          <a:xfrm>
            <a:off x="5940152" y="6512768"/>
            <a:ext cx="2289448" cy="22860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10" name="Rectangle 19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1042860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italiqu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Espace réservé pour une image  8"/>
          <p:cNvSpPr>
            <a:spLocks noGrp="1"/>
          </p:cNvSpPr>
          <p:nvPr>
            <p:ph type="pic" sz="quarter" idx="12"/>
          </p:nvPr>
        </p:nvSpPr>
        <p:spPr>
          <a:xfrm>
            <a:off x="755576" y="1341115"/>
            <a:ext cx="7777237" cy="4752181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5292079" y="6165304"/>
            <a:ext cx="3240361" cy="144016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/>
          </p:nvPr>
        </p:nvSpPr>
        <p:spPr>
          <a:xfrm>
            <a:off x="755576" y="1052736"/>
            <a:ext cx="7777237" cy="215677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5"/>
          </p:nvPr>
        </p:nvSpPr>
        <p:spPr>
          <a:xfrm>
            <a:off x="5940152" y="6512768"/>
            <a:ext cx="2289448" cy="22860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2730255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italique et contenu +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5034136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6084168" y="5301208"/>
            <a:ext cx="2448645" cy="792162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xfrm>
            <a:off x="6084168" y="1052736"/>
            <a:ext cx="2448645" cy="288032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8" name="Espace réservé du contenu 9"/>
          <p:cNvSpPr>
            <a:spLocks noGrp="1"/>
          </p:cNvSpPr>
          <p:nvPr>
            <p:ph sz="quarter" idx="16"/>
          </p:nvPr>
        </p:nvSpPr>
        <p:spPr>
          <a:xfrm>
            <a:off x="6084888" y="1412875"/>
            <a:ext cx="2447925" cy="3816350"/>
          </a:xfrm>
        </p:spPr>
        <p:txBody>
          <a:bodyPr/>
          <a:lstStyle/>
          <a:p>
            <a:pPr lvl="0"/>
            <a:endParaRPr lang="fr-FR" dirty="0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ftr" sz="quarter" idx="17"/>
          </p:nvPr>
        </p:nvSpPr>
        <p:spPr>
          <a:xfrm>
            <a:off x="5940152" y="6512768"/>
            <a:ext cx="2289448" cy="22860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10" name="Rectangle 19"/>
          <p:cNvSpPr>
            <a:spLocks noGrp="1" noChangeArrowheads="1"/>
          </p:cNvSpPr>
          <p:nvPr>
            <p:ph type="dt" sz="half" idx="18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1923266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italique et contenu +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3665984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4644009" y="6165304"/>
            <a:ext cx="3888432" cy="144016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/>
          </p:nvPr>
        </p:nvSpPr>
        <p:spPr>
          <a:xfrm>
            <a:off x="4644008" y="1052736"/>
            <a:ext cx="3888805" cy="215677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4643438" y="1341438"/>
            <a:ext cx="3889375" cy="4751387"/>
          </a:xfrm>
        </p:spPr>
        <p:txBody>
          <a:bodyPr/>
          <a:lstStyle/>
          <a:p>
            <a:pPr lvl="0"/>
            <a:endParaRPr lang="fr-FR" dirty="0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ftr" sz="quarter" idx="16"/>
          </p:nvPr>
        </p:nvSpPr>
        <p:spPr>
          <a:xfrm>
            <a:off x="5940152" y="6512768"/>
            <a:ext cx="2289448" cy="22860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10" name="Rectangle 19"/>
          <p:cNvSpPr>
            <a:spLocks noGrp="1" noChangeArrowheads="1"/>
          </p:cNvSpPr>
          <p:nvPr>
            <p:ph type="dt" sz="half" idx="17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368826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re italique +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0"/>
          </p:nvPr>
        </p:nvSpPr>
        <p:spPr>
          <a:xfrm>
            <a:off x="5940152" y="6512768"/>
            <a:ext cx="2289448" cy="22860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951517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Info réunion et / ou date</a:t>
            </a:r>
            <a:endParaRPr lang="fr-FR" dirty="0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Titre du diaporama ou info réunion principale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2170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5250160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2"/>
          </p:nvPr>
        </p:nvSpPr>
        <p:spPr>
          <a:xfrm>
            <a:off x="6300192" y="981075"/>
            <a:ext cx="2232621" cy="1583829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6300788" y="2636839"/>
            <a:ext cx="2232025" cy="432122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300192" y="3357412"/>
            <a:ext cx="2232621" cy="1583829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5"/>
          </p:nvPr>
        </p:nvSpPr>
        <p:spPr>
          <a:xfrm>
            <a:off x="6300788" y="5013176"/>
            <a:ext cx="2232025" cy="432122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 smtClean="0"/>
              <a:t>Info réunion et / ou date</a:t>
            </a:r>
            <a:endParaRPr lang="fr-FR" dirty="0"/>
          </a:p>
        </p:txBody>
      </p:sp>
      <p:sp>
        <p:nvSpPr>
          <p:cNvPr id="10" name="Rectangle 19"/>
          <p:cNvSpPr>
            <a:spLocks noGrp="1" noChangeArrowheads="1"/>
          </p:cNvSpPr>
          <p:nvPr>
            <p:ph type="dt" sz="half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168558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7770440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2"/>
          </p:nvPr>
        </p:nvSpPr>
        <p:spPr>
          <a:xfrm>
            <a:off x="5220072" y="1341115"/>
            <a:ext cx="3312741" cy="2519933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5220072" y="3933056"/>
            <a:ext cx="3312741" cy="432122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/>
          </p:nvPr>
        </p:nvSpPr>
        <p:spPr>
          <a:xfrm>
            <a:off x="5219700" y="1052736"/>
            <a:ext cx="3313113" cy="215677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Info réunion et / ou date</a:t>
            </a:r>
          </a:p>
        </p:txBody>
      </p:sp>
      <p:sp>
        <p:nvSpPr>
          <p:cNvPr id="10" name="Rectangle 19"/>
          <p:cNvSpPr>
            <a:spLocks noGrp="1" noChangeArrowheads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1134307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3665984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2"/>
          </p:nvPr>
        </p:nvSpPr>
        <p:spPr>
          <a:xfrm>
            <a:off x="4644008" y="1341115"/>
            <a:ext cx="3888805" cy="4752181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4644009" y="6165304"/>
            <a:ext cx="3888432" cy="144016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/>
          </p:nvPr>
        </p:nvSpPr>
        <p:spPr>
          <a:xfrm>
            <a:off x="4644008" y="1052736"/>
            <a:ext cx="3888805" cy="215677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5"/>
          </p:nvPr>
        </p:nvSpPr>
        <p:spPr>
          <a:xfrm>
            <a:off x="5940152" y="6525344"/>
            <a:ext cx="2286000" cy="216024"/>
          </a:xfrm>
          <a:ln/>
        </p:spPr>
        <p:txBody>
          <a:bodyPr bIns="61200"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Info réunion et / ou date</a:t>
            </a:r>
          </a:p>
        </p:txBody>
      </p:sp>
      <p:sp>
        <p:nvSpPr>
          <p:cNvPr id="10" name="Rectangle 19"/>
          <p:cNvSpPr>
            <a:spLocks noGrp="1" noChangeArrowheads="1"/>
          </p:cNvSpPr>
          <p:nvPr>
            <p:ph type="dt" sz="half" idx="16"/>
          </p:nvPr>
        </p:nvSpPr>
        <p:spPr>
          <a:ln/>
        </p:spPr>
        <p:txBody>
          <a:bodyPr bIns="50400"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Titre du diaporama ou info réunion principale</a:t>
            </a:r>
          </a:p>
        </p:txBody>
      </p:sp>
    </p:spTree>
    <p:extLst>
      <p:ext uri="{BB962C8B-B14F-4D97-AF65-F5344CB8AC3E}">
        <p14:creationId xmlns:p14="http://schemas.microsoft.com/office/powerpoint/2010/main" val="1710407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2"/>
          </p:nvPr>
        </p:nvSpPr>
        <p:spPr>
          <a:xfrm>
            <a:off x="755576" y="1341115"/>
            <a:ext cx="7777237" cy="4752181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5292079" y="6165304"/>
            <a:ext cx="3240361" cy="144016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/>
          </p:nvPr>
        </p:nvSpPr>
        <p:spPr>
          <a:xfrm>
            <a:off x="755576" y="1052736"/>
            <a:ext cx="7777237" cy="215677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dt" sz="half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Titre du diaporama ou info réunion </a:t>
            </a:r>
            <a:r>
              <a:rPr lang="fr-FR" dirty="0" smtClean="0"/>
              <a:t>principale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0423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 et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5034136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6084168" y="5301208"/>
            <a:ext cx="2448645" cy="792162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5"/>
          </p:nvPr>
        </p:nvSpPr>
        <p:spPr>
          <a:xfrm>
            <a:off x="6084168" y="1052736"/>
            <a:ext cx="2448645" cy="288032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6"/>
          </p:nvPr>
        </p:nvSpPr>
        <p:spPr>
          <a:xfrm>
            <a:off x="6084888" y="1412875"/>
            <a:ext cx="2447925" cy="3816350"/>
          </a:xfrm>
        </p:spPr>
        <p:txBody>
          <a:bodyPr/>
          <a:lstStyle/>
          <a:p>
            <a:pPr lvl="0"/>
            <a:endParaRPr lang="fr-FR" dirty="0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7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dt" sz="half" idx="18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Titre du diaporama ou info réunion </a:t>
            </a:r>
            <a:r>
              <a:rPr lang="fr-FR" dirty="0" smtClean="0"/>
              <a:t>principale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5674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 et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000" y="990600"/>
            <a:ext cx="3665984" cy="5105400"/>
          </a:xfrm>
        </p:spPr>
        <p:txBody>
          <a:bodyPr/>
          <a:lstStyle>
            <a:lvl2pPr marL="216000" indent="-216000">
              <a:defRPr/>
            </a:lvl2pPr>
            <a:lvl3pPr marL="216000" indent="-216000">
              <a:defRPr/>
            </a:lvl3pPr>
            <a:lvl4pPr marL="216000" indent="-216000">
              <a:defRPr/>
            </a:lvl4pPr>
            <a:lvl5pPr marL="216000" indent="-216000">
              <a:defRPr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/>
          </p:nvPr>
        </p:nvSpPr>
        <p:spPr>
          <a:xfrm>
            <a:off x="4644009" y="6165304"/>
            <a:ext cx="3888432" cy="144016"/>
          </a:xfrm>
        </p:spPr>
        <p:txBody>
          <a:bodyPr lIns="0" rIns="0"/>
          <a:lstStyle>
            <a:lvl1pPr marL="0" indent="0" algn="r">
              <a:lnSpc>
                <a:spcPct val="90000"/>
              </a:lnSpc>
              <a:buFontTx/>
              <a:buNone/>
              <a:defRPr sz="8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/>
          </p:nvPr>
        </p:nvSpPr>
        <p:spPr>
          <a:xfrm>
            <a:off x="4644008" y="1052736"/>
            <a:ext cx="3888805" cy="215677"/>
          </a:xfrm>
        </p:spPr>
        <p:txBody>
          <a:bodyPr lIns="0" rIns="0"/>
          <a:lstStyle>
            <a:lvl1pPr marL="0" indent="0">
              <a:buFontTx/>
              <a:buNone/>
              <a:defRPr sz="900" b="1"/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4643438" y="1341438"/>
            <a:ext cx="3889375" cy="4751387"/>
          </a:xfrm>
        </p:spPr>
        <p:txBody>
          <a:bodyPr/>
          <a:lstStyle/>
          <a:p>
            <a:pPr lvl="0"/>
            <a:endParaRPr lang="fr-FR" dirty="0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ftr" sz="quarter" idx="16"/>
          </p:nvPr>
        </p:nvSpPr>
        <p:spPr/>
        <p:txBody>
          <a:bodyPr bIns="61200"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10" name="Rectangle 19"/>
          <p:cNvSpPr>
            <a:spLocks noGrp="1" noChangeArrowheads="1"/>
          </p:cNvSpPr>
          <p:nvPr>
            <p:ph type="dt" sz="half" idx="17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Titre du diaporama ou info réunion </a:t>
            </a:r>
            <a:r>
              <a:rPr lang="fr-FR" dirty="0" smtClean="0"/>
              <a:t>principale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5522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 titre +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dt" sz="half" idx="11"/>
          </p:nvPr>
        </p:nvSpPr>
        <p:spPr>
          <a:xfrm>
            <a:off x="755576" y="6525344"/>
            <a:ext cx="5184576" cy="216024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Titre du diaporama ou info réunion </a:t>
            </a:r>
            <a:r>
              <a:rPr lang="fr-FR" dirty="0" smtClean="0"/>
              <a:t>principale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0"/>
          </p:nvPr>
        </p:nvSpPr>
        <p:spPr>
          <a:xfrm>
            <a:off x="5940152" y="6525344"/>
            <a:ext cx="2358008" cy="216024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dirty="0"/>
              <a:t>Info réunion et / ou </a:t>
            </a:r>
            <a:r>
              <a:rPr lang="fr-FR" dirty="0" smtClean="0"/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8084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/>
          <p:cNvCxnSpPr/>
          <p:nvPr userDrawn="1"/>
        </p:nvCxnSpPr>
        <p:spPr>
          <a:xfrm>
            <a:off x="899592" y="1196752"/>
            <a:ext cx="360040" cy="0"/>
          </a:xfrm>
          <a:prstGeom prst="line">
            <a:avLst/>
          </a:prstGeom>
          <a:ln w="762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6" descr="logo_iau_noi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4" y="5661248"/>
            <a:ext cx="426720" cy="8321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000" b="1" i="0" kern="1200">
          <a:solidFill>
            <a:srgbClr val="4C4C4C"/>
          </a:solidFill>
          <a:latin typeface="Arial"/>
          <a:ea typeface="Geneva" charset="0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Geneva" charset="0"/>
          <a:cs typeface="Arial"/>
        </a:defRPr>
      </a:lvl1pPr>
      <a:lvl2pPr marL="457200" indent="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2800" kern="1200">
          <a:solidFill>
            <a:schemeClr val="tx1"/>
          </a:solidFill>
          <a:latin typeface="Arial"/>
          <a:ea typeface="Geneva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Geneva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Geneva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90600"/>
            <a:ext cx="7772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8001000" y="6525344"/>
            <a:ext cx="914400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50400" anchor="b" anchorCtr="0"/>
          <a:lstStyle/>
          <a:p>
            <a:pPr algn="ctr">
              <a:defRPr/>
            </a:pPr>
            <a:fld id="{F3DC5CB9-A6F6-DE43-B4C3-A321E682ED81}" type="slidenum">
              <a:rPr lang="fr-FR" sz="700">
                <a:solidFill>
                  <a:srgbClr val="333333"/>
                </a:solidFill>
                <a:latin typeface="Arial" charset="0"/>
                <a:cs typeface="+mn-cs"/>
              </a:rPr>
              <a:pPr algn="ctr">
                <a:defRPr/>
              </a:pPr>
              <a:t>‹N°›</a:t>
            </a:fld>
            <a:endParaRPr lang="fr-FR" sz="700" dirty="0">
              <a:latin typeface="Arial Black" charset="0"/>
              <a:cs typeface="+mn-cs"/>
            </a:endParaRP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0152" y="6525344"/>
            <a:ext cx="2358008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8000" tIns="0" rIns="0" bIns="612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600" b="1" dirty="0" smtClean="0">
                <a:solidFill>
                  <a:srgbClr val="4C4C4C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Info réunion et / ou date</a:t>
            </a:r>
            <a:endParaRPr lang="fr-FR" dirty="0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5576" y="6525344"/>
            <a:ext cx="5184576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8000" tIns="0" rIns="0" bIns="50400" numCol="1" anchor="b" anchorCtr="0" compatLnSpc="1">
            <a:prstTxWarp prst="textNoShape">
              <a:avLst/>
            </a:prstTxWarp>
          </a:bodyPr>
          <a:lstStyle>
            <a:lvl1pPr>
              <a:defRPr sz="900" b="1" dirty="0" smtClean="0">
                <a:solidFill>
                  <a:srgbClr val="99999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Titre du diaporama ou info réunion principale</a:t>
            </a:r>
            <a:endParaRPr lang="fr-FR" dirty="0"/>
          </a:p>
        </p:txBody>
      </p:sp>
      <p:pic>
        <p:nvPicPr>
          <p:cNvPr id="2" name="Image 1" descr="logo_iau_noir_petit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36" y="6453336"/>
            <a:ext cx="251840" cy="2518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7" r:id="rId6"/>
    <p:sldLayoutId id="2147483776" r:id="rId7"/>
    <p:sldLayoutId id="2147483778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8080"/>
          </a:solidFill>
          <a:latin typeface="+mj-lt"/>
          <a:ea typeface="+mj-ea"/>
          <a:cs typeface="Geneva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8080"/>
          </a:solidFill>
          <a:latin typeface="Arial" charset="0"/>
          <a:ea typeface="Geneva" charset="0"/>
          <a:cs typeface="Genev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8080"/>
          </a:solidFill>
          <a:latin typeface="Arial" charset="0"/>
          <a:ea typeface="Geneva" charset="0"/>
          <a:cs typeface="Genev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8080"/>
          </a:solidFill>
          <a:latin typeface="Arial" charset="0"/>
          <a:ea typeface="Geneva" charset="0"/>
          <a:cs typeface="Genev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808080"/>
          </a:solidFill>
          <a:latin typeface="Arial" charset="0"/>
          <a:ea typeface="Geneva" charset="0"/>
          <a:cs typeface="Genev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808080"/>
          </a:solidFill>
          <a:latin typeface="Arial" charset="0"/>
          <a:ea typeface="Genev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808080"/>
          </a:solidFill>
          <a:latin typeface="Arial" charset="0"/>
          <a:ea typeface="Genev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808080"/>
          </a:solidFill>
          <a:latin typeface="Arial" charset="0"/>
          <a:ea typeface="Genev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808080"/>
          </a:solidFill>
          <a:latin typeface="Arial" charset="0"/>
          <a:ea typeface="Geneva" charset="0"/>
        </a:defRPr>
      </a:lvl9pPr>
    </p:titleStyle>
    <p:bodyStyle>
      <a:lvl1pPr marL="215900" indent="-215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har char="•"/>
        <a:defRPr sz="2400" b="1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Geneva" charset="0"/>
        </a:defRPr>
      </a:lvl1pPr>
      <a:lvl2pPr marL="215900" indent="-215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262626"/>
          </a:solidFill>
          <a:latin typeface="+mn-lt"/>
          <a:ea typeface="+mn-ea"/>
        </a:defRPr>
      </a:lvl2pPr>
      <a:lvl3pPr marL="215900" indent="-2159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sz="2000" b="1">
          <a:solidFill>
            <a:schemeClr val="tx1">
              <a:lumMod val="85000"/>
              <a:lumOff val="15000"/>
            </a:schemeClr>
          </a:solidFill>
          <a:latin typeface="+mn-lt"/>
          <a:ea typeface="+mn-ea"/>
        </a:defRPr>
      </a:lvl3pPr>
      <a:lvl4pPr marL="215900" indent="-215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1">
              <a:lumMod val="85000"/>
              <a:lumOff val="15000"/>
            </a:schemeClr>
          </a:solidFill>
          <a:latin typeface="+mn-lt"/>
          <a:ea typeface="+mn-ea"/>
        </a:defRPr>
      </a:lvl4pPr>
      <a:lvl5pPr marL="215900" indent="-215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i="1">
          <a:solidFill>
            <a:srgbClr val="262626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rgbClr val="4C4C4C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rgbClr val="4C4C4C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rgbClr val="4C4C4C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rgbClr val="4C4C4C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et modifiez le </a:t>
            </a:r>
            <a:r>
              <a:rPr lang="fr-FR" dirty="0" smtClean="0"/>
              <a:t>titre : titre de partie</a:t>
            </a:r>
            <a:endParaRPr lang="fr-FR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90600"/>
            <a:ext cx="7772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5576" y="6525344"/>
            <a:ext cx="5184576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8000" tIns="0" rIns="0" bIns="504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900" b="1" dirty="0" smtClean="0">
                <a:solidFill>
                  <a:srgbClr val="99999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Titre du diaporama ou info réunion principale</a:t>
            </a:r>
            <a:endParaRPr lang="fr-FR" dirty="0"/>
          </a:p>
        </p:txBody>
      </p:sp>
      <p:pic>
        <p:nvPicPr>
          <p:cNvPr id="17" name="Image 16" descr="logo_iau_noir_petit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36" y="6453336"/>
            <a:ext cx="251840" cy="251840"/>
          </a:xfrm>
          <a:prstGeom prst="rect">
            <a:avLst/>
          </a:prstGeom>
        </p:spPr>
      </p:pic>
      <p:sp>
        <p:nvSpPr>
          <p:cNvPr id="31" name="Rectangle 17"/>
          <p:cNvSpPr>
            <a:spLocks noChangeArrowheads="1"/>
          </p:cNvSpPr>
          <p:nvPr userDrawn="1"/>
        </p:nvSpPr>
        <p:spPr bwMode="auto">
          <a:xfrm>
            <a:off x="8001000" y="6453336"/>
            <a:ext cx="9144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50400" anchor="b" anchorCtr="0"/>
          <a:lstStyle/>
          <a:p>
            <a:pPr algn="ctr">
              <a:defRPr/>
            </a:pPr>
            <a:fld id="{F3DC5CB9-A6F6-DE43-B4C3-A321E682ED81}" type="slidenum">
              <a:rPr lang="fr-FR" sz="700">
                <a:solidFill>
                  <a:srgbClr val="333333"/>
                </a:solidFill>
                <a:latin typeface="Arial" charset="0"/>
                <a:cs typeface="+mn-cs"/>
              </a:rPr>
              <a:pPr algn="ctr">
                <a:defRPr/>
              </a:pPr>
              <a:t>‹N°›</a:t>
            </a:fld>
            <a:endParaRPr lang="fr-FR" sz="700" dirty="0">
              <a:latin typeface="Arial Black" charset="0"/>
              <a:cs typeface="+mn-cs"/>
            </a:endParaRPr>
          </a:p>
        </p:txBody>
      </p:sp>
      <p:sp>
        <p:nvSpPr>
          <p:cNvPr id="3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0152" y="6453336"/>
            <a:ext cx="2358008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8000" tIns="0" rIns="0" bIns="612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600" b="1" dirty="0" smtClean="0">
                <a:solidFill>
                  <a:srgbClr val="4C4C4C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FR" dirty="0" smtClean="0"/>
              <a:t>Info réunion et / ou date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5" r:id="rId6"/>
    <p:sldLayoutId id="2147483784" r:id="rId7"/>
    <p:sldLayoutId id="2147483786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i="1" kern="1200">
          <a:solidFill>
            <a:srgbClr val="BFBFBF"/>
          </a:solidFill>
          <a:latin typeface="Arial"/>
          <a:ea typeface="Geneva" charset="0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i="1">
          <a:solidFill>
            <a:srgbClr val="BFBFBF"/>
          </a:solidFill>
          <a:latin typeface="Arial" charset="0"/>
          <a:ea typeface="Geneva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i="1">
          <a:solidFill>
            <a:srgbClr val="BFBFBF"/>
          </a:solidFill>
          <a:latin typeface="Arial" charset="0"/>
          <a:ea typeface="Geneva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i="1">
          <a:solidFill>
            <a:srgbClr val="BFBFBF"/>
          </a:solidFill>
          <a:latin typeface="Arial" charset="0"/>
          <a:ea typeface="Geneva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i="1">
          <a:solidFill>
            <a:srgbClr val="BFBFBF"/>
          </a:solidFill>
          <a:latin typeface="Arial" charset="0"/>
          <a:ea typeface="Geneva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 i="1">
          <a:solidFill>
            <a:srgbClr val="BFBFBF"/>
          </a:solidFill>
          <a:latin typeface="Arial" charset="0"/>
          <a:ea typeface="Geneva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 i="1">
          <a:solidFill>
            <a:srgbClr val="BFBFBF"/>
          </a:solidFill>
          <a:latin typeface="Arial" charset="0"/>
          <a:ea typeface="Geneva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 i="1">
          <a:solidFill>
            <a:srgbClr val="BFBFBF"/>
          </a:solidFill>
          <a:latin typeface="Arial" charset="0"/>
          <a:ea typeface="Geneva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 i="1">
          <a:solidFill>
            <a:srgbClr val="BFBFBF"/>
          </a:solidFill>
          <a:latin typeface="Arial" charset="0"/>
          <a:ea typeface="Geneva" charset="0"/>
        </a:defRPr>
      </a:lvl9pPr>
    </p:titleStyle>
    <p:bodyStyle>
      <a:lvl1pPr marL="215900" indent="-215900" algn="l" defTabSz="457200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404040"/>
          </a:solidFill>
          <a:latin typeface="Arial"/>
          <a:ea typeface="Geneva" charset="0"/>
          <a:cs typeface="Arial"/>
        </a:defRPr>
      </a:lvl1pPr>
      <a:lvl2pPr marL="215900" indent="-215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/>
          <a:ea typeface="Geneva" charset="0"/>
          <a:cs typeface="Arial"/>
        </a:defRPr>
      </a:lvl2pPr>
      <a:lvl3pPr marL="215900" indent="-215900" algn="l" defTabSz="457200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buChar char="•"/>
        <a:defRPr sz="2000" b="1" kern="1200">
          <a:solidFill>
            <a:schemeClr val="tx1">
              <a:lumMod val="85000"/>
              <a:lumOff val="15000"/>
            </a:schemeClr>
          </a:solidFill>
          <a:latin typeface="Arial"/>
          <a:ea typeface="Geneva" charset="0"/>
          <a:cs typeface="Arial"/>
        </a:defRPr>
      </a:lvl3pPr>
      <a:lvl4pPr marL="215900" indent="-215900" algn="l" defTabSz="457200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600" b="1" kern="1200">
          <a:solidFill>
            <a:schemeClr val="tx1">
              <a:lumMod val="85000"/>
              <a:lumOff val="15000"/>
            </a:schemeClr>
          </a:solidFill>
          <a:latin typeface="Arial"/>
          <a:ea typeface="Geneva" charset="0"/>
          <a:cs typeface="Arial"/>
        </a:defRPr>
      </a:lvl4pPr>
      <a:lvl5pPr marL="215900" indent="-215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i="1" kern="1200">
          <a:solidFill>
            <a:schemeClr val="tx1">
              <a:lumMod val="85000"/>
              <a:lumOff val="15000"/>
            </a:schemeClr>
          </a:solidFill>
          <a:latin typeface="Arial"/>
          <a:ea typeface="Geneva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6"/>
          <p:cNvSpPr txBox="1">
            <a:spLocks/>
          </p:cNvSpPr>
          <p:nvPr/>
        </p:nvSpPr>
        <p:spPr>
          <a:xfrm>
            <a:off x="900113" y="1268760"/>
            <a:ext cx="7632327" cy="1152128"/>
          </a:xfrm>
          <a:prstGeom prst="rect">
            <a:avLst/>
          </a:prstGeom>
        </p:spPr>
        <p:txBody>
          <a:bodyPr vert="horz" lIns="0" rIns="0" bIns="0"/>
          <a:lstStyle>
            <a:lvl1pPr marL="0" indent="0" algn="l" defTabSz="457200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lang="fr-FR" sz="3000" b="1" kern="1200" dirty="0" smtClean="0">
                <a:solidFill>
                  <a:srgbClr val="4C4C4C"/>
                </a:solidFill>
                <a:latin typeface="Arial"/>
                <a:ea typeface="Geneva" charset="0"/>
                <a:cs typeface="Arial"/>
              </a:defRPr>
            </a:lvl1pPr>
            <a:lvl2pPr marL="0" indent="0" algn="l" defTabSz="457200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1700" kern="1200">
                <a:solidFill>
                  <a:schemeClr val="bg1">
                    <a:lumMod val="65000"/>
                  </a:schemeClr>
                </a:solidFill>
                <a:latin typeface="Arial"/>
                <a:ea typeface="Geneva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Geneva" charset="0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Geneva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NOUVEAUX ACTEURS MÉTROPOLITAINS</a:t>
            </a:r>
          </a:p>
          <a:p>
            <a:pPr lvl="1"/>
            <a:r>
              <a:rPr lang="fr-FR" dirty="0" smtClean="0"/>
              <a:t>ACTUALITÉ ET PERSPECTIVES DU CHANTIER INTERCOMMUNAL</a:t>
            </a:r>
          </a:p>
          <a:p>
            <a:pPr lvl="1"/>
            <a:r>
              <a:rPr lang="fr-FR" dirty="0" smtClean="0"/>
              <a:t>EN ILE-DE-FRANCE</a:t>
            </a:r>
          </a:p>
        </p:txBody>
      </p:sp>
      <p:sp>
        <p:nvSpPr>
          <p:cNvPr id="4" name="Espace réservé du texte 8"/>
          <p:cNvSpPr txBox="1">
            <a:spLocks/>
          </p:cNvSpPr>
          <p:nvPr/>
        </p:nvSpPr>
        <p:spPr>
          <a:xfrm>
            <a:off x="900113" y="2636913"/>
            <a:ext cx="5975350" cy="431726"/>
          </a:xfrm>
          <a:prstGeom prst="rect">
            <a:avLst/>
          </a:prstGeom>
        </p:spPr>
        <p:txBody>
          <a:bodyPr vert="horz" lIns="0" rIns="0" bIns="0"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Geneva" charset="0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/>
                </a:solidFill>
                <a:latin typeface="Arial"/>
                <a:ea typeface="Geneva" charset="0"/>
                <a:cs typeface="Arial"/>
              </a:defRPr>
            </a:lvl2pPr>
            <a:lvl3pPr marL="0" indent="0" algn="l" defTabSz="457200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1400" b="1" kern="1200">
                <a:solidFill>
                  <a:srgbClr val="4C4C4C"/>
                </a:solidFill>
                <a:latin typeface="Arial"/>
                <a:ea typeface="Geneva" charset="0"/>
                <a:cs typeface="Arial"/>
              </a:defRPr>
            </a:lvl3pPr>
            <a:lvl4pPr marL="0" indent="0" algn="l" defTabSz="457200" rtl="0" eaLnBrk="0" fontAlgn="base" hangingPunct="0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rgbClr val="4C4C4C"/>
                </a:solidFill>
                <a:latin typeface="Arial"/>
                <a:ea typeface="Geneva" charset="0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fr-FR" dirty="0" smtClean="0"/>
              <a:t>Rencontre régionale </a:t>
            </a:r>
            <a:r>
              <a:rPr lang="fr-FR" dirty="0" err="1" smtClean="0"/>
              <a:t>Teddif</a:t>
            </a:r>
            <a:r>
              <a:rPr lang="fr-FR" dirty="0" smtClean="0"/>
              <a:t> / 2 juin 2015</a:t>
            </a:r>
          </a:p>
          <a:p>
            <a:pPr lvl="3"/>
            <a:r>
              <a:rPr lang="fr-FR" dirty="0" smtClean="0"/>
              <a:t>Léo </a:t>
            </a:r>
            <a:r>
              <a:rPr lang="fr-FR" dirty="0" err="1" smtClean="0"/>
              <a:t>Fauconnet</a:t>
            </a:r>
            <a:r>
              <a:rPr lang="fr-FR" dirty="0" smtClean="0"/>
              <a:t> / Chef du pôle Gouvernance</a:t>
            </a:r>
          </a:p>
        </p:txBody>
      </p:sp>
      <p:pic>
        <p:nvPicPr>
          <p:cNvPr id="1026" name="Picture 2" descr="http://www.iau-idf.fr/exl-php/util/phpthumb/phpthumb.php?src=pho_doc|64734|0&amp;h=8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12975"/>
            <a:ext cx="6335911" cy="33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4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 bwMode="auto">
          <a:xfrm>
            <a:off x="5292080" y="2060848"/>
            <a:ext cx="1080120" cy="3693894"/>
          </a:xfrm>
          <a:prstGeom prst="rect">
            <a:avLst/>
          </a:prstGeom>
          <a:solidFill>
            <a:srgbClr val="CCFF99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Geneva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Construction métropolitaine :</a:t>
            </a:r>
            <a:br>
              <a:rPr lang="fr-FR" dirty="0" smtClean="0"/>
            </a:br>
            <a:r>
              <a:rPr lang="fr-FR" dirty="0" smtClean="0"/>
              <a:t>où en est on ?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2 juin 2015</a:t>
            </a:r>
            <a:endParaRPr lang="fr-FR" dirty="0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Nouveaux acteurs métropolitains</a:t>
            </a:r>
            <a:endParaRPr lang="fr-FR" dirty="0"/>
          </a:p>
        </p:txBody>
      </p:sp>
      <p:cxnSp>
        <p:nvCxnSpPr>
          <p:cNvPr id="16" name="Connecteur droit avec flèche 15"/>
          <p:cNvCxnSpPr/>
          <p:nvPr/>
        </p:nvCxnSpPr>
        <p:spPr bwMode="auto">
          <a:xfrm>
            <a:off x="899592" y="2996952"/>
            <a:ext cx="7272808" cy="0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 bwMode="auto">
          <a:xfrm>
            <a:off x="899592" y="4653136"/>
            <a:ext cx="7272808" cy="0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 bwMode="auto">
          <a:xfrm>
            <a:off x="1187624" y="2708920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 bwMode="auto">
          <a:xfrm>
            <a:off x="1187624" y="4365104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3491880" y="1506270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+mn-lt"/>
              </a:rPr>
              <a:t>en petite couronne</a:t>
            </a:r>
            <a:endParaRPr lang="fr-FR" sz="1600" dirty="0">
              <a:latin typeface="+mn-lt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491880" y="5898758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+mn-lt"/>
              </a:rPr>
              <a:t>en grande couronne</a:t>
            </a:r>
            <a:endParaRPr lang="fr-FR" sz="1600" dirty="0">
              <a:latin typeface="+mn-lt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539552" y="357301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+mn-lt"/>
              </a:rPr>
              <a:t>loi MAPTAM</a:t>
            </a:r>
          </a:p>
          <a:p>
            <a:pPr algn="ctr"/>
            <a:r>
              <a:rPr lang="fr-FR" sz="1200" dirty="0" smtClean="0">
                <a:latin typeface="+mn-lt"/>
              </a:rPr>
              <a:t>27 janvier 2014</a:t>
            </a:r>
            <a:endParaRPr lang="fr-FR" sz="1200" dirty="0">
              <a:latin typeface="+mn-lt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467544" y="234888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instauration de</a:t>
            </a:r>
          </a:p>
          <a:p>
            <a:pPr algn="ctr"/>
            <a:r>
              <a:rPr lang="fr-FR" sz="1000" dirty="0" smtClean="0">
                <a:latin typeface="+mn-lt"/>
              </a:rPr>
              <a:t>la MGP</a:t>
            </a:r>
            <a:endParaRPr lang="fr-FR" sz="1000" dirty="0">
              <a:latin typeface="+mn-lt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539552" y="5127575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instauration du SRCI</a:t>
            </a:r>
            <a:endParaRPr lang="fr-FR" sz="1000" dirty="0">
              <a:latin typeface="+mn-lt"/>
            </a:endParaRPr>
          </a:p>
        </p:txBody>
      </p:sp>
      <p:cxnSp>
        <p:nvCxnSpPr>
          <p:cNvPr id="31" name="Connecteur droit 30"/>
          <p:cNvCxnSpPr/>
          <p:nvPr/>
        </p:nvCxnSpPr>
        <p:spPr bwMode="auto">
          <a:xfrm>
            <a:off x="2051720" y="2708920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1619672" y="3356992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19 mai 2014</a:t>
            </a:r>
            <a:endParaRPr lang="fr-FR" sz="1000" dirty="0">
              <a:latin typeface="+mn-lt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1691680" y="2154922"/>
            <a:ext cx="9361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création de la mission de préfiguration</a:t>
            </a:r>
            <a:endParaRPr lang="fr-FR" sz="1000" dirty="0">
              <a:latin typeface="+mn-lt"/>
            </a:endParaRPr>
          </a:p>
        </p:txBody>
      </p:sp>
      <p:cxnSp>
        <p:nvCxnSpPr>
          <p:cNvPr id="35" name="Connecteur droit 34"/>
          <p:cNvCxnSpPr/>
          <p:nvPr/>
        </p:nvCxnSpPr>
        <p:spPr bwMode="auto">
          <a:xfrm>
            <a:off x="3203848" y="2708920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2555776" y="3356992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8 octobre 2014</a:t>
            </a:r>
            <a:endParaRPr lang="fr-FR" sz="1000" dirty="0">
              <a:latin typeface="+mn-lt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2627784" y="230881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résolution du Conseil des élus</a:t>
            </a:r>
            <a:endParaRPr lang="fr-FR" sz="1000" dirty="0">
              <a:latin typeface="+mn-lt"/>
            </a:endParaRPr>
          </a:p>
        </p:txBody>
      </p:sp>
      <p:cxnSp>
        <p:nvCxnSpPr>
          <p:cNvPr id="38" name="Connecteur droit 37"/>
          <p:cNvCxnSpPr/>
          <p:nvPr/>
        </p:nvCxnSpPr>
        <p:spPr bwMode="auto">
          <a:xfrm>
            <a:off x="4572000" y="2708920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3995936" y="3356992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10 mars 2015</a:t>
            </a:r>
            <a:endParaRPr lang="fr-FR" sz="1000" dirty="0">
              <a:latin typeface="+mn-lt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4031940" y="2132856"/>
            <a:ext cx="10441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adoption en 1</a:t>
            </a:r>
            <a:r>
              <a:rPr lang="fr-FR" sz="1000" baseline="30000" dirty="0" smtClean="0">
                <a:latin typeface="+mn-lt"/>
              </a:rPr>
              <a:t>ère</a:t>
            </a:r>
            <a:r>
              <a:rPr lang="fr-FR" sz="1000" dirty="0" smtClean="0">
                <a:latin typeface="+mn-lt"/>
              </a:rPr>
              <a:t> lecture de la loi </a:t>
            </a:r>
            <a:r>
              <a:rPr lang="fr-FR" sz="1000" dirty="0" err="1" smtClean="0">
                <a:latin typeface="+mn-lt"/>
              </a:rPr>
              <a:t>NOTRe</a:t>
            </a:r>
            <a:endParaRPr lang="fr-FR" sz="1000" dirty="0">
              <a:latin typeface="+mn-lt"/>
            </a:endParaRPr>
          </a:p>
        </p:txBody>
      </p:sp>
      <p:cxnSp>
        <p:nvCxnSpPr>
          <p:cNvPr id="41" name="Connecteur droit 40"/>
          <p:cNvCxnSpPr/>
          <p:nvPr/>
        </p:nvCxnSpPr>
        <p:spPr bwMode="auto">
          <a:xfrm>
            <a:off x="5796136" y="2708920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5292080" y="3356992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mai – juillet 2015</a:t>
            </a:r>
            <a:endParaRPr lang="fr-FR" sz="1000" dirty="0">
              <a:latin typeface="+mn-lt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5292080" y="2154922"/>
            <a:ext cx="11521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2ème lecture au Parlement de la loi </a:t>
            </a:r>
            <a:r>
              <a:rPr lang="fr-FR" sz="1000" dirty="0" err="1" smtClean="0">
                <a:latin typeface="+mn-lt"/>
              </a:rPr>
              <a:t>NOTRe</a:t>
            </a:r>
            <a:endParaRPr lang="fr-FR" sz="1000" dirty="0">
              <a:latin typeface="+mn-lt"/>
            </a:endParaRPr>
          </a:p>
        </p:txBody>
      </p:sp>
      <p:cxnSp>
        <p:nvCxnSpPr>
          <p:cNvPr id="44" name="Connecteur droit 43"/>
          <p:cNvCxnSpPr/>
          <p:nvPr/>
        </p:nvCxnSpPr>
        <p:spPr bwMode="auto">
          <a:xfrm>
            <a:off x="7740352" y="2708920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7164288" y="3656057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latin typeface="+mn-lt"/>
              </a:rPr>
              <a:t>1</a:t>
            </a:r>
            <a:r>
              <a:rPr lang="fr-FR" sz="1200" baseline="30000" dirty="0" smtClean="0">
                <a:latin typeface="+mn-lt"/>
              </a:rPr>
              <a:t>er</a:t>
            </a:r>
            <a:r>
              <a:rPr lang="fr-FR" sz="1200" dirty="0" smtClean="0">
                <a:latin typeface="+mn-lt"/>
              </a:rPr>
              <a:t> janvier 2016</a:t>
            </a:r>
            <a:endParaRPr lang="fr-FR" sz="1200" dirty="0">
              <a:latin typeface="+mn-lt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7236296" y="206084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création de la MGP</a:t>
            </a:r>
            <a:endParaRPr lang="fr-FR" sz="1000" dirty="0">
              <a:latin typeface="+mn-lt"/>
            </a:endParaRPr>
          </a:p>
        </p:txBody>
      </p:sp>
      <p:cxnSp>
        <p:nvCxnSpPr>
          <p:cNvPr id="47" name="Connecteur droit 46"/>
          <p:cNvCxnSpPr/>
          <p:nvPr/>
        </p:nvCxnSpPr>
        <p:spPr bwMode="auto">
          <a:xfrm>
            <a:off x="2339752" y="4365104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1835696" y="4118883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28 août 2014</a:t>
            </a:r>
            <a:endParaRPr lang="fr-FR" sz="1000" dirty="0">
              <a:latin typeface="+mn-lt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1619672" y="5013176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présentation du projet de SRCI</a:t>
            </a:r>
            <a:endParaRPr lang="fr-FR" sz="1000" dirty="0">
              <a:latin typeface="+mn-lt"/>
            </a:endParaRPr>
          </a:p>
        </p:txBody>
      </p:sp>
      <p:cxnSp>
        <p:nvCxnSpPr>
          <p:cNvPr id="50" name="Connecteur droit 49"/>
          <p:cNvCxnSpPr/>
          <p:nvPr/>
        </p:nvCxnSpPr>
        <p:spPr bwMode="auto">
          <a:xfrm>
            <a:off x="3419872" y="4365104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2843808" y="4118883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décembre 2014</a:t>
            </a:r>
            <a:endParaRPr lang="fr-FR" sz="1000" dirty="0">
              <a:latin typeface="+mn-lt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2699792" y="5251266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fin du recueil des avis des communes et EPCI</a:t>
            </a:r>
            <a:endParaRPr lang="fr-FR" sz="1000" dirty="0">
              <a:latin typeface="+mn-lt"/>
            </a:endParaRPr>
          </a:p>
        </p:txBody>
      </p:sp>
      <p:cxnSp>
        <p:nvCxnSpPr>
          <p:cNvPr id="53" name="Connecteur droit 52"/>
          <p:cNvCxnSpPr/>
          <p:nvPr/>
        </p:nvCxnSpPr>
        <p:spPr bwMode="auto">
          <a:xfrm>
            <a:off x="3995936" y="4365104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3491880" y="39330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janvier - février 2015</a:t>
            </a:r>
            <a:endParaRPr lang="fr-FR" sz="1000" dirty="0">
              <a:latin typeface="+mn-lt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3419872" y="494116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examen du SRCI par la CRCI</a:t>
            </a:r>
            <a:endParaRPr lang="fr-FR" sz="1000" dirty="0">
              <a:latin typeface="+mn-lt"/>
            </a:endParaRPr>
          </a:p>
        </p:txBody>
      </p:sp>
      <p:cxnSp>
        <p:nvCxnSpPr>
          <p:cNvPr id="56" name="Connecteur droit 55"/>
          <p:cNvCxnSpPr/>
          <p:nvPr/>
        </p:nvCxnSpPr>
        <p:spPr bwMode="auto">
          <a:xfrm>
            <a:off x="4644008" y="4365104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 bwMode="auto">
          <a:xfrm>
            <a:off x="5796136" y="4365104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 bwMode="auto">
          <a:xfrm>
            <a:off x="6804248" y="4365104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 bwMode="auto">
          <a:xfrm>
            <a:off x="7740352" y="4365104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4283968" y="4190891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4 mars 2015</a:t>
            </a:r>
            <a:endParaRPr lang="fr-FR" sz="1000" dirty="0">
              <a:latin typeface="+mn-lt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5220072" y="393305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mai – août</a:t>
            </a:r>
          </a:p>
          <a:p>
            <a:pPr algn="ctr"/>
            <a:r>
              <a:rPr lang="fr-FR" sz="1000" dirty="0" smtClean="0">
                <a:latin typeface="+mn-lt"/>
              </a:rPr>
              <a:t>2015</a:t>
            </a:r>
            <a:endParaRPr lang="fr-FR" sz="1000" dirty="0">
              <a:latin typeface="+mn-lt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4067944" y="5271011"/>
            <a:ext cx="1296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arrêt du SRCI</a:t>
            </a:r>
            <a:endParaRPr lang="fr-FR" sz="1000" dirty="0">
              <a:latin typeface="+mn-lt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5148064" y="5013176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définition des périmètres des EPCI</a:t>
            </a:r>
            <a:endParaRPr lang="fr-FR" sz="1000" dirty="0">
              <a:latin typeface="+mn-lt"/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6228184" y="4046875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automne 2015</a:t>
            </a:r>
            <a:endParaRPr lang="fr-FR" sz="1000" dirty="0">
              <a:latin typeface="+mn-lt"/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6300192" y="5013176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concertation sur les périmètres des EPCI</a:t>
            </a:r>
            <a:endParaRPr lang="fr-FR" sz="1000" dirty="0">
              <a:latin typeface="+mn-lt"/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7236296" y="5261138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</a:rPr>
              <a:t>création des grands EPCI du pourtour de l’agglomération</a:t>
            </a:r>
            <a:endParaRPr lang="fr-FR" sz="1000" dirty="0">
              <a:latin typeface="+mn-lt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3419872" y="1506270"/>
            <a:ext cx="2088232" cy="410562"/>
          </a:xfrm>
          <a:prstGeom prst="rect">
            <a:avLst/>
          </a:prstGeom>
          <a:solidFill>
            <a:schemeClr val="bg1">
              <a:lumMod val="65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Geneva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3419872" y="5898758"/>
            <a:ext cx="2088232" cy="410562"/>
          </a:xfrm>
          <a:prstGeom prst="rect">
            <a:avLst/>
          </a:prstGeom>
          <a:solidFill>
            <a:schemeClr val="bg1">
              <a:lumMod val="65000"/>
              <a:alpha val="6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Gene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49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carte : des contours qui se précisent</a:t>
            </a:r>
            <a:endParaRPr lang="fr-FR" dirty="0"/>
          </a:p>
        </p:txBody>
      </p:sp>
      <p:pic>
        <p:nvPicPr>
          <p:cNvPr id="65" name="Image 6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36712"/>
            <a:ext cx="7103346" cy="571162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4211960" y="836712"/>
            <a:ext cx="3528392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Geneva" charset="0"/>
            </a:endParaRPr>
          </a:p>
        </p:txBody>
      </p:sp>
      <p:sp>
        <p:nvSpPr>
          <p:cNvPr id="7" name="Espace réservé de la date 8"/>
          <p:cNvSpPr>
            <a:spLocks noGrp="1"/>
          </p:cNvSpPr>
          <p:nvPr>
            <p:ph type="dt" sz="half" idx="17"/>
          </p:nvPr>
        </p:nvSpPr>
        <p:spPr>
          <a:xfrm>
            <a:off x="755576" y="6525344"/>
            <a:ext cx="5184576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Nouveaux acteurs métropolitains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6"/>
          </p:nvPr>
        </p:nvSpPr>
        <p:spPr>
          <a:xfrm>
            <a:off x="5940152" y="6525344"/>
            <a:ext cx="2358008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 juin 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471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Profiles\parnaix\Documents\chroniques\MGP+interco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0" b="8700"/>
          <a:stretch/>
        </p:blipFill>
        <p:spPr bwMode="auto">
          <a:xfrm>
            <a:off x="107504" y="851202"/>
            <a:ext cx="8064896" cy="568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MGP : des débats à « l’extérieur » …</a:t>
            </a:r>
            <a:endParaRPr lang="fr-FR" dirty="0"/>
          </a:p>
        </p:txBody>
      </p:sp>
      <p:sp>
        <p:nvSpPr>
          <p:cNvPr id="7" name="Espace réservé de la date 8"/>
          <p:cNvSpPr>
            <a:spLocks noGrp="1"/>
          </p:cNvSpPr>
          <p:nvPr>
            <p:ph type="dt" sz="half" idx="17"/>
          </p:nvPr>
        </p:nvSpPr>
        <p:spPr>
          <a:xfrm>
            <a:off x="755576" y="6525344"/>
            <a:ext cx="5184576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Nouveaux acteurs métropolitains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6"/>
          </p:nvPr>
        </p:nvSpPr>
        <p:spPr>
          <a:xfrm>
            <a:off x="5940152" y="6525344"/>
            <a:ext cx="2358008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 juin 2015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 bwMode="auto">
          <a:xfrm>
            <a:off x="107504" y="5229200"/>
            <a:ext cx="2304256" cy="5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Geneva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07504" y="6147732"/>
            <a:ext cx="4032448" cy="3600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Gene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16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8"/>
          <p:cNvSpPr>
            <a:spLocks noGrp="1"/>
          </p:cNvSpPr>
          <p:nvPr>
            <p:ph type="dt" sz="half" idx="17"/>
          </p:nvPr>
        </p:nvSpPr>
        <p:spPr>
          <a:xfrm>
            <a:off x="755576" y="6525344"/>
            <a:ext cx="5184576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Nouveaux acteurs métropolitains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6"/>
          </p:nvPr>
        </p:nvSpPr>
        <p:spPr>
          <a:xfrm>
            <a:off x="5940152" y="6525344"/>
            <a:ext cx="2358008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 juin 2015</a:t>
            </a:r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533400"/>
          </a:xfrm>
        </p:spPr>
        <p:txBody>
          <a:bodyPr/>
          <a:lstStyle/>
          <a:p>
            <a:r>
              <a:rPr lang="fr-FR" dirty="0" smtClean="0"/>
              <a:t>MGP : … et à l’intérieur ?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05" y="1124523"/>
            <a:ext cx="4394395" cy="51847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506" y="1124523"/>
            <a:ext cx="4483989" cy="51847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16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86464" cy="533400"/>
          </a:xfrm>
        </p:spPr>
        <p:txBody>
          <a:bodyPr/>
          <a:lstStyle/>
          <a:p>
            <a:r>
              <a:rPr lang="fr-FR" dirty="0" smtClean="0"/>
              <a:t>Les EPCI du pourtour de l’agglomération :</a:t>
            </a:r>
            <a:br>
              <a:rPr lang="fr-FR" dirty="0" smtClean="0"/>
            </a:br>
            <a:r>
              <a:rPr lang="fr-FR" dirty="0" smtClean="0"/>
              <a:t>définition progressive des compétences</a:t>
            </a:r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096517"/>
              </p:ext>
            </p:extLst>
          </p:nvPr>
        </p:nvGraphicFramePr>
        <p:xfrm>
          <a:off x="827584" y="1484784"/>
          <a:ext cx="7632847" cy="4847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3396"/>
                <a:gridCol w="2493396"/>
                <a:gridCol w="2646055"/>
              </a:tblGrid>
              <a:tr h="408774"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99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Communauté de communes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99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Communauté d’agglomération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99">
                        <a:alpha val="51000"/>
                      </a:srgbClr>
                    </a:solidFill>
                  </a:tcPr>
                </a:tc>
              </a:tr>
              <a:tr h="940741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Compétences obligatoires :</a:t>
                      </a:r>
                    </a:p>
                    <a:p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exercées immédiatement par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le nouveau groupement</a:t>
                      </a: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 sur l’ensemble de son périmètre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aménagement de l’espace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développement économique</a:t>
                      </a:r>
                      <a:endParaRPr lang="fr-FR" sz="10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aménagement de l’espace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développement économique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équilibre social de l’habitat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politique de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 la ville</a:t>
                      </a:r>
                      <a:endParaRPr lang="fr-F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80689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Compétences optionnelles :</a:t>
                      </a:r>
                      <a:endParaRPr lang="fr-F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000" b="0" dirty="0" smtClean="0">
                          <a:solidFill>
                            <a:schemeClr val="tx1"/>
                          </a:solidFill>
                        </a:rPr>
                        <a:t>délai de 3 mois pour restituer aux communes les compétences des anciens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</a:rPr>
                        <a:t> groupements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3 sur 7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protection et mise en valeur de l’environnement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voirie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assainissement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équipements culturels et sportifs et</a:t>
                      </a:r>
                      <a:r>
                        <a:rPr lang="fr-FR" sz="1000" u="sng" baseline="0" dirty="0" smtClean="0">
                          <a:solidFill>
                            <a:schemeClr val="tx1"/>
                          </a:solidFill>
                        </a:rPr>
                        <a:t> de l’enseignement préélémentaire et élémentaire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baseline="0" dirty="0" smtClean="0">
                          <a:solidFill>
                            <a:schemeClr val="tx1"/>
                          </a:solidFill>
                        </a:rPr>
                        <a:t>action sociale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logement et cadre de vie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3 sur 6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dirty="0" smtClean="0">
                          <a:solidFill>
                            <a:schemeClr val="tx1"/>
                          </a:solidFill>
                        </a:rPr>
                        <a:t>protection et mise en valeur de l’environnement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voirie et parcs de stationnement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assainissement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dirty="0" smtClean="0">
                          <a:solidFill>
                            <a:schemeClr val="tx1"/>
                          </a:solidFill>
                        </a:rPr>
                        <a:t>équipements culturels et sportifs</a:t>
                      </a:r>
                      <a:endParaRPr lang="fr-FR" sz="1000" u="sng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u="sng" baseline="0" dirty="0" smtClean="0">
                          <a:solidFill>
                            <a:schemeClr val="tx1"/>
                          </a:solidFill>
                        </a:rPr>
                        <a:t>action sociale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</a:rPr>
                        <a:t>eau</a:t>
                      </a:r>
                      <a:endParaRPr lang="fr-F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2752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Compétences supplémentaires :</a:t>
                      </a:r>
                      <a:endParaRPr lang="fr-FR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FR" sz="1000" b="0" dirty="0" smtClean="0">
                          <a:solidFill>
                            <a:schemeClr val="tx1"/>
                          </a:solidFill>
                        </a:rPr>
                        <a:t>délai</a:t>
                      </a:r>
                      <a:r>
                        <a:rPr lang="fr-FR" sz="1000" b="0" baseline="0" dirty="0" smtClean="0">
                          <a:solidFill>
                            <a:schemeClr val="tx1"/>
                          </a:solidFill>
                        </a:rPr>
                        <a:t> de 2 ans pour restituer aux communes les compétences des anciens groupements</a:t>
                      </a:r>
                      <a:endParaRPr lang="fr-FR" sz="1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9492">
                <a:tc gridSpan="3">
                  <a:txBody>
                    <a:bodyPr/>
                    <a:lstStyle/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6773">
                <a:tc gridSpan="3">
                  <a:txBody>
                    <a:bodyPr/>
                    <a:lstStyle/>
                    <a:p>
                      <a:r>
                        <a:rPr lang="fr-FR" sz="1000" b="1" u="sng" dirty="0" smtClean="0">
                          <a:solidFill>
                            <a:schemeClr val="tx1"/>
                          </a:solidFill>
                        </a:rPr>
                        <a:t>Les compétences soulignées sont soumises</a:t>
                      </a:r>
                      <a:r>
                        <a:rPr lang="fr-FR" sz="1000" b="1" u="sng" baseline="0" dirty="0" smtClean="0">
                          <a:solidFill>
                            <a:schemeClr val="tx1"/>
                          </a:solidFill>
                        </a:rPr>
                        <a:t> à la définition de l’intérêt communautaire</a:t>
                      </a:r>
                      <a:r>
                        <a:rPr lang="fr-FR" sz="1000" b="1" u="none" baseline="0" dirty="0" smtClean="0">
                          <a:solidFill>
                            <a:schemeClr val="tx1"/>
                          </a:solidFill>
                        </a:rPr>
                        <a:t> :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b="1" u="none" baseline="0" dirty="0" smtClean="0">
                          <a:solidFill>
                            <a:schemeClr val="tx1"/>
                          </a:solidFill>
                        </a:rPr>
                        <a:t>il est défini dans un délai de 2 ans à la majorité des 2/3 du conseil communautaire ;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fr-FR" sz="1000" b="1" u="none" baseline="0" dirty="0" smtClean="0">
                          <a:solidFill>
                            <a:schemeClr val="tx1"/>
                          </a:solidFill>
                        </a:rPr>
                        <a:t>durant les périodes transitoires, le nouvel EPCI exerce les compétences des anciens EPCI uniquement sur les périmètres de ceux-ci.</a:t>
                      </a:r>
                      <a:endParaRPr lang="fr-FR" sz="1000" b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Espace réservé de la date 8"/>
          <p:cNvSpPr>
            <a:spLocks noGrp="1"/>
          </p:cNvSpPr>
          <p:nvPr>
            <p:ph type="dt" sz="half" idx="17"/>
          </p:nvPr>
        </p:nvSpPr>
        <p:spPr>
          <a:xfrm>
            <a:off x="755576" y="6525344"/>
            <a:ext cx="5184576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Nouveaux acteurs métropolitains</a:t>
            </a:r>
            <a:endParaRPr lang="fr-FR" dirty="0"/>
          </a:p>
        </p:txBody>
      </p:sp>
      <p:sp>
        <p:nvSpPr>
          <p:cNvPr id="7" name="Espace réservé du pied de page 7"/>
          <p:cNvSpPr>
            <a:spLocks noGrp="1"/>
          </p:cNvSpPr>
          <p:nvPr>
            <p:ph type="ftr" sz="quarter" idx="16"/>
          </p:nvPr>
        </p:nvSpPr>
        <p:spPr>
          <a:xfrm>
            <a:off x="5940152" y="6525344"/>
            <a:ext cx="2358008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 juin 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74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86464" cy="533400"/>
          </a:xfrm>
        </p:spPr>
        <p:txBody>
          <a:bodyPr/>
          <a:lstStyle/>
          <a:p>
            <a:r>
              <a:rPr lang="fr-FR" dirty="0" smtClean="0"/>
              <a:t>MGP, Territoires, Communes : entre spécialisation et partage des compétences</a:t>
            </a:r>
            <a:endParaRPr lang="fr-FR" dirty="0"/>
          </a:p>
        </p:txBody>
      </p:sp>
      <p:sp>
        <p:nvSpPr>
          <p:cNvPr id="6" name="Espace réservé de la date 8"/>
          <p:cNvSpPr>
            <a:spLocks noGrp="1"/>
          </p:cNvSpPr>
          <p:nvPr>
            <p:ph type="dt" sz="half" idx="17"/>
          </p:nvPr>
        </p:nvSpPr>
        <p:spPr>
          <a:xfrm>
            <a:off x="755576" y="6525344"/>
            <a:ext cx="5184576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Nouveaux acteurs métropolitains</a:t>
            </a:r>
            <a:endParaRPr lang="fr-FR" dirty="0"/>
          </a:p>
        </p:txBody>
      </p:sp>
      <p:sp>
        <p:nvSpPr>
          <p:cNvPr id="7" name="Espace réservé du pied de page 7"/>
          <p:cNvSpPr>
            <a:spLocks noGrp="1"/>
          </p:cNvSpPr>
          <p:nvPr>
            <p:ph type="ftr" sz="quarter" idx="16"/>
          </p:nvPr>
        </p:nvSpPr>
        <p:spPr>
          <a:xfrm>
            <a:off x="5940152" y="6525344"/>
            <a:ext cx="2358008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 juin 2015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772461"/>
              </p:ext>
            </p:extLst>
          </p:nvPr>
        </p:nvGraphicFramePr>
        <p:xfrm>
          <a:off x="323528" y="1700807"/>
          <a:ext cx="8352927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522"/>
                <a:gridCol w="2320258"/>
                <a:gridCol w="2242915"/>
                <a:gridCol w="2088232"/>
              </a:tblGrid>
              <a:tr h="530450">
                <a:tc>
                  <a:txBody>
                    <a:bodyPr/>
                    <a:lstStyle/>
                    <a:p>
                      <a:pPr algn="r"/>
                      <a:endParaRPr lang="fr-FR" sz="1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+mj-lt"/>
                        </a:rPr>
                        <a:t>MGP</a:t>
                      </a:r>
                      <a:endParaRPr lang="fr-FR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+mj-lt"/>
                        </a:rPr>
                        <a:t>Territoires</a:t>
                      </a:r>
                      <a:endParaRPr lang="fr-FR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Communes</a:t>
                      </a:r>
                      <a:endParaRPr lang="fr-FR" sz="12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6782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Aménagement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SCOT</a:t>
                      </a:r>
                    </a:p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actions d’intérêt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métropolitain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PLUI</a:t>
                      </a:r>
                    </a:p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actions d’intérêt territorial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autorisations d’urbanisme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58B"/>
                    </a:solidFill>
                  </a:tcPr>
                </a:tc>
              </a:tr>
              <a:tr h="556466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Développement économique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actions d’intérêt métropolitain</a:t>
                      </a:r>
                    </a:p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grands équipements et évènements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actions d’intérêt territorial</a:t>
                      </a:r>
                    </a:p>
                    <a:p>
                      <a:pPr algn="ctr"/>
                      <a:r>
                        <a:rPr lang="fr-FR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équipements 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</a:tr>
              <a:tr h="566782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Habitat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PMHH</a:t>
                      </a:r>
                    </a:p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politique de l’habitat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amélioration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de l’habitat</a:t>
                      </a:r>
                    </a:p>
                    <a:p>
                      <a:pPr algn="ctr"/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OPH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autorisations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d’urbanisme</a:t>
                      </a:r>
                    </a:p>
                    <a:p>
                      <a:pPr algn="ctr"/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polices spéciales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rgbClr val="FFABE3"/>
                    </a:solidFill>
                  </a:tcPr>
                </a:tc>
              </a:tr>
              <a:tr h="1002768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Environnement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PCEM</a:t>
                      </a:r>
                    </a:p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actions de protection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et de mise en valeur de l’environnement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agenda 21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rgbClr val="A3FFA3"/>
                    </a:solidFill>
                  </a:tcPr>
                </a:tc>
              </a:tr>
              <a:tr h="530450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Politique de la ville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contrats de ville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gestion de proximité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rgbClr val="FFE579"/>
                    </a:solidFill>
                  </a:tcPr>
                </a:tc>
              </a:tr>
              <a:tr h="566782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Action</a:t>
                      </a:r>
                      <a:r>
                        <a:rPr lang="fr-FR" sz="1200" b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sociale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action sociale d’intérêt territorial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action</a:t>
                      </a:r>
                      <a:r>
                        <a:rPr lang="fr-FR" sz="10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sociale communale</a:t>
                      </a:r>
                      <a:endParaRPr lang="fr-FR" sz="1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rgbClr val="FF33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068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986464" cy="533400"/>
          </a:xfrm>
        </p:spPr>
        <p:txBody>
          <a:bodyPr/>
          <a:lstStyle/>
          <a:p>
            <a:r>
              <a:rPr lang="fr-FR" dirty="0" smtClean="0"/>
              <a:t>MGP, Territoires, Communes : une répartition progressive des compétences</a:t>
            </a:r>
            <a:endParaRPr lang="fr-FR" dirty="0"/>
          </a:p>
        </p:txBody>
      </p:sp>
      <p:sp>
        <p:nvSpPr>
          <p:cNvPr id="6" name="Espace réservé de la date 8"/>
          <p:cNvSpPr>
            <a:spLocks noGrp="1"/>
          </p:cNvSpPr>
          <p:nvPr>
            <p:ph type="dt" sz="half" idx="17"/>
          </p:nvPr>
        </p:nvSpPr>
        <p:spPr>
          <a:xfrm>
            <a:off x="755576" y="6525344"/>
            <a:ext cx="5184576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Nouveaux acteurs métropolitains</a:t>
            </a:r>
            <a:endParaRPr lang="fr-FR" dirty="0"/>
          </a:p>
        </p:txBody>
      </p:sp>
      <p:sp>
        <p:nvSpPr>
          <p:cNvPr id="7" name="Espace réservé du pied de page 7"/>
          <p:cNvSpPr>
            <a:spLocks noGrp="1"/>
          </p:cNvSpPr>
          <p:nvPr>
            <p:ph type="ftr" sz="quarter" idx="16"/>
          </p:nvPr>
        </p:nvSpPr>
        <p:spPr>
          <a:xfrm>
            <a:off x="5940152" y="6525344"/>
            <a:ext cx="2358008" cy="216024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2 juin 2015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827584" y="1916832"/>
            <a:ext cx="763284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j-lt"/>
              </a:rPr>
              <a:t>2016 - 2017	</a:t>
            </a:r>
            <a:r>
              <a:rPr lang="fr-FR" sz="1200" b="1" dirty="0" smtClean="0">
                <a:latin typeface="+mj-lt"/>
              </a:rPr>
              <a:t>La </a:t>
            </a:r>
            <a:r>
              <a:rPr lang="fr-FR" sz="1200" b="1" dirty="0">
                <a:latin typeface="+mj-lt"/>
              </a:rPr>
              <a:t>MGP</a:t>
            </a:r>
            <a:r>
              <a:rPr lang="fr-FR" sz="1200" dirty="0">
                <a:latin typeface="+mj-lt"/>
              </a:rPr>
              <a:t> </a:t>
            </a:r>
            <a:r>
              <a:rPr lang="fr-FR" sz="1200" dirty="0" smtClean="0">
                <a:latin typeface="+mj-lt"/>
              </a:rPr>
              <a:t>exerce la part de ses compétences qui n’est pas soumise </a:t>
            </a:r>
            <a:r>
              <a:rPr lang="fr-FR" sz="1200" dirty="0">
                <a:latin typeface="+mj-lt"/>
              </a:rPr>
              <a:t>à </a:t>
            </a:r>
            <a:r>
              <a:rPr lang="fr-FR" sz="1200" dirty="0" smtClean="0">
                <a:latin typeface="+mj-lt"/>
              </a:rPr>
              <a:t>définition 			préalable.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</a:t>
            </a:r>
            <a:r>
              <a:rPr lang="fr-FR" sz="1200" b="1" dirty="0" smtClean="0">
                <a:latin typeface="+mj-lt"/>
              </a:rPr>
              <a:t>La MGP</a:t>
            </a:r>
            <a:r>
              <a:rPr lang="fr-FR" sz="1200" dirty="0" smtClean="0">
                <a:latin typeface="+mj-lt"/>
              </a:rPr>
              <a:t> définit l’intérêt métropolitain et élabore :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le SCOT métropolitain ;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le Plan climat-énergie métropolitain ;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le Plan métropolitain de l’habitat et de l’hébergement.</a:t>
            </a:r>
          </a:p>
          <a:p>
            <a:endParaRPr lang="fr-FR" sz="1200" dirty="0" smtClean="0">
              <a:latin typeface="+mj-lt"/>
            </a:endParaRP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</a:t>
            </a:r>
            <a:r>
              <a:rPr lang="fr-FR" sz="1200" b="1" dirty="0" smtClean="0">
                <a:latin typeface="+mj-lt"/>
              </a:rPr>
              <a:t>Les Territoires</a:t>
            </a:r>
            <a:r>
              <a:rPr lang="fr-FR" sz="1200" dirty="0" smtClean="0">
                <a:latin typeface="+mj-lt"/>
              </a:rPr>
              <a:t> exercent l’essentiel des compétences :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leurs compétences propres ;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les compétences de la MGP soumises à définition préalable ;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les compétences des anciens EPCI sur les périmètres de ceux-ci.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</a:t>
            </a:r>
            <a:r>
              <a:rPr lang="fr-FR" sz="1200" b="1" dirty="0" smtClean="0">
                <a:latin typeface="+mj-lt"/>
              </a:rPr>
              <a:t>Les Territoires</a:t>
            </a:r>
            <a:r>
              <a:rPr lang="fr-FR" sz="1200" dirty="0" smtClean="0">
                <a:latin typeface="+mj-lt"/>
              </a:rPr>
              <a:t> définissent l’intérêt territorial.</a:t>
            </a:r>
          </a:p>
          <a:p>
            <a:endParaRPr lang="fr-FR" sz="1000" dirty="0" smtClean="0">
              <a:latin typeface="+mj-lt"/>
            </a:endParaRPr>
          </a:p>
          <a:p>
            <a:endParaRPr lang="fr-FR" sz="1000" dirty="0">
              <a:latin typeface="+mj-lt"/>
            </a:endParaRPr>
          </a:p>
          <a:p>
            <a:r>
              <a:rPr lang="fr-FR" dirty="0" smtClean="0">
                <a:latin typeface="+mj-lt"/>
              </a:rPr>
              <a:t>2018</a:t>
            </a:r>
            <a:r>
              <a:rPr lang="fr-FR" sz="1000" dirty="0" smtClean="0">
                <a:latin typeface="+mj-lt"/>
              </a:rPr>
              <a:t> (au plus tard)	</a:t>
            </a:r>
            <a:r>
              <a:rPr lang="fr-FR" sz="1200" b="1" dirty="0" smtClean="0">
                <a:latin typeface="+mj-lt"/>
              </a:rPr>
              <a:t>La MGP</a:t>
            </a:r>
            <a:r>
              <a:rPr lang="fr-FR" sz="1200" dirty="0" smtClean="0">
                <a:latin typeface="+mj-lt"/>
              </a:rPr>
              <a:t> exerce l’ensemble de ses compétences :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ses compétences propres ;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ses compétences partagées avec les Territoires.</a:t>
            </a:r>
          </a:p>
          <a:p>
            <a:endParaRPr lang="fr-FR" sz="1200" dirty="0" smtClean="0">
              <a:latin typeface="+mj-lt"/>
            </a:endParaRP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</a:t>
            </a:r>
            <a:r>
              <a:rPr lang="fr-FR" sz="1200" b="1" dirty="0" smtClean="0">
                <a:latin typeface="+mj-lt"/>
              </a:rPr>
              <a:t>Les Territoires</a:t>
            </a:r>
            <a:r>
              <a:rPr lang="fr-FR" sz="1200" dirty="0" smtClean="0">
                <a:latin typeface="+mj-lt"/>
              </a:rPr>
              <a:t> exercent les compétences définies dans la période précédente :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leurs compétences propres ;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les compétences partagées avec la MGP ;</a:t>
            </a:r>
          </a:p>
          <a:p>
            <a:r>
              <a:rPr lang="fr-FR" sz="1200" dirty="0">
                <a:latin typeface="+mj-lt"/>
              </a:rPr>
              <a:t>	</a:t>
            </a:r>
            <a:r>
              <a:rPr lang="fr-FR" sz="1200" dirty="0" smtClean="0">
                <a:latin typeface="+mj-lt"/>
              </a:rPr>
              <a:t>		- les compétences transférées par les communes.</a:t>
            </a:r>
          </a:p>
          <a:p>
            <a:r>
              <a:rPr lang="fr-FR" sz="1000" dirty="0">
                <a:latin typeface="+mj-lt"/>
              </a:rPr>
              <a:t>	</a:t>
            </a:r>
            <a:r>
              <a:rPr lang="fr-FR" sz="1000" dirty="0" smtClean="0">
                <a:latin typeface="+mj-lt"/>
              </a:rPr>
              <a:t>	</a:t>
            </a:r>
            <a:endParaRPr lang="fr-FR" sz="1000" dirty="0">
              <a:latin typeface="+mj-lt"/>
            </a:endParaRPr>
          </a:p>
          <a:p>
            <a:endParaRPr lang="fr-FR" sz="1000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27584" y="1916832"/>
            <a:ext cx="1800200" cy="504056"/>
          </a:xfrm>
          <a:prstGeom prst="rect">
            <a:avLst/>
          </a:prstGeom>
          <a:solidFill>
            <a:srgbClr val="66FF66">
              <a:alpha val="3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Geneva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27584" y="4653136"/>
            <a:ext cx="1800200" cy="504056"/>
          </a:xfrm>
          <a:prstGeom prst="rect">
            <a:avLst/>
          </a:prstGeom>
          <a:solidFill>
            <a:srgbClr val="43B3FF">
              <a:alpha val="3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Gene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12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 - base couvertur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 - base titre principal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Arial"/>
        <a:ea typeface="Geneva"/>
        <a:cs typeface=""/>
      </a:majorFont>
      <a:minorFont>
        <a:latin typeface="Arial"/>
        <a:ea typeface="Geneva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Genev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Geneva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 - base titre italiqu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2727</TotalTime>
  <Words>494</Words>
  <Application>Microsoft Office PowerPoint</Application>
  <PresentationFormat>Affichage à l'écran (4:3)</PresentationFormat>
  <Paragraphs>141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0 - base couverture</vt:lpstr>
      <vt:lpstr>1 - base titre principal</vt:lpstr>
      <vt:lpstr>2 - base titre italique</vt:lpstr>
      <vt:lpstr>Présentation PowerPoint</vt:lpstr>
      <vt:lpstr>Construction métropolitaine : où en est on ?</vt:lpstr>
      <vt:lpstr>La carte : des contours qui se précisent</vt:lpstr>
      <vt:lpstr>MGP : des débats à « l’extérieur » …</vt:lpstr>
      <vt:lpstr>MGP : … et à l’intérieur ?</vt:lpstr>
      <vt:lpstr>Les EPCI du pourtour de l’agglomération : définition progressive des compétences</vt:lpstr>
      <vt:lpstr>MGP, Territoires, Communes : entre spécialisation et partage des compétences</vt:lpstr>
      <vt:lpstr>MGP, Territoires, Communes : une répartition progressive des compétences</vt:lpstr>
    </vt:vector>
  </TitlesOfParts>
  <Company>iaurif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iaurif</dc:creator>
  <cp:lastModifiedBy>ROBINOT-BERTRAND Isabelle</cp:lastModifiedBy>
  <cp:revision>247</cp:revision>
  <cp:lastPrinted>2015-04-16T14:07:13Z</cp:lastPrinted>
  <dcterms:created xsi:type="dcterms:W3CDTF">2008-04-04T16:12:20Z</dcterms:created>
  <dcterms:modified xsi:type="dcterms:W3CDTF">2015-06-02T12:04:29Z</dcterms:modified>
</cp:coreProperties>
</file>