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  <p:sldMasterId id="2147483651" r:id="rId2"/>
  </p:sldMasterIdLst>
  <p:notesMasterIdLst>
    <p:notesMasterId r:id="rId31"/>
  </p:notesMasterIdLst>
  <p:handoutMasterIdLst>
    <p:handoutMasterId r:id="rId32"/>
  </p:handoutMasterIdLst>
  <p:sldIdLst>
    <p:sldId id="403" r:id="rId3"/>
    <p:sldId id="425" r:id="rId4"/>
    <p:sldId id="479" r:id="rId5"/>
    <p:sldId id="629" r:id="rId6"/>
    <p:sldId id="628" r:id="rId7"/>
    <p:sldId id="640" r:id="rId8"/>
    <p:sldId id="578" r:id="rId9"/>
    <p:sldId id="606" r:id="rId10"/>
    <p:sldId id="607" r:id="rId11"/>
    <p:sldId id="562" r:id="rId12"/>
    <p:sldId id="465" r:id="rId13"/>
    <p:sldId id="609" r:id="rId14"/>
    <p:sldId id="645" r:id="rId15"/>
    <p:sldId id="608" r:id="rId16"/>
    <p:sldId id="639" r:id="rId17"/>
    <p:sldId id="598" r:id="rId18"/>
    <p:sldId id="641" r:id="rId19"/>
    <p:sldId id="538" r:id="rId20"/>
    <p:sldId id="610" r:id="rId21"/>
    <p:sldId id="612" r:id="rId22"/>
    <p:sldId id="648" r:id="rId23"/>
    <p:sldId id="649" r:id="rId24"/>
    <p:sldId id="563" r:id="rId25"/>
    <p:sldId id="644" r:id="rId26"/>
    <p:sldId id="646" r:id="rId27"/>
    <p:sldId id="651" r:id="rId28"/>
    <p:sldId id="650" r:id="rId29"/>
    <p:sldId id="583" r:id="rId30"/>
  </p:sldIdLst>
  <p:sldSz cx="9144000" cy="6858000" type="screen4x3"/>
  <p:notesSz cx="6669088" cy="9926638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2065"/>
    <a:srgbClr val="6C2670"/>
    <a:srgbClr val="AD0B8A"/>
    <a:srgbClr val="7D277B"/>
    <a:srgbClr val="5C205F"/>
    <a:srgbClr val="AD1770"/>
    <a:srgbClr val="FF0000"/>
    <a:srgbClr val="F890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553" autoAdjust="0"/>
    <p:restoredTop sz="82482" autoAdjust="0"/>
  </p:normalViewPr>
  <p:slideViewPr>
    <p:cSldViewPr>
      <p:cViewPr varScale="1">
        <p:scale>
          <a:sx n="86" d="100"/>
          <a:sy n="86" d="100"/>
        </p:scale>
        <p:origin x="-102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412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1626" y="-102"/>
      </p:cViewPr>
      <p:guideLst>
        <p:guide orient="horz" pos="3128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887550" cy="496412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024" tIns="46513" rIns="93024" bIns="46513" numCol="1" anchor="t" anchorCtr="0" compatLnSpc="1">
            <a:prstTxWarp prst="textNoShape">
              <a:avLst/>
            </a:prstTxWarp>
          </a:bodyPr>
          <a:lstStyle>
            <a:lvl1pPr defTabSz="931316" eaLnBrk="0" hangingPunct="0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982" y="1"/>
            <a:ext cx="2887550" cy="496412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024" tIns="46513" rIns="93024" bIns="46513" numCol="1" anchor="t" anchorCtr="0" compatLnSpc="1">
            <a:prstTxWarp prst="textNoShape">
              <a:avLst/>
            </a:prstTxWarp>
          </a:bodyPr>
          <a:lstStyle>
            <a:lvl1pPr algn="r" defTabSz="931316" eaLnBrk="0" hangingPunct="0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630"/>
            <a:ext cx="2887550" cy="496411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024" tIns="46513" rIns="93024" bIns="46513" numCol="1" anchor="b" anchorCtr="0" compatLnSpc="1">
            <a:prstTxWarp prst="textNoShape">
              <a:avLst/>
            </a:prstTxWarp>
          </a:bodyPr>
          <a:lstStyle>
            <a:lvl1pPr defTabSz="931316" eaLnBrk="0" hangingPunct="0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982" y="9428630"/>
            <a:ext cx="2887550" cy="496411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024" tIns="46513" rIns="93024" bIns="46513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Arial" charset="0"/>
              </a:defRPr>
            </a:lvl1pPr>
          </a:lstStyle>
          <a:p>
            <a:fld id="{F7DC1F7F-5F2D-48E9-86C3-F9CC117931DE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6763681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887550" cy="496412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024" tIns="46513" rIns="93024" bIns="46513" numCol="1" anchor="t" anchorCtr="0" compatLnSpc="1">
            <a:prstTxWarp prst="textNoShape">
              <a:avLst/>
            </a:prstTxWarp>
          </a:bodyPr>
          <a:lstStyle>
            <a:lvl1pPr defTabSz="931316" eaLnBrk="0" hangingPunct="0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81538" y="1"/>
            <a:ext cx="2887550" cy="496412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024" tIns="46513" rIns="93024" bIns="46513" numCol="1" anchor="t" anchorCtr="0" compatLnSpc="1">
            <a:prstTxWarp prst="textNoShape">
              <a:avLst/>
            </a:prstTxWarp>
          </a:bodyPr>
          <a:lstStyle>
            <a:lvl1pPr algn="r" defTabSz="931316" eaLnBrk="0" hangingPunct="0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5663" y="744538"/>
            <a:ext cx="4959350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0873" y="4715113"/>
            <a:ext cx="4887342" cy="4467706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024" tIns="46513" rIns="93024" bIns="465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226"/>
            <a:ext cx="2887550" cy="496412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024" tIns="46513" rIns="93024" bIns="46513" numCol="1" anchor="b" anchorCtr="0" compatLnSpc="1">
            <a:prstTxWarp prst="textNoShape">
              <a:avLst/>
            </a:prstTxWarp>
          </a:bodyPr>
          <a:lstStyle>
            <a:lvl1pPr defTabSz="931316" eaLnBrk="0" hangingPunct="0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81538" y="9430226"/>
            <a:ext cx="2887550" cy="496412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3024" tIns="46513" rIns="93024" bIns="46513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Arial" charset="0"/>
              </a:defRPr>
            </a:lvl1pPr>
          </a:lstStyle>
          <a:p>
            <a:fld id="{7A9B0B5B-E503-4E18-B00C-DDC318B0D675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0199444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Espace réservé des commentaires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altLang="fr-FR" smtClean="0"/>
              <a:t>Revoir le titre</a:t>
            </a:r>
          </a:p>
          <a:p>
            <a:r>
              <a:rPr lang="fr-FR" altLang="fr-FR" smtClean="0"/>
              <a:t>Accueil : kakemono, prévenir l’accueil en bas, rappel mail/plan?</a:t>
            </a:r>
          </a:p>
        </p:txBody>
      </p:sp>
      <p:sp>
        <p:nvSpPr>
          <p:cNvPr id="614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F622C9F6-8A56-490B-9FBC-2D706ECF621A}" type="slidenum">
              <a:rPr lang="fr-FR" altLang="fr-FR"/>
              <a:pPr>
                <a:spcBef>
                  <a:spcPct val="0"/>
                </a:spcBef>
              </a:pPr>
              <a:t>1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altLang="fr-FR" smtClean="0"/>
              <a:t>Base documentaire: production, vie du GIP: possibilité de contribuer</a:t>
            </a:r>
          </a:p>
          <a:p>
            <a:r>
              <a:rPr lang="fr-FR" altLang="fr-FR" smtClean="0"/>
              <a:t>Forum</a:t>
            </a:r>
          </a:p>
          <a:p>
            <a:r>
              <a:rPr lang="fr-FR" altLang="fr-FR" smtClean="0"/>
              <a:t>Agenda, statistiques</a:t>
            </a:r>
          </a:p>
          <a:p>
            <a:r>
              <a:rPr lang="fr-FR" altLang="fr-FR" smtClean="0"/>
              <a:t>Plusieurs espaces du réseau  (objectifs Maximilien) Outils d’accompagnement  (transition)</a:t>
            </a:r>
          </a:p>
          <a:p>
            <a:r>
              <a:rPr lang="fr-FR" altLang="fr-FR" smtClean="0"/>
              <a:t>Loupe sur les titres des espaces</a:t>
            </a:r>
          </a:p>
          <a:p>
            <a:endParaRPr lang="fr-FR" altLang="fr-FR" smtClean="0"/>
          </a:p>
          <a:p>
            <a:endParaRPr lang="fr-FR" altLang="fr-FR" smtClean="0"/>
          </a:p>
          <a:p>
            <a:endParaRPr lang="fr-FR" alt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8B208467-D109-4CC2-8269-3B10B901D166}" type="slidenum">
              <a:rPr lang="fr-FR" altLang="fr-FR"/>
              <a:pPr>
                <a:spcBef>
                  <a:spcPct val="0"/>
                </a:spcBef>
              </a:pPr>
              <a:t>19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Espace réservé des commentaires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altLang="fr-FR" smtClean="0"/>
              <a:t>Rappel 3 piliers</a:t>
            </a:r>
          </a:p>
          <a:p>
            <a:r>
              <a:rPr lang="fr-FR" altLang="fr-FR" smtClean="0"/>
              <a:t>Pilotage: daj, oeap, dirrecte recensement besoins</a:t>
            </a:r>
          </a:p>
          <a:p>
            <a:r>
              <a:rPr lang="fr-FR" altLang="fr-FR" smtClean="0"/>
              <a:t>Nouveau logo projet ACTES</a:t>
            </a:r>
          </a:p>
          <a:p>
            <a:r>
              <a:rPr lang="fr-FR" altLang="fr-FR" smtClean="0"/>
              <a:t>Projet GEM DD</a:t>
            </a:r>
          </a:p>
        </p:txBody>
      </p:sp>
      <p:sp>
        <p:nvSpPr>
          <p:cNvPr id="3584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AC394817-0958-4E5A-A677-40A385A97397}" type="slidenum">
              <a:rPr lang="fr-FR" altLang="fr-FR"/>
              <a:pPr>
                <a:spcBef>
                  <a:spcPct val="0"/>
                </a:spcBef>
              </a:pPr>
              <a:t>20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 smtClean="0"/>
          </a:p>
        </p:txBody>
      </p:sp>
      <p:sp>
        <p:nvSpPr>
          <p:cNvPr id="4096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02053143-C3E9-4B3B-B470-0F63B3E6733F}" type="slidenum">
              <a:rPr lang="fr-FR" altLang="fr-FR"/>
              <a:pPr>
                <a:spcBef>
                  <a:spcPct val="0"/>
                </a:spcBef>
              </a:pPr>
              <a:t>28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Espace réservé des commentaires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 smtClean="0"/>
          </a:p>
        </p:txBody>
      </p:sp>
      <p:sp>
        <p:nvSpPr>
          <p:cNvPr id="1024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FAC27771-245F-484C-8D8E-A81E859F425A}" type="slidenum">
              <a:rPr lang="fr-FR" altLang="fr-FR"/>
              <a:pPr>
                <a:spcBef>
                  <a:spcPct val="0"/>
                </a:spcBef>
              </a:pPr>
              <a:t>4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Espace réservé des commentaires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 smtClean="0"/>
          </a:p>
        </p:txBody>
      </p:sp>
      <p:sp>
        <p:nvSpPr>
          <p:cNvPr id="1229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3111791D-D8E7-4A7A-9314-7ABA2DB15414}" type="slidenum">
              <a:rPr lang="fr-FR" altLang="fr-FR"/>
              <a:pPr>
                <a:spcBef>
                  <a:spcPct val="0"/>
                </a:spcBef>
              </a:pPr>
              <a:t>5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Espace réservé des commentaires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F26B1389-504D-4A45-84C3-D484093D6C70}" type="slidenum">
              <a:rPr lang="fr-FR" altLang="fr-FR"/>
              <a:pPr>
                <a:spcBef>
                  <a:spcPct val="0"/>
                </a:spcBef>
              </a:pPr>
              <a:t>8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Espace réservé des commentaires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 smtClean="0"/>
          </a:p>
        </p:txBody>
      </p:sp>
      <p:sp>
        <p:nvSpPr>
          <p:cNvPr id="1843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87B8DD31-94F9-4F56-9E63-1FACF217FA9B}" type="slidenum">
              <a:rPr lang="fr-FR" altLang="fr-FR"/>
              <a:pPr>
                <a:spcBef>
                  <a:spcPct val="0"/>
                </a:spcBef>
              </a:pPr>
              <a:t>9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Espace réservé des commentaires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altLang="fr-FR" smtClean="0"/>
              <a:t>Coordonnées par expertise et département</a:t>
            </a:r>
          </a:p>
          <a:p>
            <a:r>
              <a:rPr lang="fr-FR" altLang="fr-FR" smtClean="0"/>
              <a:t>Base 40 000 DCE PF ATEXO</a:t>
            </a:r>
          </a:p>
          <a:p>
            <a:r>
              <a:rPr lang="fr-FR" altLang="fr-FR" smtClean="0"/>
              <a:t>Prévoir nuages de mots d’exemples de DCE la prochaine fois images</a:t>
            </a:r>
          </a:p>
        </p:txBody>
      </p:sp>
      <p:sp>
        <p:nvSpPr>
          <p:cNvPr id="2662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7A376C77-2F3F-4746-A633-D0A72F07F5B5}" type="slidenum">
              <a:rPr lang="fr-FR" altLang="fr-FR"/>
              <a:pPr>
                <a:spcBef>
                  <a:spcPct val="0"/>
                </a:spcBef>
              </a:pPr>
              <a:t>12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altLang="fr-FR" smtClean="0"/>
              <a:t>Base documentaire: production, vie du GIP: possibilité de contribuer</a:t>
            </a:r>
          </a:p>
          <a:p>
            <a:r>
              <a:rPr lang="fr-FR" altLang="fr-FR" smtClean="0"/>
              <a:t>Forum</a:t>
            </a:r>
          </a:p>
          <a:p>
            <a:r>
              <a:rPr lang="fr-FR" altLang="fr-FR" smtClean="0"/>
              <a:t>Agenda, statistiques</a:t>
            </a:r>
          </a:p>
          <a:p>
            <a:r>
              <a:rPr lang="fr-FR" altLang="fr-FR" smtClean="0"/>
              <a:t>Plusieurs espaces du réseau  (objectifs Maximilien) Outils d’accompagnement  (transition)</a:t>
            </a:r>
          </a:p>
          <a:p>
            <a:r>
              <a:rPr lang="fr-FR" altLang="fr-FR" smtClean="0"/>
              <a:t>Loupe sur les titres des espaces</a:t>
            </a:r>
          </a:p>
          <a:p>
            <a:endParaRPr lang="fr-FR" altLang="fr-FR" smtClean="0"/>
          </a:p>
          <a:p>
            <a:endParaRPr lang="fr-FR" altLang="fr-FR" smtClean="0"/>
          </a:p>
          <a:p>
            <a:endParaRPr lang="fr-FR" altLang="fr-FR" smtClean="0"/>
          </a:p>
        </p:txBody>
      </p:sp>
      <p:sp>
        <p:nvSpPr>
          <p:cNvPr id="3174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0C0BB840-61D8-4E30-9BDF-427146FA56B4}" type="slidenum">
              <a:rPr lang="fr-FR" altLang="fr-FR"/>
              <a:pPr>
                <a:spcBef>
                  <a:spcPct val="0"/>
                </a:spcBef>
              </a:pPr>
              <a:t>13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Espace réservé des commentaires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altLang="fr-FR" smtClean="0"/>
              <a:t>Avant la mise en ligne</a:t>
            </a:r>
          </a:p>
          <a:p>
            <a:r>
              <a:rPr lang="fr-FR" altLang="fr-FR" smtClean="0"/>
              <a:t>Sourcing: base fournisseurs</a:t>
            </a:r>
          </a:p>
          <a:p>
            <a:r>
              <a:rPr lang="fr-FR" altLang="fr-FR" smtClean="0"/>
              <a:t>Création consultation: reprise de données pour publicité: pièce jointe ou envoi xml, JAL, gestion </a:t>
            </a:r>
          </a:p>
          <a:p>
            <a:r>
              <a:rPr lang="fr-FR" altLang="fr-FR" smtClean="0"/>
              <a:t>Paramétrages par défaut par procédure</a:t>
            </a:r>
          </a:p>
          <a:p>
            <a:r>
              <a:rPr lang="fr-FR" altLang="fr-FR" smtClean="0"/>
              <a:t>Achats responsables</a:t>
            </a:r>
          </a:p>
          <a:p>
            <a:r>
              <a:rPr lang="fr-FR" altLang="fr-FR" smtClean="0"/>
              <a:t>Gestion réponse électronique, chiffrement (clés sur poste mis à dispo)</a:t>
            </a:r>
          </a:p>
          <a:p>
            <a:r>
              <a:rPr lang="fr-FR" altLang="fr-FR" smtClean="0"/>
              <a:t>Gestion habilitations</a:t>
            </a:r>
          </a:p>
          <a:p>
            <a:r>
              <a:rPr lang="fr-FR" altLang="fr-FR" smtClean="0"/>
              <a:t>MPS (slide suivant)</a:t>
            </a:r>
          </a:p>
          <a:p>
            <a:endParaRPr lang="fr-FR" altLang="fr-FR" smtClean="0"/>
          </a:p>
          <a:p>
            <a:endParaRPr lang="fr-FR" altLang="fr-FR" smtClean="0"/>
          </a:p>
        </p:txBody>
      </p:sp>
      <p:sp>
        <p:nvSpPr>
          <p:cNvPr id="2458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5D08BCDE-368F-496B-ABFE-C484D3BDA26D}" type="slidenum">
              <a:rPr lang="fr-FR" altLang="fr-FR"/>
              <a:pPr>
                <a:spcBef>
                  <a:spcPct val="0"/>
                </a:spcBef>
              </a:pPr>
              <a:t>14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Espace réservé des commentaires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altLang="fr-FR" smtClean="0"/>
              <a:t>Avant la mise en ligne</a:t>
            </a:r>
          </a:p>
          <a:p>
            <a:r>
              <a:rPr lang="fr-FR" altLang="fr-FR" smtClean="0"/>
              <a:t>Sourcing: base fournisseurs</a:t>
            </a:r>
          </a:p>
          <a:p>
            <a:r>
              <a:rPr lang="fr-FR" altLang="fr-FR" smtClean="0"/>
              <a:t>Création consultation: reprise de données pour publicité: pièce jointe ou envoi xml, JAL, gestion </a:t>
            </a:r>
          </a:p>
          <a:p>
            <a:r>
              <a:rPr lang="fr-FR" altLang="fr-FR" smtClean="0"/>
              <a:t>Paramétrages par défaut par procédure</a:t>
            </a:r>
          </a:p>
          <a:p>
            <a:r>
              <a:rPr lang="fr-FR" altLang="fr-FR" smtClean="0"/>
              <a:t>Achats responsables</a:t>
            </a:r>
          </a:p>
          <a:p>
            <a:r>
              <a:rPr lang="fr-FR" altLang="fr-FR" smtClean="0"/>
              <a:t>Gestion réponse électronique, chiffrement (clés sur poste mis à dispo)</a:t>
            </a:r>
          </a:p>
          <a:p>
            <a:r>
              <a:rPr lang="fr-FR" altLang="fr-FR" smtClean="0"/>
              <a:t>Gestion habilitations</a:t>
            </a:r>
          </a:p>
          <a:p>
            <a:r>
              <a:rPr lang="fr-FR" altLang="fr-FR" smtClean="0"/>
              <a:t>MPS (slide suivant)</a:t>
            </a:r>
          </a:p>
          <a:p>
            <a:endParaRPr lang="fr-FR" altLang="fr-FR" smtClean="0"/>
          </a:p>
          <a:p>
            <a:endParaRPr lang="fr-FR" altLang="fr-FR" smtClean="0"/>
          </a:p>
        </p:txBody>
      </p:sp>
      <p:sp>
        <p:nvSpPr>
          <p:cNvPr id="2253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2CEFEE94-68DC-4938-9235-E0DEA6C21287}" type="slidenum">
              <a:rPr lang="fr-FR" altLang="fr-FR"/>
              <a:pPr>
                <a:spcBef>
                  <a:spcPct val="0"/>
                </a:spcBef>
              </a:pPr>
              <a:t>15</a:t>
            </a:fld>
            <a:endParaRPr lang="fr-FR" alt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9144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8246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13004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BBE7D7-F62B-498A-847C-0DB326AC7C6A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228172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CBEA5F-5062-460D-89C3-12B3D7FF347F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8348414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89BFB5-7817-4DAB-8908-0D5634046086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3774635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95288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86288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E7A085-8619-4F78-9813-3FCF97E936A0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0675295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D34D28-03AC-4FFA-978D-3EBD640459D4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7689223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5E97B3-4A8D-47F4-9E20-F11DBA155A5C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4020619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C0F8E0-044A-44D6-A375-AD6912FEC613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3182824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21A89B-7DD6-42B6-BF47-ED921A27C5BC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29184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38199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FA436A-A4CA-47EE-8726-F367B59E960A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4042147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7A2518-A622-48B7-976B-57A5D97CD2C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960089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5113" y="274638"/>
            <a:ext cx="2071687" cy="58801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95288" y="274638"/>
            <a:ext cx="6067425" cy="58801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F19FBE-8438-4A52-829E-F91718C0761A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115107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253432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2245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8828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275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6098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732769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457717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 descr="Vibration_CMJN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97200"/>
            <a:ext cx="5292725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7" descr="image001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924175"/>
            <a:ext cx="43561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 style du titre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628775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3389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fld id="{A4DD097D-CF8B-45F0-8A19-A02703B3D2CB}" type="slidenum">
              <a:rPr lang="fr-FR" altLang="fr-FR"/>
              <a:pPr/>
              <a:t>‹N°›</a:t>
            </a:fld>
            <a:endParaRPr lang="fr-FR" altLang="fr-FR"/>
          </a:p>
        </p:txBody>
      </p:sp>
      <p:pic>
        <p:nvPicPr>
          <p:cNvPr id="2053" name="Picture 7" descr="LOGO_V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6237288"/>
            <a:ext cx="1908175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Rectangle 8"/>
          <p:cNvSpPr>
            <a:spLocks noChangeArrowheads="1"/>
          </p:cNvSpPr>
          <p:nvPr/>
        </p:nvSpPr>
        <p:spPr bwMode="auto">
          <a:xfrm>
            <a:off x="250825" y="6237288"/>
            <a:ext cx="720725" cy="4762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r" eaLnBrk="1" hangingPunct="1"/>
            <a:fld id="{765CF243-DDE2-4986-83B0-A659FFE50757}" type="slidenum">
              <a:rPr lang="fr-FR" altLang="fr-FR" sz="1400">
                <a:latin typeface="Arial" charset="0"/>
              </a:rPr>
              <a:pPr algn="r" eaLnBrk="1" hangingPunct="1"/>
              <a:t>‹N°›</a:t>
            </a:fld>
            <a:endParaRPr lang="fr-FR" altLang="fr-FR" sz="1400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7422A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7422A2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7422A2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7422A2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7422A2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rgbClr val="7422A2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rgbClr val="7422A2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rgbClr val="7422A2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rgbClr val="7422A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rgbClr val="7422A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1600" b="1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hyperlink" Target="https://marches.maximilien.fr/share/page/site/accueil/dashboard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voreppe.avenir.free.fr/images/Developpement_durable.png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2.png"/><Relationship Id="rId4" Type="http://schemas.openxmlformats.org/officeDocument/2006/relationships/hyperlink" Target="https://marches.maximilien.fr/share/page/site/accueil/dashboard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13" Type="http://schemas.openxmlformats.org/officeDocument/2006/relationships/image" Target="../media/image40.png"/><Relationship Id="rId3" Type="http://schemas.openxmlformats.org/officeDocument/2006/relationships/image" Target="../media/image7.png"/><Relationship Id="rId7" Type="http://schemas.openxmlformats.org/officeDocument/2006/relationships/image" Target="../media/image34.png"/><Relationship Id="rId12" Type="http://schemas.openxmlformats.org/officeDocument/2006/relationships/image" Target="../media/image3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3.jpeg"/><Relationship Id="rId11" Type="http://schemas.openxmlformats.org/officeDocument/2006/relationships/image" Target="../media/image38.png"/><Relationship Id="rId5" Type="http://schemas.openxmlformats.org/officeDocument/2006/relationships/image" Target="../media/image32.jpe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Relationship Id="rId14" Type="http://schemas.openxmlformats.org/officeDocument/2006/relationships/image" Target="../media/image4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5.png"/><Relationship Id="rId5" Type="http://schemas.openxmlformats.org/officeDocument/2006/relationships/image" Target="../media/image44.emf"/><Relationship Id="rId4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twitter.com/GIP_MAXIMILIEN" TargetMode="External"/><Relationship Id="rId5" Type="http://schemas.openxmlformats.org/officeDocument/2006/relationships/hyperlink" Target="mailto:contact@maximilien.fr" TargetMode="External"/><Relationship Id="rId4" Type="http://schemas.openxmlformats.org/officeDocument/2006/relationships/hyperlink" Target="http://www.maximilien.fr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5" Type="http://schemas.openxmlformats.org/officeDocument/2006/relationships/hyperlink" Target="http://www.maximilien.fr/" TargetMode="Externa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.png"/><Relationship Id="rId4" Type="http://schemas.openxmlformats.org/officeDocument/2006/relationships/hyperlink" Target="http://www.maximilien.fr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7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1187450" y="4508500"/>
            <a:ext cx="25209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endParaRPr lang="fr-FR" altLang="fr-FR">
              <a:latin typeface="Arial" charset="0"/>
            </a:endParaRPr>
          </a:p>
        </p:txBody>
      </p:sp>
      <p:pic>
        <p:nvPicPr>
          <p:cNvPr id="5123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4000" cy="6838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900113" y="3627438"/>
            <a:ext cx="80645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fr-FR" altLang="fr-FR" sz="2400" b="1" dirty="0" smtClean="0">
                <a:solidFill>
                  <a:schemeClr val="bg1"/>
                </a:solidFill>
              </a:rPr>
              <a:t>TEDDIF: Rencontre  </a:t>
            </a:r>
            <a:r>
              <a:rPr lang="fr-FR" altLang="fr-FR" sz="2400" b="1" dirty="0" smtClean="0">
                <a:solidFill>
                  <a:schemeClr val="bg1"/>
                </a:solidFill>
              </a:rPr>
              <a:t>régionale</a:t>
            </a:r>
            <a:endParaRPr lang="fr-FR" altLang="fr-FR" sz="2400" b="1" dirty="0">
              <a:solidFill>
                <a:schemeClr val="bg1"/>
              </a:solidFill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611188" y="4584700"/>
            <a:ext cx="7345362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endParaRPr lang="fr-FR" altLang="fr-FR" sz="2000" dirty="0"/>
          </a:p>
          <a:p>
            <a:r>
              <a:rPr lang="fr-FR" altLang="fr-FR" sz="2800" b="1" dirty="0" smtClean="0">
                <a:solidFill>
                  <a:srgbClr val="6C2670"/>
                </a:solidFill>
              </a:rPr>
              <a:t>De nouveaux outils pour intégrer le développement durable dans la commande publique</a:t>
            </a:r>
            <a:endParaRPr lang="fr-FR" altLang="fr-FR" sz="2800" b="1" dirty="0">
              <a:solidFill>
                <a:srgbClr val="6C2670"/>
              </a:solidFill>
            </a:endParaRPr>
          </a:p>
          <a:p>
            <a:endParaRPr lang="fr-FR" altLang="fr-FR" sz="2000" dirty="0">
              <a:solidFill>
                <a:srgbClr val="5C205F"/>
              </a:solidFill>
            </a:endParaRPr>
          </a:p>
          <a:p>
            <a:r>
              <a:rPr lang="fr-FR" altLang="fr-FR" sz="2000" dirty="0" smtClean="0">
                <a:solidFill>
                  <a:srgbClr val="5C205F"/>
                </a:solidFill>
              </a:rPr>
              <a:t>2 juin 2015</a:t>
            </a:r>
            <a:endParaRPr lang="fr-FR" altLang="fr-FR" sz="2000" dirty="0">
              <a:solidFill>
                <a:srgbClr val="5C205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4000" cy="6838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itre 1"/>
          <p:cNvSpPr txBox="1">
            <a:spLocks/>
          </p:cNvSpPr>
          <p:nvPr/>
        </p:nvSpPr>
        <p:spPr bwMode="auto">
          <a:xfrm rot="5400000">
            <a:off x="5409407" y="3194843"/>
            <a:ext cx="6858000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>
                <a:solidFill>
                  <a:schemeClr val="bg1"/>
                </a:solidFill>
              </a:rPr>
              <a:t>2. MAXIMILIEN, POUR QUELS SERVICES?</a:t>
            </a:r>
          </a:p>
        </p:txBody>
      </p:sp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3888" y="1268413"/>
            <a:ext cx="5773737" cy="4645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9461" name="Rectangle 7"/>
          <p:cNvSpPr>
            <a:spLocks noChangeArrowheads="1"/>
          </p:cNvSpPr>
          <p:nvPr/>
        </p:nvSpPr>
        <p:spPr bwMode="auto">
          <a:xfrm>
            <a:off x="3708400" y="3141663"/>
            <a:ext cx="2376488" cy="2187575"/>
          </a:xfrm>
          <a:prstGeom prst="rect">
            <a:avLst/>
          </a:prstGeom>
          <a:noFill/>
          <a:ln w="762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6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2" name="Rectangle à coins arrondis 11"/>
          <p:cNvSpPr>
            <a:spLocks noChangeArrowheads="1"/>
          </p:cNvSpPr>
          <p:nvPr/>
        </p:nvSpPr>
        <p:spPr bwMode="auto">
          <a:xfrm>
            <a:off x="468313" y="333375"/>
            <a:ext cx="7704137" cy="647700"/>
          </a:xfrm>
          <a:prstGeom prst="roundRect">
            <a:avLst>
              <a:gd name="adj" fmla="val 16667"/>
            </a:avLst>
          </a:prstGeom>
          <a:solidFill>
            <a:srgbClr val="5C205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6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63" name="Titre 1"/>
          <p:cNvSpPr txBox="1">
            <a:spLocks/>
          </p:cNvSpPr>
          <p:nvPr/>
        </p:nvSpPr>
        <p:spPr bwMode="auto">
          <a:xfrm>
            <a:off x="663575" y="44450"/>
            <a:ext cx="74374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bg1"/>
                </a:solidFill>
              </a:rPr>
              <a:t>Services dédiés aux acheteurs publics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Titre 1"/>
          <p:cNvSpPr txBox="1">
            <a:spLocks/>
          </p:cNvSpPr>
          <p:nvPr/>
        </p:nvSpPr>
        <p:spPr bwMode="auto">
          <a:xfrm rot="5400000">
            <a:off x="5409407" y="3194843"/>
            <a:ext cx="6858000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>
                <a:solidFill>
                  <a:schemeClr val="bg1"/>
                </a:solidFill>
              </a:rPr>
              <a:t>2. MAXIMILIEN, POUR QUELS SERVICES?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79413" y="1127125"/>
            <a:ext cx="8459787" cy="4327525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fr-FR" altLang="fr-FR" sz="1800" smtClean="0"/>
              <a:t>1. </a:t>
            </a:r>
            <a:r>
              <a:rPr lang="fr-FR" altLang="fr-FR" smtClean="0"/>
              <a:t>Un outil clés en main pour des procédures fluidifiées</a:t>
            </a:r>
          </a:p>
          <a:p>
            <a:pPr marL="908050" lvl="1" indent="-508000" eaLnBrk="1" hangingPunct="1">
              <a:buFont typeface="Wingdings" pitchFamily="2" charset="2"/>
              <a:buChar char="q"/>
            </a:pPr>
            <a:r>
              <a:rPr lang="fr-FR" altLang="fr-FR" sz="1700" smtClean="0"/>
              <a:t>Portail d’avis avec plus de 500 000 visiteurs en 2014</a:t>
            </a:r>
            <a:endParaRPr lang="fr-FR" altLang="fr-FR" sz="1700" i="1" smtClean="0"/>
          </a:p>
          <a:p>
            <a:pPr marL="908050" lvl="1" indent="-508000" eaLnBrk="1" hangingPunct="1">
              <a:buFont typeface="Wingdings" pitchFamily="2" charset="2"/>
              <a:buChar char="q"/>
            </a:pPr>
            <a:r>
              <a:rPr lang="fr-FR" altLang="fr-FR" sz="1700" smtClean="0"/>
              <a:t>Plateforme de dématérialisation</a:t>
            </a:r>
          </a:p>
          <a:p>
            <a:pPr marL="1308100" lvl="2" indent="-225425" eaLnBrk="1" hangingPunct="1">
              <a:buFont typeface="Courier New" pitchFamily="49" charset="0"/>
              <a:buChar char="o"/>
            </a:pPr>
            <a:r>
              <a:rPr lang="fr-FR" altLang="fr-FR" sz="1400" smtClean="0"/>
              <a:t>Dématérialisation des marchés: </a:t>
            </a:r>
            <a:r>
              <a:rPr lang="fr-FR" altLang="fr-FR" sz="1400" smtClean="0">
                <a:cs typeface="Arial" charset="0"/>
              </a:rPr>
              <a:t>2189 consultations publiées, 70% de MAPA</a:t>
            </a:r>
          </a:p>
          <a:p>
            <a:pPr marL="1308100" lvl="2" indent="-225425" eaLnBrk="1" hangingPunct="1">
              <a:buFont typeface="Courier New" pitchFamily="49" charset="0"/>
              <a:buChar char="o"/>
            </a:pPr>
            <a:r>
              <a:rPr lang="fr-FR" altLang="fr-FR" sz="1400" smtClean="0"/>
              <a:t>Groupements de commande</a:t>
            </a:r>
          </a:p>
          <a:p>
            <a:pPr marL="1308100" lvl="2" indent="-225425" eaLnBrk="1" hangingPunct="1">
              <a:buFont typeface="Courier New" pitchFamily="49" charset="0"/>
              <a:buChar char="o"/>
            </a:pPr>
            <a:r>
              <a:rPr lang="fr-FR" altLang="fr-FR" sz="1400" smtClean="0"/>
              <a:t>Certificats électroniques</a:t>
            </a:r>
          </a:p>
          <a:p>
            <a:pPr marL="1308100" lvl="2" indent="-225425" eaLnBrk="1" hangingPunct="1">
              <a:buFont typeface="Courier New" pitchFamily="49" charset="0"/>
              <a:buChar char="o"/>
            </a:pPr>
            <a:r>
              <a:rPr lang="fr-FR" altLang="fr-FR" sz="1400" smtClean="0"/>
              <a:t>Gestion des commissions</a:t>
            </a:r>
          </a:p>
          <a:p>
            <a:pPr marL="1308100" lvl="2" indent="-225425" eaLnBrk="1" hangingPunct="1">
              <a:buFont typeface="Courier New" pitchFamily="49" charset="0"/>
              <a:buChar char="o"/>
            </a:pPr>
            <a:r>
              <a:rPr lang="fr-FR" altLang="fr-FR" sz="1400" smtClean="0"/>
              <a:t>Télétransmission des actes au contrôle de légalité (ACTES)</a:t>
            </a:r>
          </a:p>
          <a:p>
            <a:pPr marL="908050" lvl="1" indent="-508000" eaLnBrk="1" hangingPunct="1">
              <a:buFont typeface="Wingdings" pitchFamily="2" charset="2"/>
              <a:buChar char="q"/>
            </a:pPr>
            <a:r>
              <a:rPr lang="fr-FR" altLang="fr-FR" sz="1700" smtClean="0"/>
              <a:t>Echanges de bonnes pratiques entre acheteurs  </a:t>
            </a:r>
          </a:p>
          <a:p>
            <a:pPr marL="1308100" lvl="2" indent="-225425" eaLnBrk="1" hangingPunct="1">
              <a:buFont typeface="Courier New" pitchFamily="49" charset="0"/>
              <a:buChar char="o"/>
            </a:pPr>
            <a:r>
              <a:rPr lang="fr-FR" altLang="fr-FR" sz="1400" smtClean="0"/>
              <a:t>Espace collaboratif (documentation partagée, forum, agenda, FAQ, …)</a:t>
            </a:r>
          </a:p>
          <a:p>
            <a:pPr marL="1308100" lvl="2" indent="-225425" eaLnBrk="1" hangingPunct="1">
              <a:buFont typeface="Courier New" pitchFamily="49" charset="0"/>
              <a:buChar char="o"/>
            </a:pPr>
            <a:r>
              <a:rPr lang="fr-FR" altLang="fr-FR" sz="1400" smtClean="0"/>
              <a:t>Bibliothèque de Dossier de consultation des Entreprises (DCE)</a:t>
            </a:r>
          </a:p>
          <a:p>
            <a:pPr marL="1308100" lvl="2" indent="-225425" eaLnBrk="1" hangingPunct="1">
              <a:buFont typeface="Courier New" pitchFamily="49" charset="0"/>
              <a:buChar char="o"/>
            </a:pPr>
            <a:r>
              <a:rPr lang="fr-FR" altLang="fr-FR" sz="1400" smtClean="0"/>
              <a:t>Annuaire acheteurs</a:t>
            </a:r>
            <a:endParaRPr lang="fr-FR" altLang="fr-FR" sz="1800" smtClean="0"/>
          </a:p>
          <a:p>
            <a:pPr marL="0" indent="0" eaLnBrk="1" hangingPunct="1">
              <a:buFontTx/>
              <a:buNone/>
            </a:pPr>
            <a:r>
              <a:rPr lang="fr-FR" altLang="fr-FR" smtClean="0"/>
              <a:t>2. Un accompagnement et une formation ciblés</a:t>
            </a:r>
          </a:p>
          <a:p>
            <a:pPr marL="0" indent="0" eaLnBrk="1" hangingPunct="1">
              <a:buFontTx/>
              <a:buNone/>
            </a:pPr>
            <a:endParaRPr lang="fr-FR" altLang="fr-FR" sz="1400" smtClean="0">
              <a:solidFill>
                <a:schemeClr val="tx1"/>
              </a:solidFill>
              <a:latin typeface="Arial" charset="0"/>
              <a:sym typeface="Wingdings" pitchFamily="2" charset="2"/>
            </a:endParaRPr>
          </a:p>
          <a:p>
            <a:pPr marL="0" indent="0" algn="ctr" eaLnBrk="1" hangingPunct="1">
              <a:buFontTx/>
              <a:buNone/>
            </a:pPr>
            <a:r>
              <a:rPr lang="fr-FR" altLang="fr-FR" sz="1400" smtClean="0">
                <a:solidFill>
                  <a:schemeClr val="tx1"/>
                </a:solidFill>
                <a:latin typeface="Arial" charset="0"/>
                <a:sym typeface="Wingdings" pitchFamily="2" charset="2"/>
              </a:rPr>
              <a:t>Coûts mutualisés</a:t>
            </a:r>
          </a:p>
          <a:p>
            <a:pPr marL="0" indent="0" algn="ctr" eaLnBrk="1" hangingPunct="1">
              <a:buFontTx/>
              <a:buNone/>
            </a:pPr>
            <a:r>
              <a:rPr lang="fr-FR" altLang="fr-FR" sz="1400" smtClean="0">
                <a:solidFill>
                  <a:schemeClr val="tx1"/>
                </a:solidFill>
                <a:latin typeface="Arial" charset="0"/>
                <a:sym typeface="Wingdings" pitchFamily="2" charset="2"/>
              </a:rPr>
              <a:t> cotisation annuelle unique  pour tous les services selon taille de la collectivité</a:t>
            </a:r>
          </a:p>
          <a:p>
            <a:pPr marL="0" indent="0" algn="ctr" eaLnBrk="1" hangingPunct="1">
              <a:buFontTx/>
              <a:buNone/>
            </a:pPr>
            <a:r>
              <a:rPr lang="fr-FR" altLang="fr-FR" sz="1400" smtClean="0">
                <a:solidFill>
                  <a:schemeClr val="tx1"/>
                </a:solidFill>
                <a:latin typeface="Arial" charset="0"/>
                <a:sym typeface="Wingdings" pitchFamily="2" charset="2"/>
              </a:rPr>
              <a:t>adhésion par délibération</a:t>
            </a:r>
            <a:endParaRPr lang="fr-FR" altLang="fr-FR" sz="14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0485" name="Rectangle à coins arrondis 8"/>
          <p:cNvSpPr>
            <a:spLocks noChangeArrowheads="1"/>
          </p:cNvSpPr>
          <p:nvPr/>
        </p:nvSpPr>
        <p:spPr bwMode="auto">
          <a:xfrm>
            <a:off x="468313" y="333375"/>
            <a:ext cx="7704137" cy="647700"/>
          </a:xfrm>
          <a:prstGeom prst="roundRect">
            <a:avLst>
              <a:gd name="adj" fmla="val 16667"/>
            </a:avLst>
          </a:prstGeom>
          <a:solidFill>
            <a:srgbClr val="5C205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6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0486" name="Titre 1"/>
          <p:cNvSpPr txBox="1">
            <a:spLocks/>
          </p:cNvSpPr>
          <p:nvPr/>
        </p:nvSpPr>
        <p:spPr bwMode="auto">
          <a:xfrm>
            <a:off x="663575" y="44450"/>
            <a:ext cx="59959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bg1"/>
                </a:solidFill>
              </a:rPr>
              <a:t>Les services acheteurs publics</a:t>
            </a:r>
          </a:p>
        </p:txBody>
      </p:sp>
      <p:pic>
        <p:nvPicPr>
          <p:cNvPr id="20487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6438" y="4044950"/>
            <a:ext cx="1131887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1925" y="2400300"/>
            <a:ext cx="1860550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Titre 1"/>
          <p:cNvSpPr txBox="1">
            <a:spLocks/>
          </p:cNvSpPr>
          <p:nvPr/>
        </p:nvSpPr>
        <p:spPr bwMode="auto">
          <a:xfrm rot="5400000">
            <a:off x="5409407" y="3194843"/>
            <a:ext cx="6858000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>
                <a:solidFill>
                  <a:schemeClr val="bg1"/>
                </a:solidFill>
              </a:rPr>
              <a:t>2. MAXIMILIEN, POUR QUELS SERVICES?</a:t>
            </a:r>
          </a:p>
        </p:txBody>
      </p:sp>
      <p:sp>
        <p:nvSpPr>
          <p:cNvPr id="25604" name="Rectangle à coins arrondis 10"/>
          <p:cNvSpPr>
            <a:spLocks noChangeArrowheads="1"/>
          </p:cNvSpPr>
          <p:nvPr/>
        </p:nvSpPr>
        <p:spPr bwMode="auto">
          <a:xfrm>
            <a:off x="468313" y="188913"/>
            <a:ext cx="7704137" cy="647700"/>
          </a:xfrm>
          <a:prstGeom prst="roundRect">
            <a:avLst>
              <a:gd name="adj" fmla="val 16667"/>
            </a:avLst>
          </a:prstGeom>
          <a:solidFill>
            <a:srgbClr val="5C205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600" b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5605" name="Titre 1"/>
          <p:cNvSpPr txBox="1">
            <a:spLocks/>
          </p:cNvSpPr>
          <p:nvPr/>
        </p:nvSpPr>
        <p:spPr bwMode="auto">
          <a:xfrm>
            <a:off x="466725" y="207963"/>
            <a:ext cx="77057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 dirty="0" smtClean="0">
                <a:solidFill>
                  <a:schemeClr val="bg1"/>
                </a:solidFill>
              </a:rPr>
              <a:t>Aide à la définition des besoins responsables: </a:t>
            </a:r>
            <a:r>
              <a:rPr lang="fr-FR" altLang="fr-FR" sz="1800" dirty="0">
                <a:solidFill>
                  <a:schemeClr val="bg1"/>
                </a:solidFill>
              </a:rPr>
              <a:t>Base de 40 000 cahiers des </a:t>
            </a:r>
            <a:r>
              <a:rPr lang="fr-FR" altLang="fr-FR" sz="1800" dirty="0" smtClean="0">
                <a:solidFill>
                  <a:schemeClr val="bg1"/>
                </a:solidFill>
              </a:rPr>
              <a:t>charges, annuaire acheteurs</a:t>
            </a:r>
            <a:endParaRPr lang="fr-FR" altLang="fr-FR" sz="1800" dirty="0">
              <a:solidFill>
                <a:schemeClr val="bg1"/>
              </a:solidFill>
            </a:endParaRPr>
          </a:p>
        </p:txBody>
      </p:sp>
      <p:sp>
        <p:nvSpPr>
          <p:cNvPr id="25606" name="Rectangle 7"/>
          <p:cNvSpPr>
            <a:spLocks noChangeArrowheads="1"/>
          </p:cNvSpPr>
          <p:nvPr/>
        </p:nvSpPr>
        <p:spPr bwMode="auto">
          <a:xfrm>
            <a:off x="179388" y="4652963"/>
            <a:ext cx="1655762" cy="20161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600" b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25607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1125538"/>
            <a:ext cx="5665787" cy="2955925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 rot="20463200">
            <a:off x="5161298" y="4584979"/>
            <a:ext cx="1180665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fr-FR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copieurs</a:t>
            </a:r>
          </a:p>
        </p:txBody>
      </p:sp>
      <p:sp>
        <p:nvSpPr>
          <p:cNvPr id="9" name="Rectangle 8"/>
          <p:cNvSpPr/>
          <p:nvPr/>
        </p:nvSpPr>
        <p:spPr>
          <a:xfrm rot="20463200">
            <a:off x="4247842" y="4771805"/>
            <a:ext cx="920643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fr-FR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AMO</a:t>
            </a:r>
          </a:p>
        </p:txBody>
      </p:sp>
      <p:pic>
        <p:nvPicPr>
          <p:cNvPr id="27658" name="Image 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95738" y="3573463"/>
            <a:ext cx="4448175" cy="3168650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Titre 1"/>
          <p:cNvSpPr txBox="1">
            <a:spLocks/>
          </p:cNvSpPr>
          <p:nvPr/>
        </p:nvSpPr>
        <p:spPr bwMode="auto">
          <a:xfrm rot="5400000">
            <a:off x="5409407" y="3194843"/>
            <a:ext cx="6858000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>
                <a:solidFill>
                  <a:schemeClr val="bg1"/>
                </a:solidFill>
              </a:rPr>
              <a:t>2. MAXIMILIEN, POUR QUELS SERVICES?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4025" y="1393825"/>
            <a:ext cx="80645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Courier New" pitchFamily="49" charset="0"/>
              <a:buChar char="o"/>
            </a:pPr>
            <a:r>
              <a:rPr lang="fr-FR" altLang="fr-FR" sz="1600" smtClean="0"/>
              <a:t>                       </a:t>
            </a:r>
          </a:p>
          <a:p>
            <a:pPr eaLnBrk="1" hangingPunct="1">
              <a:lnSpc>
                <a:spcPct val="80000"/>
              </a:lnSpc>
              <a:buFont typeface="Courier New" pitchFamily="49" charset="0"/>
              <a:buChar char="o"/>
            </a:pPr>
            <a:endParaRPr lang="fr-FR" altLang="fr-FR" sz="1600" smtClean="0"/>
          </a:p>
          <a:p>
            <a:pPr eaLnBrk="1" hangingPunct="1">
              <a:lnSpc>
                <a:spcPct val="80000"/>
              </a:lnSpc>
              <a:buFont typeface="Courier New" pitchFamily="49" charset="0"/>
              <a:buChar char="o"/>
            </a:pPr>
            <a:endParaRPr lang="fr-FR" altLang="fr-FR" sz="1600" smtClean="0"/>
          </a:p>
          <a:p>
            <a:pPr lvl="1" eaLnBrk="1" hangingPunct="1">
              <a:lnSpc>
                <a:spcPct val="80000"/>
              </a:lnSpc>
              <a:buFont typeface="Courier New" pitchFamily="49" charset="0"/>
              <a:buChar char="o"/>
            </a:pPr>
            <a:r>
              <a:rPr lang="fr-FR" altLang="fr-FR" sz="2000" smtClean="0"/>
              <a:t>                                                                                      				</a:t>
            </a:r>
            <a:r>
              <a:rPr lang="fr-FR" altLang="fr-FR" sz="1800" smtClean="0"/>
              <a:t>	http://www.achatsresponsables.com/</a:t>
            </a:r>
          </a:p>
        </p:txBody>
      </p:sp>
      <p:sp>
        <p:nvSpPr>
          <p:cNvPr id="30725" name="Rectangle à coins arrondis 10"/>
          <p:cNvSpPr>
            <a:spLocks noChangeArrowheads="1"/>
          </p:cNvSpPr>
          <p:nvPr/>
        </p:nvSpPr>
        <p:spPr bwMode="auto">
          <a:xfrm>
            <a:off x="179389" y="188913"/>
            <a:ext cx="7993062" cy="1204912"/>
          </a:xfrm>
          <a:prstGeom prst="roundRect">
            <a:avLst>
              <a:gd name="adj" fmla="val 16667"/>
            </a:avLst>
          </a:prstGeom>
          <a:solidFill>
            <a:srgbClr val="5C205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6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0726" name="Titre 1"/>
          <p:cNvSpPr txBox="1">
            <a:spLocks/>
          </p:cNvSpPr>
          <p:nvPr/>
        </p:nvSpPr>
        <p:spPr bwMode="auto">
          <a:xfrm>
            <a:off x="395288" y="188912"/>
            <a:ext cx="7345362" cy="1079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dirty="0">
                <a:solidFill>
                  <a:schemeClr val="bg1"/>
                </a:solidFill>
              </a:rPr>
              <a:t>Aide à la définition des besoins responsables </a:t>
            </a:r>
            <a:r>
              <a:rPr lang="fr-FR" altLang="fr-FR" dirty="0" smtClean="0">
                <a:solidFill>
                  <a:schemeClr val="bg1"/>
                </a:solidFill>
              </a:rPr>
              <a:t>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 dirty="0" smtClean="0">
                <a:solidFill>
                  <a:schemeClr val="bg1"/>
                </a:solidFill>
              </a:rPr>
              <a:t>lien </a:t>
            </a:r>
            <a:r>
              <a:rPr lang="fr-FR" altLang="fr-FR" sz="1800" dirty="0">
                <a:solidFill>
                  <a:schemeClr val="bg1"/>
                </a:solidFill>
              </a:rPr>
              <a:t>vers plateforme nationale « commande publique et développement durable » </a:t>
            </a:r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179388" y="4652963"/>
            <a:ext cx="1655762" cy="20161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600" b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7" name="Image 6">
            <a:hlinkClick r:id="rId4"/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39750" y="1393825"/>
            <a:ext cx="2016125" cy="151130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12" name="ZoneTexte 11"/>
          <p:cNvSpPr txBox="1"/>
          <p:nvPr/>
        </p:nvSpPr>
        <p:spPr>
          <a:xfrm>
            <a:off x="1835150" y="2062163"/>
            <a:ext cx="2016125" cy="584200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fr-FR" b="1" dirty="0">
                <a:solidFill>
                  <a:srgbClr val="00A84C"/>
                </a:solidFill>
              </a:rPr>
              <a:t>Espace Environnement </a:t>
            </a:r>
          </a:p>
        </p:txBody>
      </p:sp>
      <p:pic>
        <p:nvPicPr>
          <p:cNvPr id="30730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6288" y="3074988"/>
            <a:ext cx="5870575" cy="340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0731" name="Connecteur droit avec flèche 3"/>
          <p:cNvCxnSpPr>
            <a:cxnSpLocks noChangeShapeType="1"/>
          </p:cNvCxnSpPr>
          <p:nvPr/>
        </p:nvCxnSpPr>
        <p:spPr bwMode="auto">
          <a:xfrm>
            <a:off x="2700338" y="2646363"/>
            <a:ext cx="1006475" cy="9271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Titre 1"/>
          <p:cNvSpPr txBox="1">
            <a:spLocks/>
          </p:cNvSpPr>
          <p:nvPr/>
        </p:nvSpPr>
        <p:spPr bwMode="auto">
          <a:xfrm rot="5400000">
            <a:off x="5409407" y="3194843"/>
            <a:ext cx="6858000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>
                <a:solidFill>
                  <a:schemeClr val="bg1"/>
                </a:solidFill>
              </a:rPr>
              <a:t>2. MAXIMILIEN, POUR QUELS SERVICES?</a:t>
            </a:r>
          </a:p>
        </p:txBody>
      </p:sp>
      <p:sp>
        <p:nvSpPr>
          <p:cNvPr id="3379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412875"/>
            <a:ext cx="80645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Courier New" pitchFamily="49" charset="0"/>
              <a:buChar char="o"/>
              <a:defRPr/>
            </a:pPr>
            <a:endParaRPr lang="fr-FR" sz="1600" dirty="0" smtClean="0"/>
          </a:p>
          <a:p>
            <a:pPr marL="457200" lvl="1" indent="0">
              <a:lnSpc>
                <a:spcPct val="80000"/>
              </a:lnSpc>
              <a:buFont typeface="Wingdings" pitchFamily="2" charset="2"/>
              <a:buNone/>
              <a:defRPr/>
            </a:pPr>
            <a:endParaRPr lang="fr-FR" altLang="fr-FR" sz="1200" dirty="0" smtClean="0"/>
          </a:p>
          <a:p>
            <a:pPr lvl="1"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endParaRPr lang="fr-FR" altLang="fr-FR" sz="1200" b="0" dirty="0" smtClean="0"/>
          </a:p>
          <a:p>
            <a:pPr>
              <a:defRPr/>
            </a:pPr>
            <a:endParaRPr lang="fr-FR" dirty="0" smtClean="0"/>
          </a:p>
          <a:p>
            <a:pPr marL="508000" indent="-508000" eaLnBrk="1" hangingPunct="1">
              <a:lnSpc>
                <a:spcPct val="80000"/>
              </a:lnSpc>
              <a:buFontTx/>
              <a:buNone/>
              <a:defRPr/>
            </a:pPr>
            <a:endParaRPr lang="fr-FR" altLang="fr-FR" dirty="0" smtClean="0"/>
          </a:p>
        </p:txBody>
      </p:sp>
      <p:sp>
        <p:nvSpPr>
          <p:cNvPr id="23557" name="Rectangle à coins arrondis 10"/>
          <p:cNvSpPr>
            <a:spLocks noChangeArrowheads="1"/>
          </p:cNvSpPr>
          <p:nvPr/>
        </p:nvSpPr>
        <p:spPr bwMode="auto">
          <a:xfrm>
            <a:off x="468313" y="333375"/>
            <a:ext cx="7559675" cy="503238"/>
          </a:xfrm>
          <a:prstGeom prst="roundRect">
            <a:avLst>
              <a:gd name="adj" fmla="val 16667"/>
            </a:avLst>
          </a:prstGeom>
          <a:solidFill>
            <a:srgbClr val="5C205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6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3558" name="Titre 1"/>
          <p:cNvSpPr txBox="1">
            <a:spLocks/>
          </p:cNvSpPr>
          <p:nvPr/>
        </p:nvSpPr>
        <p:spPr bwMode="auto">
          <a:xfrm>
            <a:off x="468313" y="89090"/>
            <a:ext cx="7885112" cy="1079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600" dirty="0" smtClean="0">
                <a:solidFill>
                  <a:schemeClr val="bg1"/>
                </a:solidFill>
              </a:rPr>
              <a:t>Aide à la définition des besoins responsable: </a:t>
            </a:r>
            <a:r>
              <a:rPr lang="fr-FR" altLang="fr-FR" sz="1600" dirty="0">
                <a:solidFill>
                  <a:schemeClr val="bg1"/>
                </a:solidFill>
              </a:rPr>
              <a:t>Veille fournisseurs</a:t>
            </a:r>
          </a:p>
        </p:txBody>
      </p:sp>
      <p:sp>
        <p:nvSpPr>
          <p:cNvPr id="23559" name="Rectangle 8"/>
          <p:cNvSpPr>
            <a:spLocks noChangeArrowheads="1"/>
          </p:cNvSpPr>
          <p:nvPr/>
        </p:nvSpPr>
        <p:spPr bwMode="auto">
          <a:xfrm>
            <a:off x="179388" y="4652963"/>
            <a:ext cx="1655762" cy="20161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600" b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1125538"/>
            <a:ext cx="7813675" cy="4752975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468313" y="4076700"/>
            <a:ext cx="1511300" cy="360363"/>
          </a:xfrm>
          <a:prstGeom prst="rect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600" b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23562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550" y="4868863"/>
            <a:ext cx="2943225" cy="172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563" name="Connecteur droit avec flèche 2"/>
          <p:cNvCxnSpPr>
            <a:cxnSpLocks noChangeShapeType="1"/>
          </p:cNvCxnSpPr>
          <p:nvPr/>
        </p:nvCxnSpPr>
        <p:spPr bwMode="auto">
          <a:xfrm>
            <a:off x="1835150" y="4437063"/>
            <a:ext cx="1295400" cy="100806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44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Titre 1"/>
          <p:cNvSpPr txBox="1">
            <a:spLocks/>
          </p:cNvSpPr>
          <p:nvPr/>
        </p:nvSpPr>
        <p:spPr bwMode="auto">
          <a:xfrm rot="5400000">
            <a:off x="5409407" y="3194843"/>
            <a:ext cx="6858000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>
                <a:solidFill>
                  <a:schemeClr val="bg1"/>
                </a:solidFill>
              </a:rPr>
              <a:t>2. MAXIMILIEN, POUR QUELS SERVICES?</a:t>
            </a:r>
          </a:p>
        </p:txBody>
      </p:sp>
      <p:sp>
        <p:nvSpPr>
          <p:cNvPr id="3379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14338" y="1341438"/>
            <a:ext cx="80645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Courier New" pitchFamily="49" charset="0"/>
              <a:buChar char="o"/>
              <a:defRPr/>
            </a:pPr>
            <a:endParaRPr lang="fr-FR" sz="1600" dirty="0" smtClean="0"/>
          </a:p>
          <a:p>
            <a:pPr marL="457200" lvl="1" indent="0">
              <a:lnSpc>
                <a:spcPct val="80000"/>
              </a:lnSpc>
              <a:buFont typeface="Wingdings" pitchFamily="2" charset="2"/>
              <a:buNone/>
              <a:defRPr/>
            </a:pPr>
            <a:endParaRPr lang="fr-FR" altLang="fr-FR" sz="1200" dirty="0" smtClean="0"/>
          </a:p>
          <a:p>
            <a:pPr lvl="1"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endParaRPr lang="fr-FR" altLang="fr-FR" sz="1200" b="0" dirty="0" smtClean="0"/>
          </a:p>
          <a:p>
            <a:pPr>
              <a:defRPr/>
            </a:pPr>
            <a:endParaRPr lang="fr-FR" dirty="0" smtClean="0"/>
          </a:p>
          <a:p>
            <a:pPr marL="508000" indent="-508000" eaLnBrk="1" hangingPunct="1">
              <a:lnSpc>
                <a:spcPct val="80000"/>
              </a:lnSpc>
              <a:buFontTx/>
              <a:buNone/>
              <a:defRPr/>
            </a:pPr>
            <a:endParaRPr lang="fr-FR" altLang="fr-FR" dirty="0" smtClean="0"/>
          </a:p>
        </p:txBody>
      </p:sp>
      <p:sp>
        <p:nvSpPr>
          <p:cNvPr id="21509" name="Rectangle à coins arrondis 10"/>
          <p:cNvSpPr>
            <a:spLocks noChangeArrowheads="1"/>
          </p:cNvSpPr>
          <p:nvPr/>
        </p:nvSpPr>
        <p:spPr bwMode="auto">
          <a:xfrm>
            <a:off x="468313" y="333375"/>
            <a:ext cx="7775575" cy="719138"/>
          </a:xfrm>
          <a:prstGeom prst="roundRect">
            <a:avLst>
              <a:gd name="adj" fmla="val 16667"/>
            </a:avLst>
          </a:prstGeom>
          <a:solidFill>
            <a:srgbClr val="5C205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6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1510" name="Titre 1"/>
          <p:cNvSpPr txBox="1">
            <a:spLocks/>
          </p:cNvSpPr>
          <p:nvPr/>
        </p:nvSpPr>
        <p:spPr bwMode="auto">
          <a:xfrm>
            <a:off x="536575" y="188913"/>
            <a:ext cx="7826375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 dirty="0" smtClean="0">
                <a:solidFill>
                  <a:schemeClr val="bg1"/>
                </a:solidFill>
              </a:rPr>
              <a:t>Publication et statistiques </a:t>
            </a:r>
            <a:r>
              <a:rPr lang="fr-FR" altLang="fr-FR" sz="1800" dirty="0" smtClean="0">
                <a:solidFill>
                  <a:schemeClr val="bg1"/>
                </a:solidFill>
              </a:rPr>
              <a:t>: </a:t>
            </a:r>
            <a:r>
              <a:rPr lang="fr-FR" altLang="fr-FR" sz="1800" dirty="0">
                <a:solidFill>
                  <a:schemeClr val="bg1"/>
                </a:solidFill>
              </a:rPr>
              <a:t>l’intégration systématiques des achats responsables</a:t>
            </a:r>
          </a:p>
        </p:txBody>
      </p:sp>
      <p:sp>
        <p:nvSpPr>
          <p:cNvPr id="21511" name="Rectangle 8"/>
          <p:cNvSpPr>
            <a:spLocks noChangeArrowheads="1"/>
          </p:cNvSpPr>
          <p:nvPr/>
        </p:nvSpPr>
        <p:spPr bwMode="auto">
          <a:xfrm>
            <a:off x="179388" y="4652963"/>
            <a:ext cx="1655762" cy="20161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6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133350" y="1341438"/>
            <a:ext cx="8229600" cy="452596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rgbClr val="7422A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lvl="1" indent="0">
              <a:buFont typeface="Wingdings" pitchFamily="2" charset="2"/>
              <a:buNone/>
              <a:defRPr/>
            </a:pPr>
            <a:endParaRPr lang="fr-FR" altLang="fr-FR" kern="0" dirty="0" smtClean="0">
              <a:latin typeface="Arial" pitchFamily="34" charset="0"/>
              <a:cs typeface="Arial" panose="020B0604020202020204" pitchFamily="34" charset="0"/>
            </a:endParaRPr>
          </a:p>
        </p:txBody>
      </p:sp>
      <p:grpSp>
        <p:nvGrpSpPr>
          <p:cNvPr id="21513" name="Groupe 3"/>
          <p:cNvGrpSpPr>
            <a:grpSpLocks/>
          </p:cNvGrpSpPr>
          <p:nvPr/>
        </p:nvGrpSpPr>
        <p:grpSpPr bwMode="auto">
          <a:xfrm>
            <a:off x="871538" y="4005263"/>
            <a:ext cx="6796087" cy="2160587"/>
            <a:chOff x="791104" y="1268760"/>
            <a:chExt cx="7542276" cy="2690217"/>
          </a:xfrm>
        </p:grpSpPr>
        <p:pic>
          <p:nvPicPr>
            <p:cNvPr id="2151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7205" y="2996952"/>
              <a:ext cx="7496175" cy="962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17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1104" y="1268760"/>
              <a:ext cx="7515225" cy="1819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1514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175" y="1547813"/>
            <a:ext cx="6788150" cy="187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5" name="Flèche courbée vers la gauche 2"/>
          <p:cNvSpPr>
            <a:spLocks noChangeArrowheads="1"/>
          </p:cNvSpPr>
          <p:nvPr/>
        </p:nvSpPr>
        <p:spPr bwMode="auto">
          <a:xfrm rot="-670563">
            <a:off x="6002338" y="2635250"/>
            <a:ext cx="1204912" cy="2984500"/>
          </a:xfrm>
          <a:prstGeom prst="curvedLeftArrow">
            <a:avLst>
              <a:gd name="adj1" fmla="val 24999"/>
              <a:gd name="adj2" fmla="val 49998"/>
              <a:gd name="adj3" fmla="val 25000"/>
            </a:avLst>
          </a:prstGeom>
          <a:solidFill>
            <a:srgbClr val="662065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600" b="0">
              <a:solidFill>
                <a:srgbClr val="7030A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Imag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3895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1" name="Titre 1"/>
          <p:cNvSpPr txBox="1">
            <a:spLocks/>
          </p:cNvSpPr>
          <p:nvPr/>
        </p:nvSpPr>
        <p:spPr bwMode="auto">
          <a:xfrm rot="5400000">
            <a:off x="5409407" y="3194843"/>
            <a:ext cx="6858000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>
                <a:solidFill>
                  <a:schemeClr val="bg1"/>
                </a:solidFill>
              </a:rPr>
              <a:t>2. MAXIMILIEN, POUR QUELS SERVICES?</a:t>
            </a:r>
          </a:p>
        </p:txBody>
      </p:sp>
      <p:sp>
        <p:nvSpPr>
          <p:cNvPr id="3379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412875"/>
            <a:ext cx="80645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Courier New" pitchFamily="49" charset="0"/>
              <a:buChar char="o"/>
              <a:defRPr/>
            </a:pPr>
            <a:endParaRPr lang="fr-FR" sz="1600" dirty="0" smtClean="0"/>
          </a:p>
          <a:p>
            <a:pPr marL="457200" lvl="1" indent="0">
              <a:lnSpc>
                <a:spcPct val="80000"/>
              </a:lnSpc>
              <a:buFont typeface="Wingdings" pitchFamily="2" charset="2"/>
              <a:buNone/>
              <a:defRPr/>
            </a:pPr>
            <a:endParaRPr lang="fr-FR" altLang="fr-FR" sz="1200" dirty="0" smtClean="0"/>
          </a:p>
          <a:p>
            <a:pPr lvl="1"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endParaRPr lang="fr-FR" altLang="fr-FR" sz="1200" b="0" dirty="0" smtClean="0"/>
          </a:p>
          <a:p>
            <a:pPr>
              <a:defRPr/>
            </a:pPr>
            <a:endParaRPr lang="fr-FR" dirty="0" smtClean="0"/>
          </a:p>
          <a:p>
            <a:pPr marL="508000" indent="-508000" eaLnBrk="1" hangingPunct="1">
              <a:lnSpc>
                <a:spcPct val="80000"/>
              </a:lnSpc>
              <a:buFontTx/>
              <a:buNone/>
              <a:defRPr/>
            </a:pPr>
            <a:endParaRPr lang="fr-FR" altLang="fr-FR" dirty="0" smtClean="0"/>
          </a:p>
        </p:txBody>
      </p:sp>
      <p:sp>
        <p:nvSpPr>
          <p:cNvPr id="27653" name="Rectangle à coins arrondis 10"/>
          <p:cNvSpPr>
            <a:spLocks noChangeArrowheads="1"/>
          </p:cNvSpPr>
          <p:nvPr/>
        </p:nvSpPr>
        <p:spPr bwMode="auto">
          <a:xfrm>
            <a:off x="468313" y="188913"/>
            <a:ext cx="7704137" cy="863600"/>
          </a:xfrm>
          <a:prstGeom prst="roundRect">
            <a:avLst>
              <a:gd name="adj" fmla="val 16667"/>
            </a:avLst>
          </a:prstGeom>
          <a:solidFill>
            <a:srgbClr val="5C205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6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7654" name="Titre 1"/>
          <p:cNvSpPr txBox="1">
            <a:spLocks/>
          </p:cNvSpPr>
          <p:nvPr/>
        </p:nvSpPr>
        <p:spPr bwMode="auto">
          <a:xfrm>
            <a:off x="663575" y="44450"/>
            <a:ext cx="70770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2400" dirty="0" smtClean="0">
                <a:solidFill>
                  <a:schemeClr val="bg1"/>
                </a:solidFill>
              </a:rPr>
              <a:t>Mutualisation:</a:t>
            </a:r>
            <a:endParaRPr lang="fr-FR" altLang="fr-FR" sz="2400" dirty="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fr-FR" altLang="fr-FR" sz="1800" dirty="0">
                <a:solidFill>
                  <a:schemeClr val="bg1"/>
                </a:solidFill>
              </a:rPr>
              <a:t>AGC - Achat en groupement de commande</a:t>
            </a:r>
            <a:endParaRPr lang="fr-FR" altLang="fr-FR" sz="2400" dirty="0">
              <a:solidFill>
                <a:schemeClr val="bg1"/>
              </a:solidFill>
            </a:endParaRPr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179388" y="4652963"/>
            <a:ext cx="1655762" cy="20161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600" b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09663" y="1341438"/>
            <a:ext cx="7086600" cy="467995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3338"/>
            <a:ext cx="9144000" cy="6838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550" y="3365500"/>
            <a:ext cx="7561263" cy="649288"/>
          </a:xfrm>
        </p:spPr>
        <p:txBody>
          <a:bodyPr/>
          <a:lstStyle/>
          <a:p>
            <a:pPr>
              <a:buFontTx/>
              <a:buNone/>
            </a:pPr>
            <a:r>
              <a:rPr lang="fr-FR" altLang="fr-FR" sz="2400" smtClean="0">
                <a:solidFill>
                  <a:schemeClr val="bg1"/>
                </a:solidFill>
              </a:rPr>
              <a:t>3. Un réseau d’acheteurs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3" y="-26988"/>
            <a:ext cx="9144000" cy="6838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Titre 1"/>
          <p:cNvSpPr txBox="1">
            <a:spLocks/>
          </p:cNvSpPr>
          <p:nvPr/>
        </p:nvSpPr>
        <p:spPr bwMode="auto">
          <a:xfrm rot="5400000">
            <a:off x="5409407" y="3194843"/>
            <a:ext cx="6858000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>
                <a:solidFill>
                  <a:schemeClr val="bg1"/>
                </a:solidFill>
              </a:rPr>
              <a:t>3. UN RESEAU D’ACHETEURS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1270000"/>
            <a:ext cx="7921625" cy="3454400"/>
          </a:xfrm>
        </p:spPr>
        <p:txBody>
          <a:bodyPr/>
          <a:lstStyle/>
          <a:p>
            <a:pPr lvl="1">
              <a:lnSpc>
                <a:spcPct val="90000"/>
              </a:lnSpc>
              <a:buFont typeface="Wingdings" pitchFamily="2" charset="2"/>
              <a:buChar char="q"/>
              <a:defRPr/>
            </a:pPr>
            <a:r>
              <a:rPr lang="fr-FR" altLang="fr-FR" sz="2000" dirty="0" smtClean="0">
                <a:solidFill>
                  <a:srgbClr val="7422A2"/>
                </a:solidFill>
                <a:latin typeface="+mn-lt"/>
                <a:ea typeface="+mn-ea"/>
                <a:cs typeface="+mn-cs"/>
              </a:rPr>
              <a:t>Valorisation des bonnes pratiques </a:t>
            </a:r>
            <a:endParaRPr lang="fr-FR" altLang="fr-FR" sz="2000" dirty="0">
              <a:solidFill>
                <a:srgbClr val="7422A2"/>
              </a:solidFill>
              <a:latin typeface="+mn-lt"/>
              <a:ea typeface="+mn-ea"/>
              <a:cs typeface="+mn-cs"/>
            </a:endParaRPr>
          </a:p>
          <a:p>
            <a:pPr lvl="2">
              <a:lnSpc>
                <a:spcPct val="90000"/>
              </a:lnSpc>
              <a:buFont typeface="Courier New" pitchFamily="49" charset="0"/>
              <a:buChar char="o"/>
              <a:defRPr/>
            </a:pPr>
            <a:r>
              <a:rPr lang="fr-FR" altLang="fr-FR" dirty="0" smtClean="0">
                <a:latin typeface="+mj-lt"/>
              </a:rPr>
              <a:t>Pilier Economique  : l’accès TPE/PME à la commande publique, </a:t>
            </a:r>
            <a:r>
              <a:rPr lang="fr-FR" dirty="0" smtClean="0"/>
              <a:t>innovation </a:t>
            </a:r>
            <a:r>
              <a:rPr lang="fr-FR" dirty="0"/>
              <a:t>économique, sociale, mode de production</a:t>
            </a:r>
          </a:p>
          <a:p>
            <a:pPr lvl="2">
              <a:lnSpc>
                <a:spcPct val="90000"/>
              </a:lnSpc>
              <a:buFont typeface="Courier New" pitchFamily="49" charset="0"/>
              <a:buChar char="o"/>
              <a:defRPr/>
            </a:pPr>
            <a:r>
              <a:rPr lang="fr-FR" altLang="fr-FR" dirty="0" smtClean="0">
                <a:latin typeface="+mj-lt"/>
              </a:rPr>
              <a:t>Pilier Social  (insertion, handicap, éthique, équitable)</a:t>
            </a:r>
          </a:p>
          <a:p>
            <a:pPr lvl="2">
              <a:lnSpc>
                <a:spcPct val="90000"/>
              </a:lnSpc>
              <a:buFont typeface="Courier New" pitchFamily="49" charset="0"/>
              <a:buChar char="o"/>
              <a:defRPr/>
            </a:pPr>
            <a:r>
              <a:rPr lang="fr-FR" altLang="fr-FR" dirty="0" smtClean="0">
                <a:latin typeface="+mj-lt"/>
              </a:rPr>
              <a:t>Pilier environnemental (ex: commande publique et climat)</a:t>
            </a:r>
          </a:p>
          <a:p>
            <a:pPr lvl="3">
              <a:lnSpc>
                <a:spcPct val="90000"/>
              </a:lnSpc>
              <a:buFont typeface="Courier New" pitchFamily="49" charset="0"/>
              <a:buChar char="o"/>
              <a:defRPr/>
            </a:pPr>
            <a:r>
              <a:rPr lang="fr-FR" sz="1000" dirty="0" smtClean="0"/>
              <a:t> </a:t>
            </a:r>
            <a:r>
              <a:rPr lang="fr-FR" sz="1000" dirty="0"/>
              <a:t>transport, livraison </a:t>
            </a:r>
            <a:r>
              <a:rPr lang="fr-FR" sz="1000" dirty="0" smtClean="0"/>
              <a:t>vrac</a:t>
            </a:r>
          </a:p>
          <a:p>
            <a:pPr lvl="3">
              <a:lnSpc>
                <a:spcPct val="90000"/>
              </a:lnSpc>
              <a:buFont typeface="Courier New" pitchFamily="49" charset="0"/>
              <a:buChar char="o"/>
              <a:defRPr/>
            </a:pPr>
            <a:r>
              <a:rPr lang="fr-FR" sz="1000" dirty="0" smtClean="0"/>
              <a:t>déchets</a:t>
            </a:r>
            <a:r>
              <a:rPr lang="fr-FR" sz="1000" dirty="0"/>
              <a:t>, emballages, </a:t>
            </a:r>
            <a:r>
              <a:rPr lang="fr-FR" sz="1000" dirty="0" smtClean="0"/>
              <a:t>recyclage</a:t>
            </a:r>
          </a:p>
          <a:p>
            <a:pPr lvl="3">
              <a:lnSpc>
                <a:spcPct val="90000"/>
              </a:lnSpc>
              <a:buFont typeface="Courier New" pitchFamily="49" charset="0"/>
              <a:buChar char="o"/>
              <a:defRPr/>
            </a:pPr>
            <a:r>
              <a:rPr lang="fr-FR" sz="1000" dirty="0" smtClean="0"/>
              <a:t>énergie</a:t>
            </a:r>
            <a:r>
              <a:rPr lang="fr-FR" sz="1000" dirty="0"/>
              <a:t>, eau, </a:t>
            </a:r>
            <a:r>
              <a:rPr lang="fr-FR" sz="1000" dirty="0" smtClean="0"/>
              <a:t>bois</a:t>
            </a:r>
          </a:p>
          <a:p>
            <a:pPr lvl="3">
              <a:lnSpc>
                <a:spcPct val="90000"/>
              </a:lnSpc>
              <a:buFont typeface="Courier New" pitchFamily="49" charset="0"/>
              <a:buChar char="o"/>
              <a:defRPr/>
            </a:pPr>
            <a:r>
              <a:rPr lang="fr-FR" sz="1000" dirty="0"/>
              <a:t>b</a:t>
            </a:r>
            <a:r>
              <a:rPr lang="fr-FR" sz="1000" dirty="0" smtClean="0"/>
              <a:t>iologique</a:t>
            </a:r>
          </a:p>
          <a:p>
            <a:pPr lvl="3">
              <a:lnSpc>
                <a:spcPct val="90000"/>
              </a:lnSpc>
              <a:buFont typeface="Courier New" pitchFamily="49" charset="0"/>
              <a:buChar char="o"/>
              <a:defRPr/>
            </a:pPr>
            <a:r>
              <a:rPr lang="fr-FR" sz="1000" dirty="0" smtClean="0"/>
              <a:t>circuits </a:t>
            </a:r>
            <a:r>
              <a:rPr lang="fr-FR" sz="1000" dirty="0"/>
              <a:t>courts, déplacements, </a:t>
            </a:r>
            <a:r>
              <a:rPr lang="fr-FR" sz="1000" dirty="0" smtClean="0"/>
              <a:t>biodiversité</a:t>
            </a:r>
          </a:p>
          <a:p>
            <a:pPr lvl="3">
              <a:lnSpc>
                <a:spcPct val="90000"/>
              </a:lnSpc>
              <a:buFont typeface="Courier New" pitchFamily="49" charset="0"/>
              <a:buChar char="o"/>
              <a:defRPr/>
            </a:pPr>
            <a:r>
              <a:rPr lang="fr-FR" sz="1000" b="1" dirty="0" smtClean="0"/>
              <a:t>coût </a:t>
            </a:r>
            <a:r>
              <a:rPr lang="fr-FR" sz="1000" b="1" dirty="0"/>
              <a:t>global, cycle de </a:t>
            </a:r>
            <a:r>
              <a:rPr lang="fr-FR" sz="1000" b="1" dirty="0" smtClean="0"/>
              <a:t>vie</a:t>
            </a:r>
          </a:p>
          <a:p>
            <a:pPr lvl="3">
              <a:lnSpc>
                <a:spcPct val="90000"/>
              </a:lnSpc>
              <a:buFont typeface="Courier New" pitchFamily="49" charset="0"/>
              <a:buChar char="o"/>
              <a:defRPr/>
            </a:pPr>
            <a:r>
              <a:rPr lang="fr-FR" sz="1000" b="1" dirty="0" smtClean="0"/>
              <a:t>impact </a:t>
            </a:r>
            <a:r>
              <a:rPr lang="fr-FR" sz="1000" b="1" dirty="0"/>
              <a:t>carbone, changement climatique</a:t>
            </a:r>
            <a:endParaRPr lang="fr-FR" altLang="fr-FR" b="1" dirty="0" smtClean="0">
              <a:latin typeface="+mj-lt"/>
            </a:endParaRPr>
          </a:p>
          <a:p>
            <a:pPr marL="0" lvl="2" indent="0">
              <a:buFontTx/>
              <a:buNone/>
              <a:defRPr/>
            </a:pPr>
            <a:r>
              <a:rPr lang="fr-FR" altLang="fr-FR" dirty="0">
                <a:latin typeface="+mj-lt"/>
                <a:sym typeface="Wingdings" panose="05000000000000000000" pitchFamily="2" charset="2"/>
              </a:rPr>
              <a:t>Membre de l’Inter réseau commande publique et développement durable</a:t>
            </a:r>
          </a:p>
          <a:p>
            <a:pPr marL="0" lvl="2" indent="0">
              <a:buFontTx/>
              <a:buNone/>
              <a:defRPr/>
            </a:pPr>
            <a:r>
              <a:rPr lang="fr-FR" altLang="fr-FR" dirty="0">
                <a:latin typeface="+mj-lt"/>
                <a:sym typeface="Wingdings" panose="05000000000000000000" pitchFamily="2" charset="2"/>
              </a:rPr>
              <a:t>Objectifs d’exemplarité des achats du GIP </a:t>
            </a:r>
            <a:r>
              <a:rPr lang="fr-FR" altLang="fr-FR" dirty="0" smtClean="0">
                <a:latin typeface="+mj-lt"/>
                <a:sym typeface="Wingdings" panose="05000000000000000000" pitchFamily="2" charset="2"/>
              </a:rPr>
              <a:t>(gobelets réutilisables…)</a:t>
            </a:r>
            <a:endParaRPr lang="fr-FR" altLang="fr-FR" dirty="0">
              <a:latin typeface="+mj-lt"/>
              <a:sym typeface="Wingdings" panose="05000000000000000000" pitchFamily="2" charset="2"/>
            </a:endParaRPr>
          </a:p>
          <a:p>
            <a:pPr marL="0" lvl="2" indent="0">
              <a:buFontTx/>
              <a:buNone/>
              <a:defRPr/>
            </a:pPr>
            <a:r>
              <a:rPr lang="fr-FR" altLang="fr-FR" dirty="0">
                <a:latin typeface="+mj-lt"/>
                <a:sym typeface="Wingdings" panose="05000000000000000000" pitchFamily="2" charset="2"/>
              </a:rPr>
              <a:t>Co-pilote du GEM DD Climat</a:t>
            </a:r>
          </a:p>
        </p:txBody>
      </p:sp>
      <p:pic>
        <p:nvPicPr>
          <p:cNvPr id="33797" name="Picture 4" descr="Afficher l'image en taille réelle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2647950"/>
            <a:ext cx="1363662" cy="101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468313" y="4651375"/>
            <a:ext cx="7345362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rgbClr val="7422A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lvl="1" indent="0">
              <a:lnSpc>
                <a:spcPct val="90000"/>
              </a:lnSpc>
              <a:buFont typeface="Wingdings" pitchFamily="2" charset="2"/>
              <a:buNone/>
              <a:defRPr/>
            </a:pPr>
            <a:endParaRPr lang="fr-FR" altLang="fr-FR" sz="2000" dirty="0" smtClean="0">
              <a:solidFill>
                <a:srgbClr val="7422A2"/>
              </a:solidFill>
              <a:latin typeface="+mn-lt"/>
              <a:cs typeface="+mn-cs"/>
            </a:endParaRPr>
          </a:p>
          <a:p>
            <a:pPr lvl="1">
              <a:lnSpc>
                <a:spcPct val="90000"/>
              </a:lnSpc>
              <a:buFont typeface="Wingdings" pitchFamily="2" charset="2"/>
              <a:buChar char="q"/>
              <a:defRPr/>
            </a:pPr>
            <a:r>
              <a:rPr lang="fr-FR" altLang="fr-FR" sz="2000" dirty="0" smtClean="0">
                <a:solidFill>
                  <a:srgbClr val="7422A2"/>
                </a:solidFill>
                <a:latin typeface="+mn-lt"/>
                <a:cs typeface="+mn-cs"/>
              </a:rPr>
              <a:t>Prise en compte de l’environnement économique et social</a:t>
            </a:r>
          </a:p>
          <a:p>
            <a:pPr lvl="2" algn="just">
              <a:lnSpc>
                <a:spcPct val="90000"/>
              </a:lnSpc>
              <a:buFont typeface="Courier New" pitchFamily="49" charset="0"/>
              <a:buChar char="o"/>
              <a:defRPr/>
            </a:pPr>
            <a:r>
              <a:rPr lang="fr-FR" altLang="fr-FR" dirty="0" smtClean="0">
                <a:latin typeface="+mj-lt"/>
              </a:rPr>
              <a:t>Réunion annuelle d’une instance économique et sociale réunissant les fédérations professionnelles, les acteurs consulaires, les structures impactées par la commande publique </a:t>
            </a:r>
          </a:p>
          <a:p>
            <a:pPr lvl="2">
              <a:lnSpc>
                <a:spcPct val="90000"/>
              </a:lnSpc>
              <a:defRPr/>
            </a:pPr>
            <a:endParaRPr lang="fr-FR" altLang="fr-FR" sz="1800" dirty="0" smtClean="0">
              <a:sym typeface="Wingdings" pitchFamily="2" charset="2"/>
            </a:endParaRPr>
          </a:p>
          <a:p>
            <a:pPr lvl="2">
              <a:lnSpc>
                <a:spcPct val="90000"/>
              </a:lnSpc>
              <a:defRPr/>
            </a:pPr>
            <a:endParaRPr lang="fr-FR" altLang="fr-FR" sz="1800" dirty="0" smtClean="0"/>
          </a:p>
        </p:txBody>
      </p:sp>
      <p:sp>
        <p:nvSpPr>
          <p:cNvPr id="33799" name="Rectangle à coins arrondis 9"/>
          <p:cNvSpPr>
            <a:spLocks noChangeArrowheads="1"/>
          </p:cNvSpPr>
          <p:nvPr/>
        </p:nvSpPr>
        <p:spPr bwMode="auto">
          <a:xfrm>
            <a:off x="468313" y="188913"/>
            <a:ext cx="7704137" cy="863600"/>
          </a:xfrm>
          <a:prstGeom prst="roundRect">
            <a:avLst>
              <a:gd name="adj" fmla="val 16667"/>
            </a:avLst>
          </a:prstGeom>
          <a:solidFill>
            <a:srgbClr val="5C205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600" b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3800" name="Titre 1"/>
          <p:cNvSpPr txBox="1">
            <a:spLocks/>
          </p:cNvSpPr>
          <p:nvPr/>
        </p:nvSpPr>
        <p:spPr bwMode="auto">
          <a:xfrm>
            <a:off x="663575" y="198438"/>
            <a:ext cx="71485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800">
                <a:solidFill>
                  <a:schemeClr val="bg1"/>
                </a:solidFill>
              </a:rPr>
              <a:t>Animateur du réseau des acheteurs franciliens</a:t>
            </a:r>
          </a:p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Titre 1"/>
          <p:cNvSpPr txBox="1">
            <a:spLocks/>
          </p:cNvSpPr>
          <p:nvPr/>
        </p:nvSpPr>
        <p:spPr bwMode="auto">
          <a:xfrm rot="5400000">
            <a:off x="5409407" y="3194843"/>
            <a:ext cx="6858000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>
                <a:solidFill>
                  <a:schemeClr val="bg1"/>
                </a:solidFill>
              </a:rPr>
              <a:t>2. MAXIMILIEN, POUR QUELS SERVICES?</a:t>
            </a:r>
          </a:p>
        </p:txBody>
      </p:sp>
      <p:sp>
        <p:nvSpPr>
          <p:cNvPr id="3379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412875"/>
            <a:ext cx="80645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Courier New" pitchFamily="49" charset="0"/>
              <a:buChar char="o"/>
              <a:defRPr/>
            </a:pPr>
            <a:endParaRPr lang="fr-FR" sz="1600" dirty="0" smtClean="0"/>
          </a:p>
          <a:p>
            <a:pPr marL="457200" lvl="1" indent="0">
              <a:lnSpc>
                <a:spcPct val="80000"/>
              </a:lnSpc>
              <a:buFont typeface="Wingdings" pitchFamily="2" charset="2"/>
              <a:buNone/>
              <a:defRPr/>
            </a:pPr>
            <a:endParaRPr lang="fr-FR" altLang="fr-FR" sz="1200" dirty="0" smtClean="0"/>
          </a:p>
          <a:p>
            <a:pPr lvl="1"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endParaRPr lang="fr-FR" altLang="fr-FR" sz="1200" b="0" dirty="0" smtClean="0"/>
          </a:p>
          <a:p>
            <a:pPr>
              <a:defRPr/>
            </a:pPr>
            <a:endParaRPr lang="fr-FR" dirty="0" smtClean="0"/>
          </a:p>
          <a:p>
            <a:pPr marL="508000" indent="-508000" eaLnBrk="1" hangingPunct="1">
              <a:lnSpc>
                <a:spcPct val="80000"/>
              </a:lnSpc>
              <a:buFontTx/>
              <a:buNone/>
              <a:defRPr/>
            </a:pPr>
            <a:endParaRPr lang="fr-FR" altLang="fr-FR" dirty="0" smtClean="0"/>
          </a:p>
        </p:txBody>
      </p:sp>
      <p:sp>
        <p:nvSpPr>
          <p:cNvPr id="28677" name="Rectangle à coins arrondis 10"/>
          <p:cNvSpPr>
            <a:spLocks noChangeArrowheads="1"/>
          </p:cNvSpPr>
          <p:nvPr/>
        </p:nvSpPr>
        <p:spPr bwMode="auto">
          <a:xfrm>
            <a:off x="250825" y="188913"/>
            <a:ext cx="7921625" cy="647700"/>
          </a:xfrm>
          <a:prstGeom prst="roundRect">
            <a:avLst>
              <a:gd name="adj" fmla="val 16667"/>
            </a:avLst>
          </a:prstGeom>
          <a:solidFill>
            <a:srgbClr val="5C205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6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8678" name="Titre 1"/>
          <p:cNvSpPr txBox="1">
            <a:spLocks/>
          </p:cNvSpPr>
          <p:nvPr/>
        </p:nvSpPr>
        <p:spPr bwMode="auto">
          <a:xfrm>
            <a:off x="395288" y="188913"/>
            <a:ext cx="72009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 dirty="0" smtClean="0">
                <a:solidFill>
                  <a:schemeClr val="bg1"/>
                </a:solidFill>
              </a:rPr>
              <a:t>L’espace collaboratif,  </a:t>
            </a:r>
            <a:r>
              <a:rPr lang="fr-FR" altLang="fr-FR" sz="1800" dirty="0">
                <a:solidFill>
                  <a:schemeClr val="bg1"/>
                </a:solidFill>
              </a:rPr>
              <a:t>support du réseau</a:t>
            </a:r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179388" y="4652963"/>
            <a:ext cx="1655762" cy="20161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600" b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7" name="Image 6">
            <a:hlinkClick r:id="rId4"/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107950" y="1341438"/>
            <a:ext cx="8424863" cy="467995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2" name="ZoneTexte 1"/>
          <p:cNvSpPr txBox="1"/>
          <p:nvPr/>
        </p:nvSpPr>
        <p:spPr>
          <a:xfrm>
            <a:off x="6084888" y="2133600"/>
            <a:ext cx="2303462" cy="338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fr-FR" b="1" dirty="0">
                <a:solidFill>
                  <a:srgbClr val="FD8207"/>
                </a:solidFill>
              </a:rPr>
              <a:t>Espace pilotage 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6156325" y="3500438"/>
            <a:ext cx="2303463" cy="339725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fr-FR" b="1" dirty="0">
                <a:solidFill>
                  <a:srgbClr val="5E5ECA"/>
                </a:solidFill>
              </a:rPr>
              <a:t>Espace </a:t>
            </a:r>
            <a:r>
              <a:rPr lang="fr-FR" b="1" dirty="0" err="1">
                <a:solidFill>
                  <a:srgbClr val="5E5ECA"/>
                </a:solidFill>
              </a:rPr>
              <a:t>Dév</a:t>
            </a:r>
            <a:r>
              <a:rPr lang="fr-FR" b="1" dirty="0">
                <a:solidFill>
                  <a:srgbClr val="5E5ECA"/>
                </a:solidFill>
              </a:rPr>
              <a:t>. Eco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6227763" y="4797425"/>
            <a:ext cx="2305050" cy="3381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fr-FR" b="1" dirty="0">
                <a:solidFill>
                  <a:srgbClr val="FF0000"/>
                </a:solidFill>
              </a:rPr>
              <a:t>Espace Social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6300788" y="5949950"/>
            <a:ext cx="2303462" cy="584200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fr-FR" b="1" dirty="0">
                <a:solidFill>
                  <a:srgbClr val="00A84C"/>
                </a:solidFill>
              </a:rPr>
              <a:t>Espace Environnement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  <p:bldP spid="11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 bwMode="auto">
          <a:xfrm>
            <a:off x="395288" y="404813"/>
            <a:ext cx="8424862" cy="863600"/>
          </a:xfrm>
          <a:prstGeom prst="roundRect">
            <a:avLst>
              <a:gd name="adj" fmla="val 18402"/>
            </a:avLst>
          </a:prstGeom>
          <a:solidFill>
            <a:srgbClr val="6C2670"/>
          </a:solidFill>
          <a:ln>
            <a:noFill/>
            <a:headEnd type="none" w="med" len="med"/>
            <a:tailEnd type="none" w="med" len="med"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fr-FR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7171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25"/>
            <a:ext cx="9144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981075"/>
            <a:ext cx="8229600" cy="719138"/>
          </a:xfrm>
        </p:spPr>
        <p:txBody>
          <a:bodyPr/>
          <a:lstStyle/>
          <a:p>
            <a:pPr eaLnBrk="1" hangingPunct="1"/>
            <a:r>
              <a:rPr lang="fr-FR" altLang="fr-FR" sz="3200" smtClean="0">
                <a:solidFill>
                  <a:schemeClr val="bg1"/>
                </a:solidFill>
              </a:rPr>
              <a:t>Sommaire</a:t>
            </a:r>
          </a:p>
        </p:txBody>
      </p:sp>
      <p:sp>
        <p:nvSpPr>
          <p:cNvPr id="4101" name="Rectangle 6"/>
          <p:cNvSpPr>
            <a:spLocks noChangeArrowheads="1"/>
          </p:cNvSpPr>
          <p:nvPr/>
        </p:nvSpPr>
        <p:spPr bwMode="auto">
          <a:xfrm>
            <a:off x="684213" y="2205038"/>
            <a:ext cx="7848600" cy="4176712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381000" indent="-381000" eaLnBrk="0" hangingPunct="0"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62000" indent="-304800" eaLnBrk="0" hangingPunct="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219200" indent="-3048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76400" indent="-3048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133600" indent="-3048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90800" indent="-304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3048000" indent="-304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505200" indent="-304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962400" indent="-304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 eaLnBrk="1" hangingPunct="1">
              <a:spcBef>
                <a:spcPct val="0"/>
              </a:spcBef>
              <a:buFontTx/>
              <a:buAutoNum type="arabicPeriod"/>
              <a:defRPr/>
            </a:pPr>
            <a:r>
              <a:rPr lang="fr-FR" altLang="fr-FR" sz="3200" dirty="0" smtClean="0">
                <a:latin typeface="+mj-lt"/>
                <a:cs typeface="+mn-cs"/>
              </a:rPr>
              <a:t>Qui est Maximilien?</a:t>
            </a:r>
          </a:p>
          <a:p>
            <a:pPr marL="457200" indent="-457200" eaLnBrk="1" hangingPunct="1">
              <a:spcBef>
                <a:spcPct val="0"/>
              </a:spcBef>
              <a:buFontTx/>
              <a:buAutoNum type="arabicPeriod"/>
              <a:defRPr/>
            </a:pPr>
            <a:endParaRPr lang="fr-FR" altLang="fr-FR" sz="3200" dirty="0" smtClean="0">
              <a:latin typeface="+mj-lt"/>
              <a:cs typeface="+mn-cs"/>
            </a:endParaRPr>
          </a:p>
          <a:p>
            <a:pPr marL="457200" indent="-457200" eaLnBrk="1" hangingPunct="1">
              <a:spcBef>
                <a:spcPct val="0"/>
              </a:spcBef>
              <a:buFontTx/>
              <a:buAutoNum type="arabicPeriod"/>
              <a:defRPr/>
            </a:pPr>
            <a:r>
              <a:rPr lang="fr-FR" altLang="fr-FR" sz="3200" dirty="0" smtClean="0">
                <a:latin typeface="+mj-lt"/>
                <a:cs typeface="+mn-cs"/>
              </a:rPr>
              <a:t>Des outils au service des achats responsables </a:t>
            </a:r>
          </a:p>
          <a:p>
            <a:pPr marL="457200" indent="-457200" eaLnBrk="1" hangingPunct="1">
              <a:spcBef>
                <a:spcPct val="0"/>
              </a:spcBef>
              <a:buFontTx/>
              <a:buAutoNum type="arabicPeriod"/>
              <a:defRPr/>
            </a:pPr>
            <a:endParaRPr lang="fr-FR" altLang="fr-FR" sz="3200" dirty="0" smtClean="0">
              <a:latin typeface="+mj-lt"/>
              <a:cs typeface="+mn-cs"/>
            </a:endParaRPr>
          </a:p>
          <a:p>
            <a:pPr marL="457200" indent="-457200" eaLnBrk="1" hangingPunct="1">
              <a:spcBef>
                <a:spcPct val="0"/>
              </a:spcBef>
              <a:buFontTx/>
              <a:buAutoNum type="arabicPeriod"/>
              <a:defRPr/>
            </a:pPr>
            <a:r>
              <a:rPr lang="fr-FR" altLang="fr-FR" sz="3200" dirty="0" smtClean="0">
                <a:latin typeface="+mj-lt"/>
                <a:cs typeface="+mn-cs"/>
              </a:rPr>
              <a:t>Un réseau d’acheteurs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endParaRPr lang="fr-FR" altLang="fr-FR" sz="3200" dirty="0" smtClean="0">
              <a:latin typeface="+mj-lt"/>
              <a:cs typeface="+mn-cs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fr-FR" altLang="fr-FR" sz="1600" dirty="0" smtClean="0">
              <a:solidFill>
                <a:schemeClr val="tx1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fr-FR" altLang="fr-FR" sz="1600" dirty="0" smtClean="0">
              <a:solidFill>
                <a:schemeClr val="tx1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fr-FR" altLang="fr-FR" sz="2800" dirty="0" smtClean="0">
              <a:solidFill>
                <a:schemeClr val="tx1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fr-FR" altLang="fr-FR" sz="1600" dirty="0" smtClean="0">
              <a:solidFill>
                <a:schemeClr val="tx1"/>
              </a:solidFill>
            </a:endParaRPr>
          </a:p>
          <a:p>
            <a:pPr eaLnBrk="1" hangingPunct="1">
              <a:buFont typeface="Wingdings" pitchFamily="2" charset="2"/>
              <a:buChar char="§"/>
              <a:defRPr/>
            </a:pPr>
            <a:endParaRPr lang="fr-FR" altLang="fr-FR" sz="1600" dirty="0" smtClean="0">
              <a:solidFill>
                <a:schemeClr val="tx1"/>
              </a:solidFill>
            </a:endParaRPr>
          </a:p>
          <a:p>
            <a:pPr eaLnBrk="1" hangingPunct="1">
              <a:buFont typeface="Wingdings" pitchFamily="2" charset="2"/>
              <a:buChar char="§"/>
              <a:defRPr/>
            </a:pPr>
            <a:endParaRPr lang="fr-FR" altLang="fr-FR" sz="1600" dirty="0" smtClean="0">
              <a:solidFill>
                <a:schemeClr val="tx1"/>
              </a:solidFill>
            </a:endParaRPr>
          </a:p>
          <a:p>
            <a:pPr eaLnBrk="1" hangingPunct="1">
              <a:buFont typeface="Wingdings" pitchFamily="2" charset="2"/>
              <a:buChar char="§"/>
              <a:defRPr/>
            </a:pPr>
            <a:endParaRPr lang="fr-FR" altLang="fr-FR" sz="1600" dirty="0" smtClean="0">
              <a:solidFill>
                <a:schemeClr val="tx1"/>
              </a:solidFill>
            </a:endParaRPr>
          </a:p>
          <a:p>
            <a:pPr eaLnBrk="1" hangingPunct="1">
              <a:buFont typeface="Wingdings" pitchFamily="2" charset="2"/>
              <a:buChar char="§"/>
              <a:defRPr/>
            </a:pPr>
            <a:endParaRPr lang="fr-FR" altLang="fr-FR" sz="16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9" name="Picture 9" descr="http://www.navaho.fr/fr/news/img/8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5445125"/>
            <a:ext cx="2087562" cy="120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Picture 11" descr="http://www.economie.gouv.fr/files/files/directions_services/sae/img/logo_SA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1844675"/>
            <a:ext cx="138747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1" name="Picture 13" descr="http://www.scientipole-initiative.org/assets/images/financeurs/logo_direccteidf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1916113"/>
            <a:ext cx="2049462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2" name="Picture 15" descr="http://www.economie.gouv.fr/files/daj-web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916113"/>
            <a:ext cx="720725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3" name="Picture 21" descr="http://www.boamp.fr/var/ezflow_site/storage/images/boamp/espace-acheteurs/en-savoir-plus/experimentation-marches-publics-simplifies-sur-le-service-de-dematerialisation-du-boamp/1562983-1-fre-FR/Experimentation-Marches-publics-simplifies-sur-le-service-de-dematerialisation-du-BOAMP_medium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3716338"/>
            <a:ext cx="708025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4" name="Rectangle 13"/>
          <p:cNvSpPr>
            <a:spLocks noChangeArrowheads="1"/>
          </p:cNvSpPr>
          <p:nvPr/>
        </p:nvSpPr>
        <p:spPr bwMode="auto">
          <a:xfrm>
            <a:off x="179388" y="4725988"/>
            <a:ext cx="1655762" cy="20161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6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4825" name="Rectangle à coins arrondis 17"/>
          <p:cNvSpPr>
            <a:spLocks noChangeArrowheads="1"/>
          </p:cNvSpPr>
          <p:nvPr/>
        </p:nvSpPr>
        <p:spPr bwMode="auto">
          <a:xfrm>
            <a:off x="468313" y="188913"/>
            <a:ext cx="7704137" cy="647700"/>
          </a:xfrm>
          <a:prstGeom prst="roundRect">
            <a:avLst>
              <a:gd name="adj" fmla="val 16667"/>
            </a:avLst>
          </a:prstGeom>
          <a:solidFill>
            <a:srgbClr val="5C205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600" b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34826" name="Picture 1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3357563"/>
            <a:ext cx="866775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7" name="Picture 7" descr="http://www.e-bourgogne.fr/themes/eb-portal/images/logo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5661025"/>
            <a:ext cx="11668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8" name="Titre 1"/>
          <p:cNvSpPr txBox="1">
            <a:spLocks/>
          </p:cNvSpPr>
          <p:nvPr/>
        </p:nvSpPr>
        <p:spPr bwMode="auto">
          <a:xfrm>
            <a:off x="468313" y="188913"/>
            <a:ext cx="79914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700">
                <a:solidFill>
                  <a:schemeClr val="bg1"/>
                </a:solidFill>
              </a:rPr>
              <a:t>Maximilien, partenaire reconnu par les instances nationales</a:t>
            </a:r>
          </a:p>
        </p:txBody>
      </p:sp>
      <p:pic>
        <p:nvPicPr>
          <p:cNvPr id="34829" name="Picture 2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3068638"/>
            <a:ext cx="1871662" cy="135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30" name="Picture 22" descr="http://boost.bull.fr/files/sgmap_105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3500438"/>
            <a:ext cx="1666875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1" name="Picture 24" descr="https://www.whoswho.fr/usr/w/M/H/ecologie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3284538"/>
            <a:ext cx="927100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2" name="Picture 26" descr="http://www.marche-public.fr/IMAGES/web/oeap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1916113"/>
            <a:ext cx="1304925" cy="109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3"/>
          <p:cNvSpPr txBox="1">
            <a:spLocks noChangeArrowheads="1"/>
          </p:cNvSpPr>
          <p:nvPr/>
        </p:nvSpPr>
        <p:spPr bwMode="auto">
          <a:xfrm>
            <a:off x="395288" y="1268413"/>
            <a:ext cx="80645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rgbClr val="7422A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r>
              <a:rPr lang="fr-FR" sz="1800" dirty="0" smtClean="0"/>
              <a:t>Partenaires nationaux</a:t>
            </a:r>
            <a:endParaRPr lang="fr-FR" sz="1800" dirty="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endParaRPr lang="fr-FR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endParaRPr lang="fr-FR" dirty="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endParaRPr lang="fr-FR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endParaRPr lang="fr-FR" dirty="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endParaRPr lang="fr-FR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endParaRPr lang="fr-FR" dirty="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endParaRPr lang="fr-FR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endParaRPr lang="fr-FR" dirty="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endParaRPr lang="fr-FR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  <a:defRPr/>
            </a:pPr>
            <a:endParaRPr lang="fr-FR" dirty="0" smtClean="0"/>
          </a:p>
          <a:p>
            <a:pPr marL="285750" indent="-285750">
              <a:buFont typeface="Wingdings" pitchFamily="2" charset="2"/>
              <a:buChar char="q"/>
              <a:defRPr/>
            </a:pPr>
            <a:r>
              <a:rPr lang="fr-FR" sz="1800" dirty="0" smtClean="0"/>
              <a:t>En lien avec d’autres plateformes régionales de dématérialisation</a:t>
            </a:r>
          </a:p>
          <a:p>
            <a:pPr>
              <a:lnSpc>
                <a:spcPct val="80000"/>
              </a:lnSpc>
              <a:buFont typeface="Courier New" pitchFamily="49" charset="0"/>
              <a:buChar char="o"/>
              <a:defRPr/>
            </a:pPr>
            <a:endParaRPr lang="fr-FR" altLang="fr-FR" sz="1600" dirty="0" smtClean="0"/>
          </a:p>
        </p:txBody>
      </p:sp>
      <p:sp>
        <p:nvSpPr>
          <p:cNvPr id="34834" name="Titre 1"/>
          <p:cNvSpPr txBox="1">
            <a:spLocks/>
          </p:cNvSpPr>
          <p:nvPr/>
        </p:nvSpPr>
        <p:spPr bwMode="auto">
          <a:xfrm rot="5400000">
            <a:off x="5409407" y="3221831"/>
            <a:ext cx="6858000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>
                <a:solidFill>
                  <a:schemeClr val="bg1"/>
                </a:solidFill>
              </a:rPr>
              <a:t>3. UN RESEAU D’ACHETEURS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Rectangle à coins arrondis 5"/>
          <p:cNvSpPr>
            <a:spLocks noChangeArrowheads="1"/>
          </p:cNvSpPr>
          <p:nvPr/>
        </p:nvSpPr>
        <p:spPr bwMode="auto">
          <a:xfrm>
            <a:off x="468313" y="333375"/>
            <a:ext cx="7775575" cy="1079500"/>
          </a:xfrm>
          <a:prstGeom prst="roundRect">
            <a:avLst>
              <a:gd name="adj" fmla="val 16667"/>
            </a:avLst>
          </a:prstGeom>
          <a:solidFill>
            <a:srgbClr val="5C205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6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6868" name="Titre 1"/>
          <p:cNvSpPr txBox="1">
            <a:spLocks/>
          </p:cNvSpPr>
          <p:nvPr/>
        </p:nvSpPr>
        <p:spPr bwMode="auto">
          <a:xfrm>
            <a:off x="663575" y="115888"/>
            <a:ext cx="657225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dirty="0" smtClean="0">
                <a:solidFill>
                  <a:schemeClr val="bg1"/>
                </a:solidFill>
              </a:rPr>
              <a:t>Exemples de contributions: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fr-FR" altLang="fr-FR" dirty="0" smtClean="0">
                <a:solidFill>
                  <a:schemeClr val="bg1"/>
                </a:solidFill>
              </a:rPr>
              <a:t>Groupe d’études marchés national </a:t>
            </a:r>
            <a:r>
              <a:rPr lang="fr-FR" altLang="fr-FR" dirty="0" smtClean="0">
                <a:solidFill>
                  <a:schemeClr val="bg1"/>
                </a:solidFill>
              </a:rPr>
              <a:t>marchés/</a:t>
            </a:r>
            <a:r>
              <a:rPr lang="fr-FR" altLang="fr-FR" dirty="0" smtClean="0">
                <a:solidFill>
                  <a:schemeClr val="bg1"/>
                </a:solidFill>
              </a:rPr>
              <a:t>Climat (COP 21)</a:t>
            </a:r>
            <a:endParaRPr lang="fr-FR" altLang="fr-FR" dirty="0">
              <a:solidFill>
                <a:schemeClr val="bg1"/>
              </a:solidFill>
            </a:endParaRPr>
          </a:p>
        </p:txBody>
      </p:sp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>
          <a:xfrm>
            <a:off x="781050" y="1852613"/>
            <a:ext cx="7870825" cy="4176712"/>
          </a:xfrm>
        </p:spPr>
        <p:txBody>
          <a:bodyPr/>
          <a:lstStyle/>
          <a:p>
            <a:pPr lvl="1">
              <a:defRPr/>
            </a:pPr>
            <a:endParaRPr lang="fr-FR" dirty="0" smtClean="0"/>
          </a:p>
          <a:p>
            <a:pPr>
              <a:defRPr/>
            </a:pPr>
            <a:endParaRPr lang="fr-FR" dirty="0"/>
          </a:p>
        </p:txBody>
      </p:sp>
      <p:sp>
        <p:nvSpPr>
          <p:cNvPr id="36871" name="Titre 1"/>
          <p:cNvSpPr txBox="1">
            <a:spLocks/>
          </p:cNvSpPr>
          <p:nvPr/>
        </p:nvSpPr>
        <p:spPr bwMode="auto">
          <a:xfrm rot="5400000">
            <a:off x="5409407" y="3194843"/>
            <a:ext cx="6858000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>
                <a:solidFill>
                  <a:schemeClr val="bg1"/>
                </a:solidFill>
              </a:rPr>
              <a:t>3. UN RESEAU D’ACHETEURS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312" y="3404315"/>
            <a:ext cx="3744424" cy="3118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Espace réservé du contenu 2"/>
          <p:cNvSpPr txBox="1">
            <a:spLocks/>
          </p:cNvSpPr>
          <p:nvPr/>
        </p:nvSpPr>
        <p:spPr bwMode="auto">
          <a:xfrm>
            <a:off x="611560" y="1366054"/>
            <a:ext cx="6932762" cy="4106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rgbClr val="7422A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fr-FR" kern="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26651"/>
            <a:ext cx="3806428" cy="1495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age 1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8406" y="2463483"/>
            <a:ext cx="1050925" cy="81661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57338"/>
            <a:ext cx="5574537" cy="246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557338"/>
            <a:ext cx="1590675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6609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Rectangle à coins arrondis 5"/>
          <p:cNvSpPr>
            <a:spLocks noChangeArrowheads="1"/>
          </p:cNvSpPr>
          <p:nvPr/>
        </p:nvSpPr>
        <p:spPr bwMode="auto">
          <a:xfrm>
            <a:off x="468313" y="333375"/>
            <a:ext cx="7775575" cy="1079500"/>
          </a:xfrm>
          <a:prstGeom prst="roundRect">
            <a:avLst>
              <a:gd name="adj" fmla="val 16667"/>
            </a:avLst>
          </a:prstGeom>
          <a:solidFill>
            <a:srgbClr val="5C205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6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6868" name="Titre 1"/>
          <p:cNvSpPr txBox="1">
            <a:spLocks/>
          </p:cNvSpPr>
          <p:nvPr/>
        </p:nvSpPr>
        <p:spPr bwMode="auto">
          <a:xfrm>
            <a:off x="663575" y="115888"/>
            <a:ext cx="657225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dirty="0" smtClean="0">
                <a:solidFill>
                  <a:schemeClr val="bg1"/>
                </a:solidFill>
              </a:rPr>
              <a:t>Exemples de bonnes pratiques: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fr-FR" altLang="fr-FR" dirty="0" smtClean="0">
                <a:solidFill>
                  <a:schemeClr val="bg1"/>
                </a:solidFill>
              </a:rPr>
              <a:t>La </a:t>
            </a:r>
            <a:r>
              <a:rPr lang="fr-FR" altLang="fr-FR" dirty="0">
                <a:solidFill>
                  <a:schemeClr val="bg1"/>
                </a:solidFill>
              </a:rPr>
              <a:t>dématérialisation </a:t>
            </a:r>
            <a:r>
              <a:rPr lang="fr-FR" altLang="fr-FR" dirty="0" smtClean="0">
                <a:solidFill>
                  <a:schemeClr val="bg1"/>
                </a:solidFill>
              </a:rPr>
              <a:t>est-elle durable?</a:t>
            </a:r>
            <a:endParaRPr lang="fr-FR" altLang="fr-FR" dirty="0">
              <a:solidFill>
                <a:schemeClr val="bg1"/>
              </a:solidFill>
            </a:endParaRPr>
          </a:p>
        </p:txBody>
      </p:sp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>
          <a:xfrm>
            <a:off x="781050" y="1852613"/>
            <a:ext cx="7870825" cy="4176712"/>
          </a:xfrm>
        </p:spPr>
        <p:txBody>
          <a:bodyPr/>
          <a:lstStyle/>
          <a:p>
            <a:pPr>
              <a:defRPr/>
            </a:pPr>
            <a:r>
              <a:rPr lang="fr-FR" sz="1600" dirty="0" err="1" smtClean="0"/>
              <a:t>Dé-matérialiser</a:t>
            </a:r>
            <a:r>
              <a:rPr lang="fr-FR" sz="1600" dirty="0" smtClean="0"/>
              <a:t>= économique </a:t>
            </a:r>
            <a:r>
              <a:rPr lang="fr-FR" sz="1600" dirty="0" smtClean="0">
                <a:sym typeface="Wingdings" panose="05000000000000000000" pitchFamily="2" charset="2"/>
              </a:rPr>
              <a:t> é</a:t>
            </a:r>
            <a:r>
              <a:rPr lang="fr-FR" sz="1600" dirty="0" smtClean="0"/>
              <a:t>cologique </a:t>
            </a:r>
            <a:r>
              <a:rPr lang="fr-FR" sz="1600" dirty="0" smtClean="0">
                <a:sym typeface="Wingdings" panose="05000000000000000000" pitchFamily="2" charset="2"/>
              </a:rPr>
              <a:t></a:t>
            </a:r>
            <a:r>
              <a:rPr lang="fr-FR" sz="1600" dirty="0" smtClean="0"/>
              <a:t> RSE</a:t>
            </a:r>
          </a:p>
          <a:p>
            <a:pPr>
              <a:defRPr/>
            </a:pPr>
            <a:r>
              <a:rPr lang="fr-FR" sz="1600" dirty="0" smtClean="0"/>
              <a:t>Avantages/Enjeux</a:t>
            </a:r>
          </a:p>
          <a:p>
            <a:pPr lvl="1">
              <a:defRPr/>
            </a:pPr>
            <a:r>
              <a:rPr lang="fr-FR" dirty="0" smtClean="0">
                <a:latin typeface="+mn-lt"/>
              </a:rPr>
              <a:t>Réduction support matériel papier (objectif « </a:t>
            </a:r>
            <a:r>
              <a:rPr lang="fr-FR" dirty="0" err="1" smtClean="0">
                <a:latin typeface="+mn-lt"/>
              </a:rPr>
              <a:t>zero</a:t>
            </a:r>
            <a:r>
              <a:rPr lang="fr-FR" dirty="0" smtClean="0">
                <a:latin typeface="+mn-lt"/>
              </a:rPr>
              <a:t> papier »)</a:t>
            </a:r>
          </a:p>
          <a:p>
            <a:pPr lvl="1">
              <a:defRPr/>
            </a:pPr>
            <a:r>
              <a:rPr lang="fr-FR" dirty="0" smtClean="0">
                <a:latin typeface="+mn-lt"/>
              </a:rPr>
              <a:t>Suppression transports physiques/courriers</a:t>
            </a:r>
          </a:p>
          <a:p>
            <a:pPr lvl="1">
              <a:defRPr/>
            </a:pPr>
            <a:r>
              <a:rPr lang="fr-FR" dirty="0" smtClean="0">
                <a:latin typeface="+mn-lt"/>
              </a:rPr>
              <a:t>Facilite le partage</a:t>
            </a:r>
          </a:p>
          <a:p>
            <a:pPr lvl="1">
              <a:defRPr/>
            </a:pPr>
            <a:r>
              <a:rPr lang="fr-FR" dirty="0" err="1" smtClean="0">
                <a:latin typeface="+mn-lt"/>
              </a:rPr>
              <a:t>Téléprocédures</a:t>
            </a:r>
            <a:r>
              <a:rPr lang="fr-FR" dirty="0" smtClean="0">
                <a:latin typeface="+mn-lt"/>
              </a:rPr>
              <a:t> administratives et service public: efficacité/deniers publics/transparence (open data)/démocratie</a:t>
            </a:r>
          </a:p>
          <a:p>
            <a:pPr marL="0" indent="0">
              <a:buFontTx/>
              <a:buNone/>
              <a:defRPr/>
            </a:pPr>
            <a:r>
              <a:rPr lang="fr-FR" sz="1600" dirty="0" smtClean="0">
                <a:solidFill>
                  <a:srgbClr val="008000"/>
                </a:solidFill>
              </a:rPr>
              <a:t>P </a:t>
            </a:r>
            <a:r>
              <a:rPr lang="fr-FR" sz="1600" i="1" dirty="0">
                <a:solidFill>
                  <a:srgbClr val="339933"/>
                </a:solidFill>
              </a:rPr>
              <a:t>Pensez environnement, n’imprimer que si nécessaire </a:t>
            </a:r>
            <a:r>
              <a:rPr lang="fr-FR" sz="1600" i="1" dirty="0" smtClean="0">
                <a:solidFill>
                  <a:srgbClr val="339933"/>
                </a:solidFill>
              </a:rPr>
              <a:t>!</a:t>
            </a:r>
          </a:p>
          <a:p>
            <a:pPr>
              <a:defRPr/>
            </a:pPr>
            <a:r>
              <a:rPr lang="fr-FR" sz="1600" dirty="0" smtClean="0"/>
              <a:t>Ecueils/Nouveaux enjeux</a:t>
            </a:r>
          </a:p>
          <a:p>
            <a:pPr lvl="1">
              <a:defRPr/>
            </a:pPr>
            <a:r>
              <a:rPr lang="fr-FR" dirty="0" smtClean="0">
                <a:latin typeface="+mn-lt"/>
              </a:rPr>
              <a:t> + de consommation de papier (impression individuelle)</a:t>
            </a:r>
          </a:p>
          <a:p>
            <a:pPr lvl="1">
              <a:defRPr/>
            </a:pPr>
            <a:r>
              <a:rPr lang="fr-FR" dirty="0" smtClean="0">
                <a:latin typeface="+mn-lt"/>
              </a:rPr>
              <a:t>Empreinte écologique supports informatiques: matières 1ères, énergies, déchets</a:t>
            </a:r>
          </a:p>
          <a:p>
            <a:pPr lvl="1">
              <a:defRPr/>
            </a:pPr>
            <a:r>
              <a:rPr lang="fr-FR" dirty="0" smtClean="0">
                <a:latin typeface="+mn-lt"/>
              </a:rPr>
              <a:t>Nécessité garantir confidentialité</a:t>
            </a:r>
          </a:p>
          <a:p>
            <a:pPr lvl="1">
              <a:defRPr/>
            </a:pPr>
            <a:r>
              <a:rPr lang="fr-FR" dirty="0" smtClean="0">
                <a:latin typeface="+mn-lt"/>
              </a:rPr>
              <a:t>Fracture numérique</a:t>
            </a:r>
            <a:endParaRPr lang="fr-FR" dirty="0" smtClean="0"/>
          </a:p>
          <a:p>
            <a:pPr lvl="1">
              <a:defRPr/>
            </a:pPr>
            <a:endParaRPr lang="fr-FR" dirty="0" smtClean="0"/>
          </a:p>
          <a:p>
            <a:pPr>
              <a:defRPr/>
            </a:pPr>
            <a:endParaRPr lang="fr-FR" dirty="0"/>
          </a:p>
        </p:txBody>
      </p:sp>
      <p:pic>
        <p:nvPicPr>
          <p:cNvPr id="36870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38" y="2906713"/>
            <a:ext cx="10826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1" name="Titre 1"/>
          <p:cNvSpPr txBox="1">
            <a:spLocks/>
          </p:cNvSpPr>
          <p:nvPr/>
        </p:nvSpPr>
        <p:spPr bwMode="auto">
          <a:xfrm rot="5400000">
            <a:off x="5409407" y="3194843"/>
            <a:ext cx="6858000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>
                <a:solidFill>
                  <a:schemeClr val="bg1"/>
                </a:solidFill>
              </a:rPr>
              <a:t>3. UN RESEAU D’ACHETEURS</a:t>
            </a:r>
          </a:p>
        </p:txBody>
      </p:sp>
    </p:spTree>
    <p:extLst>
      <p:ext uri="{BB962C8B-B14F-4D97-AF65-F5344CB8AC3E}">
        <p14:creationId xmlns:p14="http://schemas.microsoft.com/office/powerpoint/2010/main" val="3346609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Rectangle à coins arrondis 5"/>
          <p:cNvSpPr>
            <a:spLocks noChangeArrowheads="1"/>
          </p:cNvSpPr>
          <p:nvPr/>
        </p:nvSpPr>
        <p:spPr bwMode="auto">
          <a:xfrm>
            <a:off x="468313" y="333375"/>
            <a:ext cx="7775575" cy="1079500"/>
          </a:xfrm>
          <a:prstGeom prst="roundRect">
            <a:avLst>
              <a:gd name="adj" fmla="val 16667"/>
            </a:avLst>
          </a:prstGeom>
          <a:solidFill>
            <a:srgbClr val="5C205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6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6868" name="Titre 1"/>
          <p:cNvSpPr txBox="1">
            <a:spLocks/>
          </p:cNvSpPr>
          <p:nvPr/>
        </p:nvSpPr>
        <p:spPr bwMode="auto">
          <a:xfrm>
            <a:off x="663575" y="115888"/>
            <a:ext cx="657225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dirty="0" smtClean="0">
                <a:solidFill>
                  <a:schemeClr val="bg1"/>
                </a:solidFill>
              </a:rPr>
              <a:t>Exemples de bonnes pratiques: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fr-FR" altLang="fr-FR" dirty="0" smtClean="0">
                <a:solidFill>
                  <a:schemeClr val="bg1"/>
                </a:solidFill>
              </a:rPr>
              <a:t>La </a:t>
            </a:r>
            <a:r>
              <a:rPr lang="fr-FR" altLang="fr-FR" dirty="0">
                <a:solidFill>
                  <a:schemeClr val="bg1"/>
                </a:solidFill>
              </a:rPr>
              <a:t>dématérialisation </a:t>
            </a:r>
            <a:r>
              <a:rPr lang="fr-FR" altLang="fr-FR" dirty="0" smtClean="0">
                <a:solidFill>
                  <a:schemeClr val="bg1"/>
                </a:solidFill>
              </a:rPr>
              <a:t>est-elle durable?</a:t>
            </a:r>
            <a:endParaRPr lang="fr-FR" altLang="fr-FR" dirty="0">
              <a:solidFill>
                <a:schemeClr val="bg1"/>
              </a:solidFill>
            </a:endParaRPr>
          </a:p>
        </p:txBody>
      </p:sp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>
          <a:xfrm>
            <a:off x="781050" y="1852613"/>
            <a:ext cx="7870825" cy="4176712"/>
          </a:xfrm>
        </p:spPr>
        <p:txBody>
          <a:bodyPr/>
          <a:lstStyle/>
          <a:p>
            <a:pPr>
              <a:defRPr/>
            </a:pPr>
            <a:r>
              <a:rPr lang="fr-FR" sz="1600" dirty="0" err="1" smtClean="0"/>
              <a:t>Dé-matérialiser</a:t>
            </a:r>
            <a:r>
              <a:rPr lang="fr-FR" sz="1600" dirty="0" smtClean="0"/>
              <a:t>= économique </a:t>
            </a:r>
            <a:r>
              <a:rPr lang="fr-FR" sz="1600" dirty="0" smtClean="0">
                <a:sym typeface="Wingdings" panose="05000000000000000000" pitchFamily="2" charset="2"/>
              </a:rPr>
              <a:t> é</a:t>
            </a:r>
            <a:r>
              <a:rPr lang="fr-FR" sz="1600" dirty="0" smtClean="0"/>
              <a:t>cologique </a:t>
            </a:r>
            <a:r>
              <a:rPr lang="fr-FR" sz="1600" dirty="0" smtClean="0">
                <a:sym typeface="Wingdings" panose="05000000000000000000" pitchFamily="2" charset="2"/>
              </a:rPr>
              <a:t></a:t>
            </a:r>
            <a:r>
              <a:rPr lang="fr-FR" sz="1600" dirty="0" smtClean="0"/>
              <a:t> RSE</a:t>
            </a:r>
          </a:p>
          <a:p>
            <a:pPr>
              <a:defRPr/>
            </a:pPr>
            <a:r>
              <a:rPr lang="fr-FR" sz="1600" dirty="0" smtClean="0"/>
              <a:t>Avantages/Enjeux</a:t>
            </a:r>
          </a:p>
          <a:p>
            <a:pPr lvl="1">
              <a:defRPr/>
            </a:pPr>
            <a:r>
              <a:rPr lang="fr-FR" dirty="0" smtClean="0">
                <a:latin typeface="+mn-lt"/>
              </a:rPr>
              <a:t>Réduction support matériel papier (objectif « </a:t>
            </a:r>
            <a:r>
              <a:rPr lang="fr-FR" dirty="0" err="1" smtClean="0">
                <a:latin typeface="+mn-lt"/>
              </a:rPr>
              <a:t>zero</a:t>
            </a:r>
            <a:r>
              <a:rPr lang="fr-FR" dirty="0" smtClean="0">
                <a:latin typeface="+mn-lt"/>
              </a:rPr>
              <a:t> papier »)</a:t>
            </a:r>
          </a:p>
          <a:p>
            <a:pPr lvl="1">
              <a:defRPr/>
            </a:pPr>
            <a:r>
              <a:rPr lang="fr-FR" dirty="0" smtClean="0">
                <a:latin typeface="+mn-lt"/>
              </a:rPr>
              <a:t>Suppression transports physiques/courriers</a:t>
            </a:r>
          </a:p>
          <a:p>
            <a:pPr lvl="1">
              <a:defRPr/>
            </a:pPr>
            <a:r>
              <a:rPr lang="fr-FR" dirty="0" smtClean="0">
                <a:latin typeface="+mn-lt"/>
              </a:rPr>
              <a:t>Facilite le partage</a:t>
            </a:r>
          </a:p>
          <a:p>
            <a:pPr lvl="1">
              <a:defRPr/>
            </a:pPr>
            <a:r>
              <a:rPr lang="fr-FR" dirty="0" err="1" smtClean="0">
                <a:latin typeface="+mn-lt"/>
              </a:rPr>
              <a:t>Téléprocédures</a:t>
            </a:r>
            <a:r>
              <a:rPr lang="fr-FR" dirty="0" smtClean="0">
                <a:latin typeface="+mn-lt"/>
              </a:rPr>
              <a:t> administratives et service public: efficacité/deniers publics/transparence (open data)/démocratie</a:t>
            </a:r>
          </a:p>
          <a:p>
            <a:pPr marL="0" indent="0">
              <a:buFontTx/>
              <a:buNone/>
              <a:defRPr/>
            </a:pPr>
            <a:r>
              <a:rPr lang="fr-FR" sz="1600" dirty="0" smtClean="0">
                <a:solidFill>
                  <a:srgbClr val="008000"/>
                </a:solidFill>
              </a:rPr>
              <a:t>P </a:t>
            </a:r>
            <a:r>
              <a:rPr lang="fr-FR" sz="1600" i="1" dirty="0">
                <a:solidFill>
                  <a:srgbClr val="339933"/>
                </a:solidFill>
              </a:rPr>
              <a:t>Pensez environnement, n’imprimer que si nécessaire </a:t>
            </a:r>
            <a:r>
              <a:rPr lang="fr-FR" sz="1600" i="1" dirty="0" smtClean="0">
                <a:solidFill>
                  <a:srgbClr val="339933"/>
                </a:solidFill>
              </a:rPr>
              <a:t>!</a:t>
            </a:r>
          </a:p>
          <a:p>
            <a:pPr>
              <a:defRPr/>
            </a:pPr>
            <a:r>
              <a:rPr lang="fr-FR" sz="1600" dirty="0" smtClean="0"/>
              <a:t>Ecueils/Nouveaux enjeux</a:t>
            </a:r>
          </a:p>
          <a:p>
            <a:pPr lvl="1">
              <a:defRPr/>
            </a:pPr>
            <a:r>
              <a:rPr lang="fr-FR" dirty="0" smtClean="0">
                <a:latin typeface="+mn-lt"/>
              </a:rPr>
              <a:t> + de consommation de papier (impression individuelle)</a:t>
            </a:r>
          </a:p>
          <a:p>
            <a:pPr lvl="1">
              <a:defRPr/>
            </a:pPr>
            <a:r>
              <a:rPr lang="fr-FR" dirty="0" smtClean="0">
                <a:latin typeface="+mn-lt"/>
              </a:rPr>
              <a:t>Empreinte écologique supports informatiques: matières 1ères, énergies, déchets</a:t>
            </a:r>
          </a:p>
          <a:p>
            <a:pPr lvl="1">
              <a:defRPr/>
            </a:pPr>
            <a:r>
              <a:rPr lang="fr-FR" dirty="0" smtClean="0">
                <a:latin typeface="+mn-lt"/>
              </a:rPr>
              <a:t>Nécessité garantir confidentialité</a:t>
            </a:r>
          </a:p>
          <a:p>
            <a:pPr lvl="1">
              <a:defRPr/>
            </a:pPr>
            <a:r>
              <a:rPr lang="fr-FR" dirty="0" smtClean="0">
                <a:latin typeface="+mn-lt"/>
              </a:rPr>
              <a:t>Fracture numérique</a:t>
            </a:r>
            <a:endParaRPr lang="fr-FR" dirty="0" smtClean="0"/>
          </a:p>
          <a:p>
            <a:pPr lvl="1">
              <a:defRPr/>
            </a:pPr>
            <a:endParaRPr lang="fr-FR" dirty="0" smtClean="0"/>
          </a:p>
          <a:p>
            <a:pPr>
              <a:defRPr/>
            </a:pPr>
            <a:endParaRPr lang="fr-FR" dirty="0"/>
          </a:p>
        </p:txBody>
      </p:sp>
      <p:pic>
        <p:nvPicPr>
          <p:cNvPr id="36870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38" y="2906713"/>
            <a:ext cx="10826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1" name="Titre 1"/>
          <p:cNvSpPr txBox="1">
            <a:spLocks/>
          </p:cNvSpPr>
          <p:nvPr/>
        </p:nvSpPr>
        <p:spPr bwMode="auto">
          <a:xfrm rot="5400000">
            <a:off x="5409407" y="3194843"/>
            <a:ext cx="6858000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>
                <a:solidFill>
                  <a:schemeClr val="bg1"/>
                </a:solidFill>
              </a:rPr>
              <a:t>3. UN RESEAU D’ACHETEURS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1" name="Rectangle à coins arrondis 5"/>
          <p:cNvSpPr>
            <a:spLocks noChangeArrowheads="1"/>
          </p:cNvSpPr>
          <p:nvPr/>
        </p:nvSpPr>
        <p:spPr bwMode="auto">
          <a:xfrm>
            <a:off x="468313" y="333375"/>
            <a:ext cx="7775575" cy="1079500"/>
          </a:xfrm>
          <a:prstGeom prst="roundRect">
            <a:avLst>
              <a:gd name="adj" fmla="val 16667"/>
            </a:avLst>
          </a:prstGeom>
          <a:solidFill>
            <a:srgbClr val="5C205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6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7892" name="Titre 1"/>
          <p:cNvSpPr txBox="1">
            <a:spLocks/>
          </p:cNvSpPr>
          <p:nvPr/>
        </p:nvSpPr>
        <p:spPr bwMode="auto">
          <a:xfrm>
            <a:off x="663575" y="115888"/>
            <a:ext cx="657225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dirty="0" smtClean="0">
                <a:solidFill>
                  <a:schemeClr val="bg1"/>
                </a:solidFill>
              </a:rPr>
              <a:t>La dématérialisation </a:t>
            </a:r>
            <a:r>
              <a:rPr lang="fr-FR" altLang="fr-FR" dirty="0" smtClean="0">
                <a:solidFill>
                  <a:schemeClr val="bg1"/>
                </a:solidFill>
              </a:rPr>
              <a:t>peut être v</a:t>
            </a:r>
            <a:r>
              <a:rPr lang="fr-FR" altLang="fr-FR" dirty="0" smtClean="0">
                <a:solidFill>
                  <a:schemeClr val="bg1"/>
                </a:solidFill>
              </a:rPr>
              <a:t>raiment durable</a:t>
            </a:r>
            <a:endParaRPr lang="fr-FR" altLang="fr-FR" dirty="0">
              <a:solidFill>
                <a:schemeClr val="bg1"/>
              </a:solidFill>
            </a:endParaRPr>
          </a:p>
        </p:txBody>
      </p:sp>
      <p:sp>
        <p:nvSpPr>
          <p:cNvPr id="37893" name="Titre 1"/>
          <p:cNvSpPr txBox="1">
            <a:spLocks/>
          </p:cNvSpPr>
          <p:nvPr/>
        </p:nvSpPr>
        <p:spPr bwMode="auto">
          <a:xfrm rot="5400000">
            <a:off x="5409407" y="3194843"/>
            <a:ext cx="6858000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>
                <a:solidFill>
                  <a:schemeClr val="bg1"/>
                </a:solidFill>
              </a:rPr>
              <a:t>3. UN RESEAU D’ACHETEURS</a:t>
            </a:r>
          </a:p>
        </p:txBody>
      </p:sp>
      <p:sp>
        <p:nvSpPr>
          <p:cNvPr id="13" name="Espace réservé du contenu 2"/>
          <p:cNvSpPr>
            <a:spLocks noGrp="1"/>
          </p:cNvSpPr>
          <p:nvPr>
            <p:ph idx="1"/>
          </p:nvPr>
        </p:nvSpPr>
        <p:spPr>
          <a:xfrm>
            <a:off x="755650" y="1890713"/>
            <a:ext cx="7632700" cy="3816350"/>
          </a:xfrm>
        </p:spPr>
        <p:txBody>
          <a:bodyPr/>
          <a:lstStyle/>
          <a:p>
            <a:pPr>
              <a:defRPr/>
            </a:pPr>
            <a:r>
              <a:rPr lang="fr-FR" sz="1600" dirty="0"/>
              <a:t>P</a:t>
            </a:r>
            <a:r>
              <a:rPr lang="fr-FR" sz="1600" dirty="0" smtClean="0"/>
              <a:t>artager les objectifs/ adopter une approche globale </a:t>
            </a:r>
          </a:p>
          <a:p>
            <a:pPr lvl="1">
              <a:defRPr/>
            </a:pPr>
            <a:r>
              <a:rPr lang="fr-FR" dirty="0" smtClean="0">
                <a:latin typeface="+mn-lt"/>
              </a:rPr>
              <a:t>levier de réorganisation: analyse de la chaîne entière </a:t>
            </a:r>
            <a:endParaRPr lang="fr-FR" dirty="0" smtClean="0">
              <a:latin typeface="+mn-lt"/>
              <a:sym typeface="Wingdings" panose="05000000000000000000" pitchFamily="2" charset="2"/>
            </a:endParaRPr>
          </a:p>
          <a:p>
            <a:pPr lvl="1">
              <a:defRPr/>
            </a:pPr>
            <a:r>
              <a:rPr lang="fr-FR" dirty="0" smtClean="0">
                <a:latin typeface="+mn-lt"/>
                <a:sym typeface="Wingdings" panose="05000000000000000000" pitchFamily="2" charset="2"/>
              </a:rPr>
              <a:t>Avancer pas à pas</a:t>
            </a:r>
            <a:endParaRPr lang="fr-FR" dirty="0" smtClean="0">
              <a:latin typeface="+mn-lt"/>
            </a:endParaRPr>
          </a:p>
          <a:p>
            <a:pPr lvl="1">
              <a:defRPr/>
            </a:pPr>
            <a:r>
              <a:rPr lang="fr-FR" dirty="0" smtClean="0">
                <a:latin typeface="+mn-lt"/>
              </a:rPr>
              <a:t>prise en compte des parties prenantes</a:t>
            </a:r>
          </a:p>
          <a:p>
            <a:pPr>
              <a:defRPr/>
            </a:pPr>
            <a:r>
              <a:rPr lang="fr-FR" sz="1600" dirty="0" smtClean="0"/>
              <a:t>Clauses environnementales marchés informatiques</a:t>
            </a:r>
          </a:p>
          <a:p>
            <a:pPr>
              <a:defRPr/>
            </a:pPr>
            <a:r>
              <a:rPr lang="fr-FR" sz="1600" dirty="0" smtClean="0"/>
              <a:t>Moins </a:t>
            </a:r>
            <a:r>
              <a:rPr lang="fr-FR" sz="1600" dirty="0" smtClean="0"/>
              <a:t>de fichiers pour plus de qualité</a:t>
            </a:r>
          </a:p>
          <a:p>
            <a:pPr lvl="1">
              <a:defRPr/>
            </a:pPr>
            <a:r>
              <a:rPr lang="fr-FR" dirty="0">
                <a:latin typeface="+mn-lt"/>
              </a:rPr>
              <a:t>Lecture qualitative sur </a:t>
            </a:r>
            <a:r>
              <a:rPr lang="fr-FR" dirty="0" smtClean="0">
                <a:latin typeface="+mn-lt"/>
              </a:rPr>
              <a:t>écran, liens hypertextes</a:t>
            </a:r>
          </a:p>
          <a:p>
            <a:pPr lvl="1">
              <a:defRPr/>
            </a:pPr>
            <a:r>
              <a:rPr lang="fr-FR" dirty="0" smtClean="0">
                <a:latin typeface="+mn-lt"/>
              </a:rPr>
              <a:t>Récupération de données (formulaires)</a:t>
            </a:r>
          </a:p>
          <a:p>
            <a:pPr lvl="1">
              <a:defRPr/>
            </a:pPr>
            <a:r>
              <a:rPr lang="fr-FR" dirty="0" smtClean="0">
                <a:latin typeface="+mn-lt"/>
              </a:rPr>
              <a:t>Sécurité, confidentialité, authenticité</a:t>
            </a:r>
          </a:p>
          <a:p>
            <a:pPr>
              <a:defRPr/>
            </a:pPr>
            <a:r>
              <a:rPr lang="fr-FR" sz="1600" dirty="0" smtClean="0"/>
              <a:t>Simplification des procédures </a:t>
            </a:r>
            <a:r>
              <a:rPr lang="fr-FR" sz="1600" dirty="0"/>
              <a:t>administratives</a:t>
            </a:r>
          </a:p>
          <a:p>
            <a:pPr lvl="1">
              <a:defRPr/>
            </a:pPr>
            <a:r>
              <a:rPr lang="fr-FR" dirty="0" smtClean="0">
                <a:latin typeface="+mn-lt"/>
              </a:rPr>
              <a:t>Evolution cadre règlementaire, culture juridique</a:t>
            </a:r>
          </a:p>
          <a:p>
            <a:pPr lvl="1">
              <a:defRPr/>
            </a:pPr>
            <a:r>
              <a:rPr lang="fr-FR" dirty="0" smtClean="0">
                <a:latin typeface="+mn-lt"/>
              </a:rPr>
              <a:t>Partager les bonnes pratiques avec les acteurs</a:t>
            </a:r>
          </a:p>
          <a:p>
            <a:pPr lvl="1">
              <a:defRPr/>
            </a:pPr>
            <a:r>
              <a:rPr lang="fr-FR" dirty="0" smtClean="0">
                <a:latin typeface="+mn-lt"/>
              </a:rPr>
              <a:t>Recourir aux expérimentations (confiance, innovation, culture du risque)</a:t>
            </a:r>
          </a:p>
          <a:p>
            <a:pPr lvl="1">
              <a:defRPr/>
            </a:pPr>
            <a:r>
              <a:rPr lang="fr-FR" dirty="0" smtClean="0">
                <a:latin typeface="+mn-lt"/>
              </a:rPr>
              <a:t>Accompagner, former vers des tâches </a:t>
            </a:r>
            <a:r>
              <a:rPr lang="fr-FR" dirty="0" smtClean="0">
                <a:latin typeface="+mn-lt"/>
              </a:rPr>
              <a:t>qualitatives, ergonome</a:t>
            </a:r>
          </a:p>
          <a:p>
            <a:pPr lvl="1">
              <a:defRPr/>
            </a:pPr>
            <a:endParaRPr lang="fr-FR" dirty="0" smtClean="0">
              <a:latin typeface="+mn-lt"/>
            </a:endParaRPr>
          </a:p>
          <a:p>
            <a:pPr lvl="1">
              <a:defRPr/>
            </a:pPr>
            <a:endParaRPr lang="fr-FR" dirty="0" smtClean="0"/>
          </a:p>
          <a:p>
            <a:pPr lvl="1">
              <a:defRPr/>
            </a:pPr>
            <a:endParaRPr lang="fr-FR" dirty="0" smtClean="0"/>
          </a:p>
          <a:p>
            <a:pPr lvl="1">
              <a:defRPr/>
            </a:pP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Rectangle à coins arrondis 5"/>
          <p:cNvSpPr>
            <a:spLocks noChangeArrowheads="1"/>
          </p:cNvSpPr>
          <p:nvPr/>
        </p:nvSpPr>
        <p:spPr bwMode="auto">
          <a:xfrm>
            <a:off x="468313" y="333375"/>
            <a:ext cx="7775575" cy="1079500"/>
          </a:xfrm>
          <a:prstGeom prst="roundRect">
            <a:avLst>
              <a:gd name="adj" fmla="val 16667"/>
            </a:avLst>
          </a:prstGeom>
          <a:solidFill>
            <a:srgbClr val="5C205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6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8916" name="Titre 1"/>
          <p:cNvSpPr txBox="1">
            <a:spLocks/>
          </p:cNvSpPr>
          <p:nvPr/>
        </p:nvSpPr>
        <p:spPr bwMode="auto">
          <a:xfrm>
            <a:off x="663575" y="115888"/>
            <a:ext cx="657225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>
                <a:solidFill>
                  <a:schemeClr val="bg1"/>
                </a:solidFill>
              </a:rPr>
              <a:t>Exemple de la Région: La télétransmission des actes régionaux au contrôle de légalité (un service du Portail Maximilien) </a:t>
            </a:r>
          </a:p>
        </p:txBody>
      </p:sp>
      <p:sp>
        <p:nvSpPr>
          <p:cNvPr id="38917" name="Titre 1"/>
          <p:cNvSpPr txBox="1">
            <a:spLocks/>
          </p:cNvSpPr>
          <p:nvPr/>
        </p:nvSpPr>
        <p:spPr bwMode="auto">
          <a:xfrm rot="5400000">
            <a:off x="5409407" y="3194843"/>
            <a:ext cx="6858000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>
                <a:solidFill>
                  <a:schemeClr val="bg1"/>
                </a:solidFill>
              </a:rPr>
              <a:t>3. UN RESEAU D’ACHETEURS</a:t>
            </a:r>
          </a:p>
        </p:txBody>
      </p:sp>
      <p:sp>
        <p:nvSpPr>
          <p:cNvPr id="13" name="Espace réservé du contenu 2"/>
          <p:cNvSpPr>
            <a:spLocks noGrp="1"/>
          </p:cNvSpPr>
          <p:nvPr>
            <p:ph idx="1"/>
          </p:nvPr>
        </p:nvSpPr>
        <p:spPr>
          <a:xfrm>
            <a:off x="663575" y="1630363"/>
            <a:ext cx="7632700" cy="381635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fr-FR" altLang="fr-FR" sz="1600" u="sng" dirty="0" smtClean="0"/>
              <a:t>Impact environnemental  </a:t>
            </a:r>
            <a:r>
              <a:rPr lang="fr-FR" altLang="fr-FR" sz="1600" dirty="0" smtClean="0"/>
              <a:t>: </a:t>
            </a:r>
            <a:r>
              <a:rPr lang="fr-FR" altLang="fr-FR" sz="1600" dirty="0" smtClean="0">
                <a:solidFill>
                  <a:schemeClr val="tx1"/>
                </a:solidFill>
              </a:rPr>
              <a:t>moins de déchets papier et de C02</a:t>
            </a:r>
          </a:p>
          <a:p>
            <a:pPr>
              <a:buFontTx/>
              <a:buChar char="-"/>
              <a:defRPr/>
            </a:pPr>
            <a:r>
              <a:rPr lang="fr-FR" altLang="fr-FR" sz="1600" dirty="0">
                <a:solidFill>
                  <a:schemeClr val="tx1"/>
                </a:solidFill>
              </a:rPr>
              <a:t>r</a:t>
            </a:r>
            <a:r>
              <a:rPr lang="fr-FR" altLang="fr-FR" sz="1600" dirty="0" smtClean="0">
                <a:solidFill>
                  <a:schemeClr val="tx1"/>
                </a:solidFill>
              </a:rPr>
              <a:t>éduction copies + de 20 000 feuilles (1 an): contrôle s/écran </a:t>
            </a:r>
          </a:p>
          <a:p>
            <a:pPr>
              <a:buFontTx/>
              <a:buChar char="-"/>
              <a:defRPr/>
            </a:pPr>
            <a:r>
              <a:rPr lang="fr-FR" altLang="fr-FR" sz="1600" dirty="0" smtClean="0">
                <a:solidFill>
                  <a:schemeClr val="tx1"/>
                </a:solidFill>
              </a:rPr>
              <a:t>réduction émissions </a:t>
            </a:r>
            <a:r>
              <a:rPr lang="fr-FR" altLang="fr-FR" sz="1600" dirty="0">
                <a:solidFill>
                  <a:schemeClr val="tx1"/>
                </a:solidFill>
              </a:rPr>
              <a:t>produites par le transport routier </a:t>
            </a:r>
            <a:endParaRPr lang="fr-FR" altLang="fr-FR" sz="1600" dirty="0" smtClean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fr-FR" altLang="fr-FR" sz="1600" u="sng" dirty="0"/>
              <a:t>Impact économique :</a:t>
            </a:r>
          </a:p>
          <a:p>
            <a:pPr>
              <a:buFontTx/>
              <a:buChar char="-"/>
              <a:defRPr/>
            </a:pPr>
            <a:r>
              <a:rPr lang="fr-FR" altLang="fr-FR" sz="1600" dirty="0" smtClean="0">
                <a:solidFill>
                  <a:schemeClr val="tx1"/>
                </a:solidFill>
              </a:rPr>
              <a:t>mutualisation, via le GIP Maximilien </a:t>
            </a:r>
          </a:p>
          <a:p>
            <a:pPr>
              <a:buFontTx/>
              <a:buChar char="-"/>
              <a:defRPr/>
            </a:pPr>
            <a:r>
              <a:rPr lang="fr-FR" altLang="fr-FR" sz="1600" dirty="0" smtClean="0">
                <a:solidFill>
                  <a:schemeClr val="tx1"/>
                </a:solidFill>
              </a:rPr>
              <a:t>réduction coûts impression, affranchissement, transport</a:t>
            </a:r>
            <a:endParaRPr lang="fr-FR" altLang="fr-FR" sz="16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fr-FR" sz="1600" u="sng" dirty="0" smtClean="0"/>
              <a:t>Impact </a:t>
            </a:r>
            <a:r>
              <a:rPr lang="fr-FR" sz="1600" u="sng" dirty="0"/>
              <a:t>opérationnel :</a:t>
            </a:r>
          </a:p>
          <a:p>
            <a:pPr>
              <a:buFontTx/>
              <a:buChar char="-"/>
              <a:defRPr/>
            </a:pPr>
            <a:r>
              <a:rPr lang="fr-FR" sz="1600" dirty="0">
                <a:solidFill>
                  <a:schemeClr val="tx1"/>
                </a:solidFill>
              </a:rPr>
              <a:t>g</a:t>
            </a:r>
            <a:r>
              <a:rPr lang="fr-FR" sz="1600" dirty="0" smtClean="0">
                <a:solidFill>
                  <a:schemeClr val="tx1"/>
                </a:solidFill>
              </a:rPr>
              <a:t>ain </a:t>
            </a:r>
            <a:r>
              <a:rPr lang="fr-FR" sz="1600" dirty="0">
                <a:solidFill>
                  <a:schemeClr val="tx1"/>
                </a:solidFill>
              </a:rPr>
              <a:t>de temps  pour envoi et retour actes (45 min max)</a:t>
            </a:r>
          </a:p>
          <a:p>
            <a:pPr>
              <a:buFontTx/>
              <a:buChar char="-"/>
              <a:defRPr/>
            </a:pPr>
            <a:r>
              <a:rPr lang="fr-FR" sz="1600" dirty="0">
                <a:solidFill>
                  <a:schemeClr val="tx1"/>
                </a:solidFill>
              </a:rPr>
              <a:t>e</a:t>
            </a:r>
            <a:r>
              <a:rPr lang="fr-FR" sz="1600" dirty="0" smtClean="0">
                <a:solidFill>
                  <a:schemeClr val="tx1"/>
                </a:solidFill>
              </a:rPr>
              <a:t>xécution des </a:t>
            </a:r>
            <a:r>
              <a:rPr lang="fr-FR" sz="1600" dirty="0">
                <a:solidFill>
                  <a:schemeClr val="tx1"/>
                </a:solidFill>
              </a:rPr>
              <a:t>actes plus </a:t>
            </a:r>
            <a:r>
              <a:rPr lang="fr-FR" sz="1600" dirty="0" smtClean="0">
                <a:solidFill>
                  <a:schemeClr val="tx1"/>
                </a:solidFill>
              </a:rPr>
              <a:t>rapide, sécurisation juridique</a:t>
            </a:r>
            <a:endParaRPr lang="fr-FR" sz="16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fr-FR" sz="1600" u="sng" dirty="0" smtClean="0"/>
              <a:t>Impact </a:t>
            </a:r>
            <a:r>
              <a:rPr lang="fr-FR" sz="1600" u="sng" dirty="0"/>
              <a:t>social:</a:t>
            </a:r>
          </a:p>
          <a:p>
            <a:pPr>
              <a:buFontTx/>
              <a:buChar char="-"/>
              <a:defRPr/>
            </a:pPr>
            <a:r>
              <a:rPr lang="fr-FR" sz="1600" dirty="0" smtClean="0">
                <a:solidFill>
                  <a:schemeClr val="tx1"/>
                </a:solidFill>
              </a:rPr>
              <a:t>réorganisation </a:t>
            </a:r>
            <a:r>
              <a:rPr lang="fr-FR" sz="1600" dirty="0">
                <a:solidFill>
                  <a:schemeClr val="tx1"/>
                </a:solidFill>
              </a:rPr>
              <a:t>des </a:t>
            </a:r>
            <a:r>
              <a:rPr lang="fr-FR" sz="1600" dirty="0" smtClean="0">
                <a:solidFill>
                  <a:schemeClr val="tx1"/>
                </a:solidFill>
              </a:rPr>
              <a:t>tâches</a:t>
            </a:r>
            <a:r>
              <a:rPr lang="fr-FR" sz="1600" dirty="0">
                <a:solidFill>
                  <a:schemeClr val="tx1"/>
                </a:solidFill>
              </a:rPr>
              <a:t>:</a:t>
            </a:r>
            <a:r>
              <a:rPr lang="fr-FR" sz="1600" dirty="0" smtClean="0">
                <a:solidFill>
                  <a:schemeClr val="tx1"/>
                </a:solidFill>
              </a:rPr>
              <a:t> accompagnement</a:t>
            </a:r>
          </a:p>
          <a:p>
            <a:pPr>
              <a:buFontTx/>
              <a:buChar char="-"/>
              <a:defRPr/>
            </a:pPr>
            <a:r>
              <a:rPr lang="fr-FR" sz="1600" dirty="0">
                <a:solidFill>
                  <a:schemeClr val="tx1"/>
                </a:solidFill>
              </a:rPr>
              <a:t>a</a:t>
            </a:r>
            <a:r>
              <a:rPr lang="fr-FR" sz="1600" dirty="0" smtClean="0">
                <a:solidFill>
                  <a:schemeClr val="tx1"/>
                </a:solidFill>
              </a:rPr>
              <a:t>cquisition de  nouvelles compétences: formation</a:t>
            </a:r>
          </a:p>
          <a:p>
            <a:pPr>
              <a:buFontTx/>
              <a:buChar char="-"/>
              <a:defRPr/>
            </a:pPr>
            <a:r>
              <a:rPr lang="fr-FR" sz="1600" dirty="0" smtClean="0">
                <a:solidFill>
                  <a:schemeClr val="tx1"/>
                </a:solidFill>
              </a:rPr>
              <a:t>mode projet: transversalité, valorisation acteurs </a:t>
            </a:r>
          </a:p>
          <a:p>
            <a:pPr>
              <a:buFontTx/>
              <a:buChar char="-"/>
              <a:defRPr/>
            </a:pPr>
            <a:endParaRPr lang="fr-FR" sz="1600" u="sng" dirty="0"/>
          </a:p>
          <a:p>
            <a:pPr marL="342900" lvl="1" indent="-342900">
              <a:defRPr/>
            </a:pPr>
            <a:endParaRPr lang="fr-FR" u="sng" dirty="0">
              <a:solidFill>
                <a:srgbClr val="7422A2"/>
              </a:solidFill>
              <a:latin typeface="+mn-lt"/>
              <a:ea typeface="+mn-ea"/>
              <a:cs typeface="+mn-cs"/>
            </a:endParaRPr>
          </a:p>
          <a:p>
            <a:pPr marL="342900" lvl="1" indent="-342900">
              <a:defRPr/>
            </a:pPr>
            <a:endParaRPr lang="fr-FR" u="sng" dirty="0">
              <a:solidFill>
                <a:srgbClr val="7422A2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38919" name="Picture 4" descr="Logo-couleu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875" y="5637213"/>
            <a:ext cx="2819400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Rectangle à coins arrondis 5"/>
          <p:cNvSpPr>
            <a:spLocks noChangeArrowheads="1"/>
          </p:cNvSpPr>
          <p:nvPr/>
        </p:nvSpPr>
        <p:spPr bwMode="auto">
          <a:xfrm>
            <a:off x="468313" y="333375"/>
            <a:ext cx="7775575" cy="1079500"/>
          </a:xfrm>
          <a:prstGeom prst="roundRect">
            <a:avLst>
              <a:gd name="adj" fmla="val 16667"/>
            </a:avLst>
          </a:prstGeom>
          <a:solidFill>
            <a:srgbClr val="5C205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6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8916" name="Titre 1"/>
          <p:cNvSpPr txBox="1">
            <a:spLocks/>
          </p:cNvSpPr>
          <p:nvPr/>
        </p:nvSpPr>
        <p:spPr bwMode="auto">
          <a:xfrm>
            <a:off x="663575" y="115888"/>
            <a:ext cx="657225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dirty="0">
                <a:solidFill>
                  <a:schemeClr val="bg1"/>
                </a:solidFill>
              </a:rPr>
              <a:t>Exemple </a:t>
            </a:r>
            <a:r>
              <a:rPr lang="fr-FR" altLang="fr-FR" dirty="0" smtClean="0">
                <a:solidFill>
                  <a:schemeClr val="bg1"/>
                </a:solidFill>
              </a:rPr>
              <a:t>du département du Val de Marne</a:t>
            </a:r>
          </a:p>
        </p:txBody>
      </p:sp>
      <p:sp>
        <p:nvSpPr>
          <p:cNvPr id="38917" name="Titre 1"/>
          <p:cNvSpPr txBox="1">
            <a:spLocks/>
          </p:cNvSpPr>
          <p:nvPr/>
        </p:nvSpPr>
        <p:spPr bwMode="auto">
          <a:xfrm rot="5400000">
            <a:off x="5409407" y="3194843"/>
            <a:ext cx="6858000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>
                <a:solidFill>
                  <a:schemeClr val="bg1"/>
                </a:solidFill>
              </a:rPr>
              <a:t>3. UN RESEAU D’ACHETEURS</a:t>
            </a:r>
          </a:p>
        </p:txBody>
      </p:sp>
      <p:sp>
        <p:nvSpPr>
          <p:cNvPr id="13" name="Espace réservé du contenu 2"/>
          <p:cNvSpPr>
            <a:spLocks noGrp="1"/>
          </p:cNvSpPr>
          <p:nvPr>
            <p:ph idx="1"/>
          </p:nvPr>
        </p:nvSpPr>
        <p:spPr>
          <a:xfrm>
            <a:off x="663575" y="1630363"/>
            <a:ext cx="7632700" cy="3816350"/>
          </a:xfrm>
        </p:spPr>
        <p:txBody>
          <a:bodyPr/>
          <a:lstStyle/>
          <a:p>
            <a:pPr>
              <a:buFontTx/>
              <a:buChar char="-"/>
              <a:defRPr/>
            </a:pPr>
            <a:endParaRPr lang="fr-FR" sz="1600" u="sng" dirty="0"/>
          </a:p>
          <a:p>
            <a:pPr marL="342900" lvl="1" indent="-342900">
              <a:defRPr/>
            </a:pPr>
            <a:endParaRPr lang="fr-FR" u="sng" dirty="0">
              <a:solidFill>
                <a:srgbClr val="7422A2"/>
              </a:solidFill>
              <a:latin typeface="+mn-lt"/>
              <a:ea typeface="+mn-ea"/>
              <a:cs typeface="+mn-cs"/>
            </a:endParaRPr>
          </a:p>
          <a:p>
            <a:pPr marL="342900" lvl="1" indent="-342900">
              <a:defRPr/>
            </a:pPr>
            <a:endParaRPr lang="fr-FR" u="sng" dirty="0">
              <a:solidFill>
                <a:srgbClr val="7422A2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8726" y="1557338"/>
            <a:ext cx="3558149" cy="4944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113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BEA5F-5062-460D-89C3-12B3D7FF347F}" type="slidenum">
              <a:rPr lang="fr-FR" altLang="fr-FR" smtClean="0"/>
              <a:pPr/>
              <a:t>27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578895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altLang="fr-FR" smtClean="0"/>
          </a:p>
        </p:txBody>
      </p:sp>
      <p:sp>
        <p:nvSpPr>
          <p:cNvPr id="39939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altLang="fr-FR" smtClean="0"/>
          </a:p>
        </p:txBody>
      </p:sp>
      <p:pic>
        <p:nvPicPr>
          <p:cNvPr id="39940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25"/>
            <a:ext cx="9144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1" name="Rectangle 2"/>
          <p:cNvSpPr txBox="1">
            <a:spLocks noChangeArrowheads="1"/>
          </p:cNvSpPr>
          <p:nvPr/>
        </p:nvSpPr>
        <p:spPr bwMode="auto">
          <a:xfrm>
            <a:off x="539750" y="3500438"/>
            <a:ext cx="640873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bg1"/>
                </a:solidFill>
              </a:rPr>
              <a:t>Merci de votre attention</a:t>
            </a:r>
          </a:p>
        </p:txBody>
      </p:sp>
      <p:sp>
        <p:nvSpPr>
          <p:cNvPr id="39942" name="ZoneTexte 6"/>
          <p:cNvSpPr txBox="1">
            <a:spLocks noChangeArrowheads="1"/>
          </p:cNvSpPr>
          <p:nvPr/>
        </p:nvSpPr>
        <p:spPr bwMode="auto">
          <a:xfrm>
            <a:off x="395288" y="4581525"/>
            <a:ext cx="721995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>
                <a:solidFill>
                  <a:schemeClr val="tx1"/>
                </a:solidFill>
              </a:rPr>
              <a:t>GIP MAXIMILIEN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90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>
                <a:solidFill>
                  <a:schemeClr val="tx1"/>
                </a:solidFill>
              </a:rPr>
              <a:t>Alexis BOUDARD -  Directeur du GIP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>
                <a:solidFill>
                  <a:schemeClr val="tx1"/>
                </a:solidFill>
              </a:rPr>
              <a:t>Flora VIGREUX – Directrice adjointe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>
                <a:solidFill>
                  <a:schemeClr val="tx1"/>
                </a:solidFill>
              </a:rPr>
              <a:t>Sandrine BOUSQUET – Chargée de communication et des partenariats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>
                <a:solidFill>
                  <a:schemeClr val="tx1"/>
                </a:solidFill>
              </a:rPr>
              <a:t>Grace BANSIMBA – Assistante administrative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70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200" b="0" i="1">
                <a:solidFill>
                  <a:schemeClr val="tx1"/>
                </a:solidFill>
              </a:rPr>
              <a:t>Portail des marchés publics franciliens - </a:t>
            </a:r>
            <a:r>
              <a:rPr lang="fr-FR" altLang="fr-FR" sz="1200" b="0" i="1" u="sng">
                <a:solidFill>
                  <a:schemeClr val="tx1"/>
                </a:solidFill>
                <a:hlinkClick r:id="rId4"/>
              </a:rPr>
              <a:t>www.maximilien.fr</a:t>
            </a:r>
            <a:r>
              <a:rPr lang="fr-FR" altLang="fr-FR" sz="1200" b="0" i="1">
                <a:solidFill>
                  <a:schemeClr val="tx1"/>
                </a:solidFill>
              </a:rPr>
              <a:t> </a:t>
            </a:r>
            <a:endParaRPr lang="fr-FR" altLang="fr-FR" sz="1200" b="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200" b="0">
                <a:solidFill>
                  <a:schemeClr val="tx1"/>
                </a:solidFill>
              </a:rPr>
              <a:t>35 Boulevard des Invalides – 75007 Paris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200" b="0">
                <a:solidFill>
                  <a:schemeClr val="tx1"/>
                </a:solidFill>
              </a:rPr>
              <a:t>01.53.85.72.31 - </a:t>
            </a:r>
            <a:r>
              <a:rPr lang="fr-FR" altLang="fr-FR" sz="1200" b="0">
                <a:solidFill>
                  <a:schemeClr val="tx1"/>
                </a:solidFill>
                <a:hlinkClick r:id="rId5"/>
              </a:rPr>
              <a:t>contact</a:t>
            </a:r>
            <a:r>
              <a:rPr lang="fr-FR" altLang="fr-FR" sz="1200" b="0" u="sng">
                <a:solidFill>
                  <a:schemeClr val="tx1"/>
                </a:solidFill>
                <a:hlinkClick r:id="rId5"/>
              </a:rPr>
              <a:t>@maximilien.fr</a:t>
            </a:r>
            <a:r>
              <a:rPr lang="fr-FR" altLang="fr-FR" sz="1200" b="0" u="sng">
                <a:solidFill>
                  <a:schemeClr val="tx1"/>
                </a:solidFill>
              </a:rPr>
              <a:t> </a:t>
            </a:r>
            <a:r>
              <a:rPr lang="fr-FR" altLang="fr-FR" sz="1200" b="0">
                <a:solidFill>
                  <a:schemeClr val="tx1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600" b="0">
              <a:solidFill>
                <a:schemeClr val="tx1"/>
              </a:solidFill>
            </a:endParaRPr>
          </a:p>
        </p:txBody>
      </p:sp>
      <p:pic>
        <p:nvPicPr>
          <p:cNvPr id="39943" name="Picture 10" descr="http://static.siteduzero.com/prod/courses/icons/icon_petit-guide-d-utilisation-de-twitter.png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4508500"/>
            <a:ext cx="425450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4" name="ZoneTexte 1">
            <a:hlinkClick r:id="rId6"/>
          </p:cNvPr>
          <p:cNvSpPr txBox="1">
            <a:spLocks noChangeArrowheads="1"/>
          </p:cNvSpPr>
          <p:nvPr/>
        </p:nvSpPr>
        <p:spPr bwMode="auto">
          <a:xfrm>
            <a:off x="6275388" y="4578350"/>
            <a:ext cx="25923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600" b="0">
                <a:solidFill>
                  <a:schemeClr val="tx1"/>
                </a:solidFill>
              </a:rPr>
              <a:t>@GIP_MAXIMILIEN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25"/>
            <a:ext cx="9144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550" y="3365500"/>
            <a:ext cx="7561263" cy="649288"/>
          </a:xfrm>
        </p:spPr>
        <p:txBody>
          <a:bodyPr/>
          <a:lstStyle/>
          <a:p>
            <a:pPr>
              <a:buFontTx/>
              <a:buNone/>
            </a:pPr>
            <a:r>
              <a:rPr lang="fr-FR" altLang="fr-FR" sz="2400" smtClean="0">
                <a:solidFill>
                  <a:schemeClr val="bg1"/>
                </a:solidFill>
              </a:rPr>
              <a:t>1. Qui est MAXIMILIEN?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4000" cy="6838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itre 1"/>
          <p:cNvSpPr txBox="1">
            <a:spLocks/>
          </p:cNvSpPr>
          <p:nvPr/>
        </p:nvSpPr>
        <p:spPr bwMode="auto">
          <a:xfrm rot="5400000">
            <a:off x="5957888" y="2906712"/>
            <a:ext cx="5761038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bg1"/>
                </a:solidFill>
              </a:rPr>
              <a:t>1. Qui est Maximilien ?</a:t>
            </a:r>
          </a:p>
        </p:txBody>
      </p:sp>
      <p:sp>
        <p:nvSpPr>
          <p:cNvPr id="9220" name="Rectangle à coins arrondis 5"/>
          <p:cNvSpPr>
            <a:spLocks noChangeArrowheads="1"/>
          </p:cNvSpPr>
          <p:nvPr/>
        </p:nvSpPr>
        <p:spPr bwMode="auto">
          <a:xfrm>
            <a:off x="395288" y="333375"/>
            <a:ext cx="7705725" cy="863600"/>
          </a:xfrm>
          <a:prstGeom prst="roundRect">
            <a:avLst>
              <a:gd name="adj" fmla="val 16667"/>
            </a:avLst>
          </a:prstGeom>
          <a:solidFill>
            <a:srgbClr val="5C205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6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922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8163" y="188913"/>
            <a:ext cx="7418387" cy="1143000"/>
          </a:xfrm>
        </p:spPr>
        <p:txBody>
          <a:bodyPr/>
          <a:lstStyle/>
          <a:p>
            <a:r>
              <a:rPr lang="fr-FR" altLang="fr-FR" sz="2000" smtClean="0">
                <a:solidFill>
                  <a:schemeClr val="bg1"/>
                </a:solidFill>
              </a:rPr>
              <a:t/>
            </a:r>
            <a:br>
              <a:rPr lang="fr-FR" altLang="fr-FR" sz="2000" smtClean="0">
                <a:solidFill>
                  <a:schemeClr val="bg1"/>
                </a:solidFill>
              </a:rPr>
            </a:br>
            <a:r>
              <a:rPr lang="fr-FR" altLang="fr-FR" sz="2000" smtClean="0">
                <a:solidFill>
                  <a:schemeClr val="bg1"/>
                </a:solidFill>
              </a:rPr>
              <a:t> Maximilien:  un groupement d’intérêt public</a:t>
            </a:r>
          </a:p>
        </p:txBody>
      </p:sp>
      <p:pic>
        <p:nvPicPr>
          <p:cNvPr id="92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5481638"/>
            <a:ext cx="2279650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Espace réservé du contenu 2"/>
          <p:cNvSpPr txBox="1">
            <a:spLocks/>
          </p:cNvSpPr>
          <p:nvPr/>
        </p:nvSpPr>
        <p:spPr bwMode="auto">
          <a:xfrm>
            <a:off x="590550" y="1341438"/>
            <a:ext cx="7510463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rgbClr val="7422A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57150" indent="0" eaLnBrk="1" hangingPunct="1">
              <a:lnSpc>
                <a:spcPct val="90000"/>
              </a:lnSpc>
              <a:buFontTx/>
              <a:buNone/>
              <a:defRPr/>
            </a:pPr>
            <a:r>
              <a:rPr lang="fr-FR" altLang="fr-FR" sz="1600" kern="0" dirty="0" smtClean="0">
                <a:latin typeface="+mj-lt"/>
              </a:rPr>
              <a:t>2008/2009: étude de faisabilité Région Ile de France</a:t>
            </a:r>
          </a:p>
          <a:p>
            <a:pPr marL="457200" lvl="1" indent="0" eaLnBrk="1" hangingPunct="1">
              <a:lnSpc>
                <a:spcPct val="90000"/>
              </a:lnSpc>
              <a:defRPr/>
            </a:pPr>
            <a:r>
              <a:rPr lang="fr-FR" altLang="fr-FR" b="0" kern="0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fr-FR" altLang="fr-FR" kern="0" dirty="0" smtClean="0">
                <a:latin typeface="+mj-lt"/>
                <a:cs typeface="Arial" panose="020B0604020202020204" pitchFamily="34" charset="0"/>
              </a:rPr>
              <a:t>2005 : obligations dématérialisations partielles</a:t>
            </a:r>
          </a:p>
          <a:p>
            <a:pPr marL="457200" lvl="1" indent="0" eaLnBrk="1" hangingPunct="1">
              <a:lnSpc>
                <a:spcPct val="90000"/>
              </a:lnSpc>
              <a:defRPr/>
            </a:pPr>
            <a:r>
              <a:rPr lang="fr-FR" altLang="fr-FR" kern="0" dirty="0" smtClean="0">
                <a:latin typeface="+mj-lt"/>
                <a:cs typeface="Arial" panose="020B0604020202020204" pitchFamily="34" charset="0"/>
              </a:rPr>
              <a:t> Retour de bonnes pratiques, demandes de simplification</a:t>
            </a:r>
          </a:p>
          <a:p>
            <a:pPr marL="457200" lvl="1" indent="0" eaLnBrk="1" hangingPunct="1">
              <a:lnSpc>
                <a:spcPct val="90000"/>
              </a:lnSpc>
              <a:defRPr/>
            </a:pPr>
            <a:r>
              <a:rPr lang="fr-FR" altLang="fr-FR" kern="0" dirty="0" smtClean="0">
                <a:latin typeface="+mj-lt"/>
                <a:cs typeface="Arial" panose="020B0604020202020204" pitchFamily="34" charset="0"/>
              </a:rPr>
              <a:t> Consultation des acteurs ( secteur public et privé)</a:t>
            </a:r>
          </a:p>
          <a:p>
            <a:pPr marL="57150" indent="0" eaLnBrk="1" hangingPunct="1">
              <a:lnSpc>
                <a:spcPct val="90000"/>
              </a:lnSpc>
              <a:defRPr/>
            </a:pPr>
            <a:r>
              <a:rPr lang="fr-FR" altLang="fr-FR" sz="1600" kern="0" dirty="0" smtClean="0">
                <a:latin typeface="+mj-lt"/>
              </a:rPr>
              <a:t>2010/2012: structuration et acquisition du portail </a:t>
            </a:r>
          </a:p>
          <a:p>
            <a:pPr marL="457200" lvl="1" indent="0" eaLnBrk="1" hangingPunct="1">
              <a:lnSpc>
                <a:spcPct val="90000"/>
              </a:lnSpc>
              <a:defRPr/>
            </a:pPr>
            <a:r>
              <a:rPr lang="fr-FR" altLang="fr-FR" kern="0" dirty="0" smtClean="0">
                <a:latin typeface="+mj-lt"/>
                <a:cs typeface="Arial" panose="020B0604020202020204" pitchFamily="34" charset="0"/>
              </a:rPr>
              <a:t> Constitution association (souplesse) préfigurant un GIP</a:t>
            </a:r>
          </a:p>
          <a:p>
            <a:pPr marL="457200" lvl="1" indent="0" eaLnBrk="1" hangingPunct="1">
              <a:lnSpc>
                <a:spcPct val="90000"/>
              </a:lnSpc>
              <a:defRPr/>
            </a:pPr>
            <a:r>
              <a:rPr lang="fr-FR" altLang="fr-FR" kern="0" dirty="0" smtClean="0">
                <a:latin typeface="+mj-lt"/>
                <a:cs typeface="Arial" panose="020B0604020202020204" pitchFamily="34" charset="0"/>
              </a:rPr>
              <a:t>  Adhérents: acheteurs publics IDF + consultation entreprises</a:t>
            </a:r>
          </a:p>
          <a:p>
            <a:pPr marL="457200" lvl="1" indent="0" eaLnBrk="1" hangingPunct="1">
              <a:lnSpc>
                <a:spcPct val="90000"/>
              </a:lnSpc>
              <a:defRPr/>
            </a:pPr>
            <a:r>
              <a:rPr lang="fr-FR" altLang="fr-FR" kern="0" dirty="0" smtClean="0">
                <a:latin typeface="+mj-lt"/>
                <a:cs typeface="Arial" panose="020B0604020202020204" pitchFamily="34" charset="0"/>
              </a:rPr>
              <a:t> marché  public : avis/dématérialisation / échanges acheteurs</a:t>
            </a:r>
          </a:p>
          <a:p>
            <a:pPr marL="57150" indent="0" eaLnBrk="1" hangingPunct="1">
              <a:lnSpc>
                <a:spcPct val="90000"/>
              </a:lnSpc>
              <a:buFontTx/>
              <a:buNone/>
              <a:defRPr/>
            </a:pPr>
            <a:r>
              <a:rPr lang="fr-FR" altLang="fr-FR" sz="1600" kern="0" dirty="0" smtClean="0">
                <a:latin typeface="+mj-lt"/>
              </a:rPr>
              <a:t>2013/2014: ouverture du </a:t>
            </a:r>
            <a:r>
              <a:rPr lang="fr-FR" altLang="fr-FR" sz="1600" kern="0" dirty="0" smtClean="0">
                <a:latin typeface="+mj-lt"/>
                <a:hlinkClick r:id="rId5"/>
              </a:rPr>
              <a:t>portail</a:t>
            </a:r>
            <a:r>
              <a:rPr lang="fr-FR" altLang="fr-FR" sz="1600" kern="0" dirty="0" smtClean="0">
                <a:latin typeface="+mj-lt"/>
              </a:rPr>
              <a:t> et création du GIP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fr-FR" altLang="fr-FR" kern="0" dirty="0" smtClean="0">
                <a:latin typeface="+mj-lt"/>
                <a:cs typeface="Arial" panose="020B0604020202020204" pitchFamily="34" charset="0"/>
              </a:rPr>
              <a:t>11 membres fondateurs, 50 adhérents/gestion « in house »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fr-FR" altLang="fr-FR" kern="0" dirty="0" smtClean="0">
                <a:latin typeface="+mj-lt"/>
                <a:cs typeface="Arial" panose="020B0604020202020204" pitchFamily="34" charset="0"/>
              </a:rPr>
              <a:t>1 équipe dédiée, lien acheteurs/institutions/monde éco et social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fr-FR" altLang="fr-FR" kern="0" dirty="0" smtClean="0">
                <a:latin typeface="+mj-lt"/>
                <a:cs typeface="Arial" panose="020B0604020202020204" pitchFamily="34" charset="0"/>
              </a:rPr>
              <a:t>Base fournisseurs: + de 16 000 entreprises</a:t>
            </a:r>
          </a:p>
          <a:p>
            <a:pPr marL="457200" lvl="1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fr-FR" altLang="fr-FR" kern="0" dirty="0" smtClean="0">
              <a:latin typeface="+mj-lt"/>
              <a:cs typeface="Arial" panose="020B0604020202020204" pitchFamily="34" charset="0"/>
            </a:endParaRPr>
          </a:p>
          <a:p>
            <a:pPr marL="57150" indent="0" eaLnBrk="1" hangingPunct="1">
              <a:lnSpc>
                <a:spcPct val="90000"/>
              </a:lnSpc>
              <a:buFontTx/>
              <a:buNone/>
              <a:defRPr/>
            </a:pPr>
            <a:endParaRPr lang="fr-FR" altLang="fr-FR" sz="1800" kern="0" dirty="0" smtClean="0"/>
          </a:p>
          <a:p>
            <a:pPr marL="457200" lvl="1" indent="0" eaLnBrk="1" hangingPunct="1">
              <a:lnSpc>
                <a:spcPct val="90000"/>
              </a:lnSpc>
              <a:defRPr/>
            </a:pPr>
            <a:endParaRPr lang="fr-FR" altLang="fr-FR" sz="1800" kern="0" dirty="0" smtClean="0"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4000" cy="6838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Titre 1"/>
          <p:cNvSpPr txBox="1">
            <a:spLocks/>
          </p:cNvSpPr>
          <p:nvPr/>
        </p:nvSpPr>
        <p:spPr bwMode="auto">
          <a:xfrm rot="5400000">
            <a:off x="5957888" y="2906712"/>
            <a:ext cx="5761038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bg1"/>
                </a:solidFill>
              </a:rPr>
              <a:t>1. Qui est Maximilien ?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4925" y="1352550"/>
            <a:ext cx="8748713" cy="4813300"/>
          </a:xfrm>
        </p:spPr>
        <p:txBody>
          <a:bodyPr/>
          <a:lstStyle/>
          <a:p>
            <a:pPr eaLnBrk="1" hangingPunct="1">
              <a:spcBef>
                <a:spcPts val="0"/>
              </a:spcBef>
              <a:buFont typeface="Wingdings" pitchFamily="2" charset="2"/>
              <a:buChar char="q"/>
              <a:defRPr/>
            </a:pPr>
            <a:r>
              <a:rPr lang="fr-FR" altLang="fr-FR" dirty="0" smtClean="0"/>
              <a:t>Faciliter l’accès des TPE/PME à la commande publique</a:t>
            </a:r>
          </a:p>
          <a:p>
            <a:pPr eaLnBrk="1" hangingPunct="1">
              <a:spcBef>
                <a:spcPts val="0"/>
              </a:spcBef>
              <a:buFont typeface="Wingdings" pitchFamily="2" charset="2"/>
              <a:buChar char="q"/>
              <a:defRPr/>
            </a:pPr>
            <a:endParaRPr lang="fr-FR" altLang="fr-FR" dirty="0" smtClean="0"/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endParaRPr lang="fr-FR" altLang="fr-FR" dirty="0" smtClean="0"/>
          </a:p>
          <a:p>
            <a:pPr eaLnBrk="1" hangingPunct="1">
              <a:spcBef>
                <a:spcPts val="0"/>
              </a:spcBef>
              <a:buFont typeface="Wingdings" pitchFamily="2" charset="2"/>
              <a:buChar char="q"/>
              <a:defRPr/>
            </a:pPr>
            <a:r>
              <a:rPr lang="fr-FR" altLang="fr-FR" dirty="0" smtClean="0"/>
              <a:t>Optimiser la chaîne des achats publics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endParaRPr lang="fr-FR" altLang="fr-FR" dirty="0" smtClean="0"/>
          </a:p>
          <a:p>
            <a:pPr eaLnBrk="1" hangingPunct="1">
              <a:spcBef>
                <a:spcPts val="0"/>
              </a:spcBef>
              <a:buFont typeface="Wingdings" pitchFamily="2" charset="2"/>
              <a:buChar char="q"/>
              <a:defRPr/>
            </a:pPr>
            <a:endParaRPr lang="fr-FR" altLang="fr-FR" dirty="0" smtClean="0"/>
          </a:p>
          <a:p>
            <a:pPr eaLnBrk="1" hangingPunct="1">
              <a:spcBef>
                <a:spcPts val="0"/>
              </a:spcBef>
              <a:buFont typeface="Wingdings" pitchFamily="2" charset="2"/>
              <a:buChar char="q"/>
              <a:defRPr/>
            </a:pPr>
            <a:r>
              <a:rPr lang="fr-FR" altLang="fr-FR" dirty="0" smtClean="0"/>
              <a:t>Développer les usages numériques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endParaRPr lang="fr-FR" altLang="fr-FR" dirty="0" smtClean="0"/>
          </a:p>
          <a:p>
            <a:pPr lvl="1" eaLnBrk="1" hangingPunct="1">
              <a:spcBef>
                <a:spcPts val="0"/>
              </a:spcBef>
              <a:buClr>
                <a:schemeClr val="tx1"/>
              </a:buClr>
              <a:defRPr/>
            </a:pPr>
            <a:endParaRPr lang="fr-FR" altLang="fr-FR" sz="1200" dirty="0" smtClean="0"/>
          </a:p>
          <a:p>
            <a:pPr eaLnBrk="1" hangingPunct="1">
              <a:spcBef>
                <a:spcPts val="0"/>
              </a:spcBef>
              <a:buFont typeface="Wingdings" pitchFamily="2" charset="2"/>
              <a:buChar char="q"/>
              <a:defRPr/>
            </a:pPr>
            <a:r>
              <a:rPr lang="fr-FR" altLang="fr-FR" dirty="0" smtClean="0"/>
              <a:t>Réaliser un projet de service public solidaire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endParaRPr lang="fr-FR" altLang="fr-FR" dirty="0" smtClean="0"/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endParaRPr lang="fr-FR" altLang="fr-FR" dirty="0" smtClean="0"/>
          </a:p>
          <a:p>
            <a:pPr eaLnBrk="1" hangingPunct="1">
              <a:spcBef>
                <a:spcPts val="0"/>
              </a:spcBef>
              <a:buFont typeface="Wingdings" pitchFamily="2" charset="2"/>
              <a:buChar char="q"/>
              <a:defRPr/>
            </a:pPr>
            <a:r>
              <a:rPr lang="fr-FR" altLang="fr-FR" dirty="0" smtClean="0"/>
              <a:t>Promouvoir le développement durable (3 piliers)</a:t>
            </a:r>
          </a:p>
          <a:p>
            <a:pPr marL="0" indent="0">
              <a:buFontTx/>
              <a:buNone/>
              <a:defRPr/>
            </a:pPr>
            <a:endParaRPr lang="fr-FR" altLang="fr-FR" sz="1800" dirty="0" smtClean="0"/>
          </a:p>
        </p:txBody>
      </p:sp>
      <p:sp>
        <p:nvSpPr>
          <p:cNvPr id="11269" name="Rectangle à coins arrondis 5"/>
          <p:cNvSpPr>
            <a:spLocks noChangeArrowheads="1"/>
          </p:cNvSpPr>
          <p:nvPr/>
        </p:nvSpPr>
        <p:spPr bwMode="auto">
          <a:xfrm>
            <a:off x="395288" y="333375"/>
            <a:ext cx="7705725" cy="863600"/>
          </a:xfrm>
          <a:prstGeom prst="roundRect">
            <a:avLst>
              <a:gd name="adj" fmla="val 16667"/>
            </a:avLst>
          </a:prstGeom>
          <a:solidFill>
            <a:srgbClr val="5C205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6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12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8163" y="188913"/>
            <a:ext cx="7418387" cy="1143000"/>
          </a:xfrm>
        </p:spPr>
        <p:txBody>
          <a:bodyPr/>
          <a:lstStyle/>
          <a:p>
            <a:pPr algn="l"/>
            <a:r>
              <a:rPr lang="fr-FR" altLang="fr-FR" sz="2000" smtClean="0">
                <a:solidFill>
                  <a:schemeClr val="bg1"/>
                </a:solidFill>
              </a:rPr>
              <a:t>MAXIMILIEN</a:t>
            </a:r>
            <a:br>
              <a:rPr lang="fr-FR" altLang="fr-FR" sz="2000" smtClean="0">
                <a:solidFill>
                  <a:schemeClr val="bg1"/>
                </a:solidFill>
              </a:rPr>
            </a:br>
            <a:r>
              <a:rPr lang="fr-FR" altLang="fr-FR" sz="2000" smtClean="0">
                <a:solidFill>
                  <a:schemeClr val="bg1"/>
                </a:solidFill>
              </a:rPr>
              <a:t> Une réponse régionale à des enjeux multiples </a:t>
            </a:r>
          </a:p>
        </p:txBody>
      </p:sp>
      <p:pic>
        <p:nvPicPr>
          <p:cNvPr id="11271" name="Picture 4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2657475"/>
            <a:ext cx="2249488" cy="128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3338"/>
            <a:ext cx="9144000" cy="6838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550" y="3365500"/>
            <a:ext cx="7561263" cy="649288"/>
          </a:xfrm>
        </p:spPr>
        <p:txBody>
          <a:bodyPr/>
          <a:lstStyle/>
          <a:p>
            <a:pPr>
              <a:buFontTx/>
              <a:buNone/>
            </a:pPr>
            <a:r>
              <a:rPr lang="fr-FR" altLang="fr-FR" sz="2400" smtClean="0">
                <a:solidFill>
                  <a:schemeClr val="bg1"/>
                </a:solidFill>
              </a:rPr>
              <a:t>2. Des outils aux services des achats responsables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itre 1"/>
          <p:cNvSpPr txBox="1">
            <a:spLocks/>
          </p:cNvSpPr>
          <p:nvPr/>
        </p:nvSpPr>
        <p:spPr bwMode="auto">
          <a:xfrm rot="5400000">
            <a:off x="5409407" y="3194843"/>
            <a:ext cx="6858000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>
                <a:solidFill>
                  <a:schemeClr val="bg1"/>
                </a:solidFill>
              </a:rPr>
              <a:t>2. MAXIMILIEN, POUR QUELS SERVICES?</a:t>
            </a:r>
          </a:p>
        </p:txBody>
      </p:sp>
      <p:pic>
        <p:nvPicPr>
          <p:cNvPr id="1434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5088" y="1158875"/>
            <a:ext cx="6488112" cy="5219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4341" name="Rectangle 7"/>
          <p:cNvSpPr>
            <a:spLocks noChangeArrowheads="1"/>
          </p:cNvSpPr>
          <p:nvPr/>
        </p:nvSpPr>
        <p:spPr bwMode="auto">
          <a:xfrm>
            <a:off x="1187450" y="3141663"/>
            <a:ext cx="2376488" cy="2187575"/>
          </a:xfrm>
          <a:prstGeom prst="rect">
            <a:avLst/>
          </a:prstGeom>
          <a:noFill/>
          <a:ln w="762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6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342" name="Rectangle à coins arrondis 8"/>
          <p:cNvSpPr>
            <a:spLocks noChangeArrowheads="1"/>
          </p:cNvSpPr>
          <p:nvPr/>
        </p:nvSpPr>
        <p:spPr bwMode="auto">
          <a:xfrm>
            <a:off x="468313" y="333375"/>
            <a:ext cx="7704137" cy="647700"/>
          </a:xfrm>
          <a:prstGeom prst="roundRect">
            <a:avLst>
              <a:gd name="adj" fmla="val 16667"/>
            </a:avLst>
          </a:prstGeom>
          <a:solidFill>
            <a:srgbClr val="5C205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16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343" name="Titre 1"/>
          <p:cNvSpPr txBox="1">
            <a:spLocks/>
          </p:cNvSpPr>
          <p:nvPr/>
        </p:nvSpPr>
        <p:spPr bwMode="auto">
          <a:xfrm>
            <a:off x="663575" y="44450"/>
            <a:ext cx="74374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>
                <a:solidFill>
                  <a:schemeClr val="bg1"/>
                </a:solidFill>
              </a:rPr>
              <a:t>Services aux entreprises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4463" y="-26988"/>
            <a:ext cx="9144001" cy="6838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à coins arrondis 5"/>
          <p:cNvSpPr>
            <a:spLocks noChangeArrowheads="1"/>
          </p:cNvSpPr>
          <p:nvPr/>
        </p:nvSpPr>
        <p:spPr bwMode="auto">
          <a:xfrm>
            <a:off x="395288" y="333375"/>
            <a:ext cx="7705725" cy="647700"/>
          </a:xfrm>
          <a:prstGeom prst="roundRect">
            <a:avLst>
              <a:gd name="adj" fmla="val 16667"/>
            </a:avLst>
          </a:prstGeom>
          <a:solidFill>
            <a:srgbClr val="5C205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6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8163" y="333375"/>
            <a:ext cx="7562850" cy="647700"/>
          </a:xfrm>
        </p:spPr>
        <p:txBody>
          <a:bodyPr/>
          <a:lstStyle/>
          <a:p>
            <a:pPr algn="l"/>
            <a:r>
              <a:rPr lang="fr-FR" altLang="fr-FR" sz="2000" dirty="0" smtClean="0">
                <a:solidFill>
                  <a:schemeClr val="bg1"/>
                </a:solidFill>
              </a:rPr>
              <a:t>Des outils au service du développement économique et durable</a:t>
            </a:r>
            <a:endParaRPr lang="fr-FR" altLang="fr-FR" sz="2000" dirty="0" smtClean="0">
              <a:solidFill>
                <a:schemeClr val="bg1"/>
              </a:solidFill>
            </a:endParaRPr>
          </a:p>
        </p:txBody>
      </p:sp>
      <p:sp>
        <p:nvSpPr>
          <p:cNvPr id="15365" name="Rectangle 3"/>
          <p:cNvSpPr txBox="1">
            <a:spLocks noChangeArrowheads="1"/>
          </p:cNvSpPr>
          <p:nvPr/>
        </p:nvSpPr>
        <p:spPr bwMode="auto">
          <a:xfrm>
            <a:off x="571500" y="1089025"/>
            <a:ext cx="7920038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Clr>
                <a:srgbClr val="6C2670"/>
              </a:buClr>
              <a:buFont typeface="Wingdings" pitchFamily="2" charset="2"/>
              <a:buChar char="q"/>
            </a:pPr>
            <a:r>
              <a:rPr lang="fr-FR" altLang="fr-FR" dirty="0">
                <a:sym typeface="Wingdings" pitchFamily="2" charset="2"/>
              </a:rPr>
              <a:t>Veille </a:t>
            </a:r>
          </a:p>
          <a:p>
            <a:pPr lvl="1" eaLnBrk="1" hangingPunct="1">
              <a:buClr>
                <a:srgbClr val="6C2670"/>
              </a:buClr>
              <a:buFont typeface="Wingdings" pitchFamily="2" charset="2"/>
              <a:buChar char="Ø"/>
            </a:pPr>
            <a:r>
              <a:rPr lang="fr-FR" altLang="fr-FR" b="0" dirty="0"/>
              <a:t>Programmation achats et évènements</a:t>
            </a:r>
          </a:p>
          <a:p>
            <a:pPr lvl="1" eaLnBrk="1" hangingPunct="1">
              <a:buClr>
                <a:srgbClr val="6C2670"/>
              </a:buClr>
              <a:buFont typeface="Wingdings" pitchFamily="2" charset="2"/>
              <a:buChar char="Ø"/>
            </a:pPr>
            <a:r>
              <a:rPr lang="fr-FR" altLang="fr-FR" b="0" dirty="0">
                <a:sym typeface="Wingdings" pitchFamily="2" charset="2"/>
              </a:rPr>
              <a:t>Exhaustivité des avis en Ile de France: + de </a:t>
            </a:r>
            <a:r>
              <a:rPr lang="fr-FR" altLang="fr-FR" b="0" dirty="0"/>
              <a:t>2500 avis, 70% MAPA</a:t>
            </a:r>
          </a:p>
          <a:p>
            <a:pPr lvl="1" eaLnBrk="1" hangingPunct="1">
              <a:buClr>
                <a:schemeClr val="tx1"/>
              </a:buClr>
              <a:buFont typeface="Wingdings" pitchFamily="2" charset="2"/>
              <a:buChar char="Ø"/>
            </a:pPr>
            <a:r>
              <a:rPr lang="fr-FR" altLang="fr-FR" b="0" dirty="0"/>
              <a:t>Diversité des outils: filtres, alertes, panier entreprises, flux RSS, appli mobile</a:t>
            </a:r>
          </a:p>
          <a:p>
            <a:pPr lvl="1" eaLnBrk="1" hangingPunct="1">
              <a:buClr>
                <a:schemeClr val="tx1"/>
              </a:buClr>
              <a:buFont typeface="Courier New" pitchFamily="49" charset="0"/>
              <a:buChar char="o"/>
            </a:pPr>
            <a:endParaRPr lang="fr-FR" altLang="fr-FR" sz="900" dirty="0">
              <a:sym typeface="Wingdings" pitchFamily="2" charset="2"/>
            </a:endParaRPr>
          </a:p>
          <a:p>
            <a:pPr lvl="1" eaLnBrk="1" hangingPunct="1">
              <a:buClr>
                <a:schemeClr val="tx1"/>
              </a:buClr>
              <a:buFont typeface="Courier New" pitchFamily="49" charset="0"/>
              <a:buChar char="o"/>
            </a:pPr>
            <a:endParaRPr lang="fr-FR" altLang="fr-FR" sz="900" dirty="0">
              <a:sym typeface="Wingdings" pitchFamily="2" charset="2"/>
            </a:endParaRPr>
          </a:p>
          <a:p>
            <a:pPr lvl="1" eaLnBrk="1" hangingPunct="1">
              <a:buClr>
                <a:schemeClr val="tx1"/>
              </a:buClr>
              <a:buFont typeface="Courier New" pitchFamily="49" charset="0"/>
              <a:buChar char="o"/>
            </a:pPr>
            <a:endParaRPr lang="fr-FR" altLang="fr-FR" sz="900" dirty="0">
              <a:sym typeface="Wingdings" pitchFamily="2" charset="2"/>
            </a:endParaRPr>
          </a:p>
          <a:p>
            <a:pPr lvl="1" eaLnBrk="1" hangingPunct="1">
              <a:buClr>
                <a:schemeClr val="tx1"/>
              </a:buClr>
              <a:buFont typeface="Courier New" pitchFamily="49" charset="0"/>
              <a:buChar char="o"/>
            </a:pPr>
            <a:endParaRPr lang="fr-FR" altLang="fr-FR" sz="900" dirty="0">
              <a:sym typeface="Wingdings" pitchFamily="2" charset="2"/>
            </a:endParaRPr>
          </a:p>
          <a:p>
            <a:pPr eaLnBrk="1" hangingPunct="1">
              <a:buClr>
                <a:srgbClr val="6C2670"/>
              </a:buClr>
              <a:buFont typeface="Wingdings" pitchFamily="2" charset="2"/>
              <a:buChar char="q"/>
            </a:pPr>
            <a:r>
              <a:rPr lang="fr-FR" altLang="fr-FR" dirty="0">
                <a:sym typeface="Wingdings" pitchFamily="2" charset="2"/>
              </a:rPr>
              <a:t>Simplicité </a:t>
            </a:r>
          </a:p>
          <a:p>
            <a:pPr lvl="1" eaLnBrk="1" hangingPunct="1">
              <a:buClr>
                <a:schemeClr val="tx1"/>
              </a:buClr>
              <a:buFont typeface="Wingdings" pitchFamily="2" charset="2"/>
              <a:buChar char="Ø"/>
            </a:pPr>
            <a:r>
              <a:rPr lang="fr-FR" altLang="fr-FR" b="0" dirty="0"/>
              <a:t>Accès direct aux cahiers des charges (DCE) </a:t>
            </a:r>
          </a:p>
          <a:p>
            <a:pPr lvl="1" eaLnBrk="1" hangingPunct="1">
              <a:buClr>
                <a:schemeClr val="tx1"/>
              </a:buClr>
              <a:buFont typeface="Wingdings" pitchFamily="2" charset="2"/>
              <a:buChar char="Ø"/>
            </a:pPr>
            <a:r>
              <a:rPr lang="fr-FR" altLang="fr-FR" b="0" dirty="0"/>
              <a:t>Identifiant unique</a:t>
            </a:r>
            <a:endParaRPr lang="fr-FR" altLang="fr-FR" b="0" dirty="0">
              <a:sym typeface="Wingdings" pitchFamily="2" charset="2"/>
            </a:endParaRPr>
          </a:p>
          <a:p>
            <a:pPr lvl="1" eaLnBrk="1" hangingPunct="1">
              <a:buClr>
                <a:schemeClr val="tx1"/>
              </a:buClr>
              <a:buFont typeface="Wingdings" pitchFamily="2" charset="2"/>
              <a:buChar char="Ø"/>
            </a:pPr>
            <a:r>
              <a:rPr lang="fr-FR" altLang="fr-FR" b="0" dirty="0"/>
              <a:t>Echanges dématérialisés sécurisés sur toute la chaîne</a:t>
            </a:r>
            <a:endParaRPr lang="fr-FR" altLang="fr-FR" sz="1400" b="0" dirty="0"/>
          </a:p>
          <a:p>
            <a:pPr lvl="1" eaLnBrk="1" hangingPunct="1">
              <a:buClr>
                <a:schemeClr val="tx1"/>
              </a:buClr>
              <a:buFont typeface="Wingdings" pitchFamily="2" charset="2"/>
              <a:buChar char="Ø"/>
            </a:pPr>
            <a:r>
              <a:rPr lang="fr-FR" altLang="fr-FR" b="0" dirty="0"/>
              <a:t>Candidature : coffre-fort électronique, marchés publics simplifiés « MPS »</a:t>
            </a:r>
            <a:r>
              <a:rPr lang="fr-FR" altLang="fr-FR" b="0" dirty="0">
                <a:sym typeface="Wingdings" pitchFamily="2" charset="2"/>
              </a:rPr>
              <a:t> </a:t>
            </a:r>
          </a:p>
          <a:p>
            <a:pPr lvl="1" eaLnBrk="1" hangingPunct="1">
              <a:buClr>
                <a:schemeClr val="tx1"/>
              </a:buClr>
              <a:buFont typeface="Wingdings" pitchFamily="2" charset="2"/>
              <a:buChar char="Ø"/>
            </a:pPr>
            <a:r>
              <a:rPr lang="fr-FR" altLang="fr-FR" b="0" dirty="0">
                <a:sym typeface="Wingdings" pitchFamily="2" charset="2"/>
              </a:rPr>
              <a:t>Accompagnement: support, films, instance économique</a:t>
            </a:r>
          </a:p>
          <a:p>
            <a:pPr lvl="1" eaLnBrk="1" hangingPunct="1">
              <a:buClr>
                <a:schemeClr val="tx1"/>
              </a:buClr>
              <a:buFont typeface="Wingdings" pitchFamily="2" charset="2"/>
              <a:buChar char="Ø"/>
            </a:pPr>
            <a:endParaRPr lang="fr-FR" altLang="fr-FR" b="0" dirty="0">
              <a:sym typeface="Wingdings" pitchFamily="2" charset="2"/>
            </a:endParaRPr>
          </a:p>
          <a:p>
            <a:pPr eaLnBrk="1" hangingPunct="1">
              <a:buFont typeface="Wingdings" pitchFamily="2" charset="2"/>
              <a:buChar char="q"/>
            </a:pPr>
            <a:r>
              <a:rPr lang="fr-FR" altLang="fr-FR" dirty="0"/>
              <a:t>Visibilité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fr-FR" altLang="fr-FR" b="0" dirty="0"/>
              <a:t>Inscription automatique dans la base fournisseurs des acheteurs, 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fr-FR" altLang="fr-FR" b="0" dirty="0"/>
              <a:t>Valorisation des qualifications; référentiel TPE/PME/ ESS/IAE;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fr-FR" altLang="fr-FR" b="0" dirty="0"/>
              <a:t>Recherche facilitée de partenaires (bourse à la </a:t>
            </a:r>
            <a:r>
              <a:rPr lang="fr-FR" altLang="fr-FR" b="0" dirty="0" err="1"/>
              <a:t>co</a:t>
            </a:r>
            <a:r>
              <a:rPr lang="fr-FR" altLang="fr-FR" b="0" dirty="0"/>
              <a:t>/sous-traitance), liens </a:t>
            </a:r>
            <a:r>
              <a:rPr lang="fr-FR" altLang="fr-FR" b="0" dirty="0" err="1"/>
              <a:t>viadeo</a:t>
            </a:r>
            <a:r>
              <a:rPr lang="fr-FR" altLang="fr-FR" b="0" dirty="0"/>
              <a:t> et messagerie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q"/>
            </a:pPr>
            <a:endParaRPr lang="fr-FR" altLang="fr-FR" sz="1800" dirty="0"/>
          </a:p>
        </p:txBody>
      </p:sp>
      <p:sp>
        <p:nvSpPr>
          <p:cNvPr id="15366" name="Titre 1"/>
          <p:cNvSpPr txBox="1">
            <a:spLocks/>
          </p:cNvSpPr>
          <p:nvPr/>
        </p:nvSpPr>
        <p:spPr bwMode="auto">
          <a:xfrm rot="5400000">
            <a:off x="5409407" y="3194843"/>
            <a:ext cx="6858000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>
                <a:solidFill>
                  <a:schemeClr val="bg1"/>
                </a:solidFill>
              </a:rPr>
              <a:t>2. MAXIMILIEN, POUR QUELS SERVICES?</a:t>
            </a:r>
          </a:p>
        </p:txBody>
      </p:sp>
      <p:pic>
        <p:nvPicPr>
          <p:cNvPr id="15367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2419350"/>
            <a:ext cx="1912938" cy="13811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2419350"/>
            <a:ext cx="2000250" cy="971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03575" y="4918075"/>
            <a:ext cx="1770063" cy="536575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70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4637088"/>
            <a:ext cx="1779587" cy="792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5371" name="Imag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1089025"/>
            <a:ext cx="1417637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Image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88" y="-169863"/>
            <a:ext cx="9144001" cy="6838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itre 1"/>
          <p:cNvSpPr txBox="1">
            <a:spLocks/>
          </p:cNvSpPr>
          <p:nvPr/>
        </p:nvSpPr>
        <p:spPr bwMode="auto">
          <a:xfrm rot="5400000">
            <a:off x="5409407" y="3194843"/>
            <a:ext cx="6858000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>
                <a:solidFill>
                  <a:schemeClr val="bg1"/>
                </a:solidFill>
              </a:rPr>
              <a:t>2. MAXIMILIEN, POUR QUELS SERVICES?</a:t>
            </a:r>
          </a:p>
        </p:txBody>
      </p:sp>
      <p:sp>
        <p:nvSpPr>
          <p:cNvPr id="17412" name="Text Box 9"/>
          <p:cNvSpPr txBox="1">
            <a:spLocks noChangeArrowheads="1"/>
          </p:cNvSpPr>
          <p:nvPr/>
        </p:nvSpPr>
        <p:spPr bwMode="auto">
          <a:xfrm>
            <a:off x="6918325" y="2471738"/>
            <a:ext cx="15240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1000">
                <a:solidFill>
                  <a:schemeClr val="tx1"/>
                </a:solidFill>
              </a:rPr>
              <a:t>Accès direct DCE</a:t>
            </a:r>
          </a:p>
        </p:txBody>
      </p:sp>
      <p:sp>
        <p:nvSpPr>
          <p:cNvPr id="17413" name="Text Box 10"/>
          <p:cNvSpPr txBox="1">
            <a:spLocks noChangeArrowheads="1"/>
          </p:cNvSpPr>
          <p:nvPr/>
        </p:nvSpPr>
        <p:spPr bwMode="auto">
          <a:xfrm>
            <a:off x="6791325" y="3519488"/>
            <a:ext cx="14208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1000">
                <a:solidFill>
                  <a:schemeClr val="tx1"/>
                </a:solidFill>
              </a:rPr>
              <a:t>Liens viadeo et messagerie</a:t>
            </a:r>
          </a:p>
        </p:txBody>
      </p:sp>
      <p:sp>
        <p:nvSpPr>
          <p:cNvPr id="17414" name="Text Box 11"/>
          <p:cNvSpPr txBox="1">
            <a:spLocks noChangeArrowheads="1"/>
          </p:cNvSpPr>
          <p:nvPr/>
        </p:nvSpPr>
        <p:spPr bwMode="auto">
          <a:xfrm>
            <a:off x="6938963" y="3863975"/>
            <a:ext cx="74136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1000">
                <a:solidFill>
                  <a:schemeClr val="tx1"/>
                </a:solidFill>
              </a:rPr>
              <a:t>panier</a:t>
            </a:r>
          </a:p>
        </p:txBody>
      </p:sp>
      <p:sp>
        <p:nvSpPr>
          <p:cNvPr id="17415" name="Text Box 9"/>
          <p:cNvSpPr txBox="1">
            <a:spLocks noChangeArrowheads="1"/>
          </p:cNvSpPr>
          <p:nvPr/>
        </p:nvSpPr>
        <p:spPr bwMode="auto">
          <a:xfrm>
            <a:off x="6929438" y="2813050"/>
            <a:ext cx="15636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1000">
                <a:solidFill>
                  <a:schemeClr val="tx1"/>
                </a:solidFill>
              </a:rPr>
              <a:t>Test configuration</a:t>
            </a:r>
          </a:p>
        </p:txBody>
      </p:sp>
      <p:sp>
        <p:nvSpPr>
          <p:cNvPr id="17416" name="Text Box 11"/>
          <p:cNvSpPr txBox="1">
            <a:spLocks noChangeArrowheads="1"/>
          </p:cNvSpPr>
          <p:nvPr/>
        </p:nvSpPr>
        <p:spPr bwMode="auto">
          <a:xfrm>
            <a:off x="6591300" y="3214688"/>
            <a:ext cx="13811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1000">
                <a:solidFill>
                  <a:schemeClr val="tx1"/>
                </a:solidFill>
              </a:rPr>
              <a:t>Détail des lots</a:t>
            </a:r>
          </a:p>
        </p:txBody>
      </p:sp>
      <p:sp>
        <p:nvSpPr>
          <p:cNvPr id="17417" name="Text Box 11"/>
          <p:cNvSpPr txBox="1">
            <a:spLocks noChangeArrowheads="1"/>
          </p:cNvSpPr>
          <p:nvPr/>
        </p:nvSpPr>
        <p:spPr bwMode="auto">
          <a:xfrm>
            <a:off x="6650038" y="1992313"/>
            <a:ext cx="149225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000">
                <a:solidFill>
                  <a:schemeClr val="tx1"/>
                </a:solidFill>
              </a:rPr>
              <a:t>Aspect social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000">
                <a:solidFill>
                  <a:schemeClr val="tx1"/>
                </a:solidFill>
              </a:rPr>
              <a:t>Environnemental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000">
                <a:solidFill>
                  <a:schemeClr val="tx1"/>
                </a:solidFill>
              </a:rPr>
              <a:t>handicap</a:t>
            </a:r>
          </a:p>
        </p:txBody>
      </p:sp>
      <p:sp>
        <p:nvSpPr>
          <p:cNvPr id="17418" name="Text Box 9"/>
          <p:cNvSpPr txBox="1">
            <a:spLocks noChangeArrowheads="1"/>
          </p:cNvSpPr>
          <p:nvPr/>
        </p:nvSpPr>
        <p:spPr bwMode="auto">
          <a:xfrm>
            <a:off x="6353175" y="1131888"/>
            <a:ext cx="21113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1000">
                <a:solidFill>
                  <a:schemeClr val="tx1"/>
                </a:solidFill>
              </a:rPr>
              <a:t>Données essentielles: objet, entité, procédure, lieu exécution, date et heure limité dépôt</a:t>
            </a:r>
          </a:p>
        </p:txBody>
      </p:sp>
      <p:sp>
        <p:nvSpPr>
          <p:cNvPr id="17419" name="Rectangle 24"/>
          <p:cNvSpPr>
            <a:spLocks noChangeArrowheads="1"/>
          </p:cNvSpPr>
          <p:nvPr/>
        </p:nvSpPr>
        <p:spPr bwMode="auto">
          <a:xfrm>
            <a:off x="107950" y="4724400"/>
            <a:ext cx="1511300" cy="19446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600" b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7420" name="Picture 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438" y="1123950"/>
            <a:ext cx="5557837" cy="564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21" name="Line 5"/>
          <p:cNvSpPr>
            <a:spLocks noChangeShapeType="1"/>
          </p:cNvSpPr>
          <p:nvPr/>
        </p:nvSpPr>
        <p:spPr bwMode="auto">
          <a:xfrm flipH="1" flipV="1">
            <a:off x="5443538" y="3983038"/>
            <a:ext cx="1236662" cy="320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422" name="Line 5"/>
          <p:cNvSpPr>
            <a:spLocks noChangeShapeType="1"/>
          </p:cNvSpPr>
          <p:nvPr/>
        </p:nvSpPr>
        <p:spPr bwMode="auto">
          <a:xfrm flipH="1">
            <a:off x="5735638" y="1584325"/>
            <a:ext cx="554037" cy="130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423" name="Line 5"/>
          <p:cNvSpPr>
            <a:spLocks noChangeShapeType="1"/>
          </p:cNvSpPr>
          <p:nvPr/>
        </p:nvSpPr>
        <p:spPr bwMode="auto">
          <a:xfrm flipH="1">
            <a:off x="6100763" y="2632075"/>
            <a:ext cx="814387" cy="19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424" name="Line 5"/>
          <p:cNvSpPr>
            <a:spLocks noChangeShapeType="1"/>
          </p:cNvSpPr>
          <p:nvPr/>
        </p:nvSpPr>
        <p:spPr bwMode="auto">
          <a:xfrm flipH="1">
            <a:off x="4824413" y="2276475"/>
            <a:ext cx="1754187" cy="119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425" name="Line 5"/>
          <p:cNvSpPr>
            <a:spLocks noChangeShapeType="1"/>
          </p:cNvSpPr>
          <p:nvPr/>
        </p:nvSpPr>
        <p:spPr bwMode="auto">
          <a:xfrm flipH="1">
            <a:off x="5053013" y="3332163"/>
            <a:ext cx="1525587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426" name="Line 5"/>
          <p:cNvSpPr>
            <a:spLocks noChangeShapeType="1"/>
          </p:cNvSpPr>
          <p:nvPr/>
        </p:nvSpPr>
        <p:spPr bwMode="auto">
          <a:xfrm flipH="1" flipV="1">
            <a:off x="6084888" y="2781300"/>
            <a:ext cx="868362" cy="133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427" name="Line 5"/>
          <p:cNvSpPr>
            <a:spLocks noChangeShapeType="1"/>
          </p:cNvSpPr>
          <p:nvPr/>
        </p:nvSpPr>
        <p:spPr bwMode="auto">
          <a:xfrm flipH="1">
            <a:off x="6099175" y="3805238"/>
            <a:ext cx="550863" cy="28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428" name="Line 5"/>
          <p:cNvSpPr>
            <a:spLocks noChangeShapeType="1"/>
          </p:cNvSpPr>
          <p:nvPr/>
        </p:nvSpPr>
        <p:spPr bwMode="auto">
          <a:xfrm flipH="1">
            <a:off x="6172200" y="3879850"/>
            <a:ext cx="5080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429" name="Rectangle à coins arrondis 9"/>
          <p:cNvSpPr>
            <a:spLocks noChangeArrowheads="1"/>
          </p:cNvSpPr>
          <p:nvPr/>
        </p:nvSpPr>
        <p:spPr bwMode="auto">
          <a:xfrm>
            <a:off x="468313" y="333375"/>
            <a:ext cx="7704137" cy="647700"/>
          </a:xfrm>
          <a:prstGeom prst="roundRect">
            <a:avLst>
              <a:gd name="adj" fmla="val 16667"/>
            </a:avLst>
          </a:prstGeom>
          <a:solidFill>
            <a:srgbClr val="5C205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6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430" name="Titre 1"/>
          <p:cNvSpPr txBox="1">
            <a:spLocks/>
          </p:cNvSpPr>
          <p:nvPr/>
        </p:nvSpPr>
        <p:spPr bwMode="auto">
          <a:xfrm>
            <a:off x="468313" y="333375"/>
            <a:ext cx="77755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>
                <a:solidFill>
                  <a:schemeClr val="bg1"/>
                </a:solidFill>
              </a:rPr>
              <a:t>Une vision exhaustive sur les marchés publics, notamment responsables</a:t>
            </a:r>
          </a:p>
        </p:txBody>
      </p:sp>
      <p:sp>
        <p:nvSpPr>
          <p:cNvPr id="2" name="Rectangle 1"/>
          <p:cNvSpPr/>
          <p:nvPr/>
        </p:nvSpPr>
        <p:spPr>
          <a:xfrm>
            <a:off x="6481763" y="5229225"/>
            <a:ext cx="2068512" cy="1169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fr-FR" altLang="fr-FR" sz="1000" b="1" dirty="0"/>
              <a:t>2014 </a:t>
            </a:r>
          </a:p>
          <a:p>
            <a:pPr indent="-19050" eaLnBrk="1" hangingPunct="1">
              <a:buFont typeface="Courier New" pitchFamily="49" charset="0"/>
              <a:buChar char="o"/>
              <a:defRPr/>
            </a:pPr>
            <a:r>
              <a:rPr lang="fr-FR" altLang="fr-FR" sz="1000" b="1" dirty="0"/>
              <a:t>542 728 visites (105 692 différents)</a:t>
            </a:r>
          </a:p>
          <a:p>
            <a:pPr indent="-19050" eaLnBrk="1" hangingPunct="1">
              <a:buFont typeface="Courier New" pitchFamily="49" charset="0"/>
              <a:buChar char="o"/>
              <a:defRPr/>
            </a:pPr>
            <a:r>
              <a:rPr lang="fr-FR" altLang="fr-FR" sz="1000" b="1" dirty="0"/>
              <a:t>2189 consultations publiées </a:t>
            </a:r>
          </a:p>
          <a:p>
            <a:pPr indent="-19050" eaLnBrk="1" hangingPunct="1">
              <a:buFont typeface="Courier New" pitchFamily="49" charset="0"/>
              <a:buChar char="o"/>
              <a:defRPr/>
            </a:pPr>
            <a:r>
              <a:rPr lang="fr-FR" altLang="fr-FR" sz="1000" b="1" dirty="0"/>
              <a:t>18 000 entreprises inscrites</a:t>
            </a:r>
          </a:p>
        </p:txBody>
      </p:sp>
      <p:sp>
        <p:nvSpPr>
          <p:cNvPr id="17432" name="Rectangle 2"/>
          <p:cNvSpPr>
            <a:spLocks noChangeArrowheads="1"/>
          </p:cNvSpPr>
          <p:nvPr/>
        </p:nvSpPr>
        <p:spPr bwMode="auto">
          <a:xfrm>
            <a:off x="6591300" y="4133850"/>
            <a:ext cx="26892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1000">
                <a:solidFill>
                  <a:schemeClr val="tx1"/>
                </a:solidFill>
              </a:rPr>
              <a:t>Modalités de réponse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100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17433" name="Picture 2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3" y="4297363"/>
            <a:ext cx="5910262" cy="8112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7434" name="Rectangle 30"/>
          <p:cNvSpPr>
            <a:spLocks noChangeArrowheads="1"/>
          </p:cNvSpPr>
          <p:nvPr/>
        </p:nvSpPr>
        <p:spPr bwMode="auto">
          <a:xfrm>
            <a:off x="6956425" y="4637088"/>
            <a:ext cx="18224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rgbClr val="7422A2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1000">
                <a:solidFill>
                  <a:schemeClr val="tx1"/>
                </a:solidFill>
              </a:rPr>
              <a:t>S’entraîner</a:t>
            </a:r>
          </a:p>
        </p:txBody>
      </p:sp>
      <p:sp>
        <p:nvSpPr>
          <p:cNvPr id="17435" name="Line 5"/>
          <p:cNvSpPr>
            <a:spLocks noChangeShapeType="1"/>
          </p:cNvSpPr>
          <p:nvPr/>
        </p:nvSpPr>
        <p:spPr bwMode="auto">
          <a:xfrm flipH="1" flipV="1">
            <a:off x="6518275" y="4724400"/>
            <a:ext cx="434975" cy="33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ception personnalisée">
  <a:themeElements>
    <a:clrScheme name="Conception personnalisé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nception personnalisé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onception personnalisé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onception personnalisée">
  <a:themeElements>
    <a:clrScheme name="1_Conception personnalisé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onception personnalisé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onception personnalisé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17706</TotalTime>
  <Words>1388</Words>
  <Application>Microsoft Office PowerPoint</Application>
  <PresentationFormat>Affichage à l'écran (4:3)</PresentationFormat>
  <Paragraphs>315</Paragraphs>
  <Slides>28</Slides>
  <Notes>12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28</vt:i4>
      </vt:variant>
    </vt:vector>
  </HeadingPairs>
  <TitlesOfParts>
    <vt:vector size="30" baseType="lpstr">
      <vt:lpstr>Conception personnalisée</vt:lpstr>
      <vt:lpstr>1_Conception personnalisée</vt:lpstr>
      <vt:lpstr>Présentation PowerPoint</vt:lpstr>
      <vt:lpstr>Sommaire</vt:lpstr>
      <vt:lpstr>Présentation PowerPoint</vt:lpstr>
      <vt:lpstr>  Maximilien:  un groupement d’intérêt public</vt:lpstr>
      <vt:lpstr>MAXIMILIEN  Une réponse régionale à des enjeux multiples </vt:lpstr>
      <vt:lpstr>Présentation PowerPoint</vt:lpstr>
      <vt:lpstr>Présentation PowerPoint</vt:lpstr>
      <vt:lpstr>Des outils au service du développement économique et durable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RIDF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du 24 MArs</dc:title>
  <dc:subject>Dispositif Commun</dc:subject>
  <dc:creator>flora lvigreux</dc:creator>
  <cp:lastModifiedBy>VIGREUX Flora</cp:lastModifiedBy>
  <cp:revision>1352</cp:revision>
  <cp:lastPrinted>2015-06-02T10:40:06Z</cp:lastPrinted>
  <dcterms:created xsi:type="dcterms:W3CDTF">2011-03-07T11:19:33Z</dcterms:created>
  <dcterms:modified xsi:type="dcterms:W3CDTF">2015-06-02T10:48:50Z</dcterms:modified>
</cp:coreProperties>
</file>