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12"/>
  </p:notesMasterIdLst>
  <p:sldIdLst>
    <p:sldId id="259" r:id="rId2"/>
    <p:sldId id="263" r:id="rId3"/>
    <p:sldId id="260" r:id="rId4"/>
    <p:sldId id="268" r:id="rId5"/>
    <p:sldId id="262" r:id="rId6"/>
    <p:sldId id="265" r:id="rId7"/>
    <p:sldId id="266" r:id="rId8"/>
    <p:sldId id="270" r:id="rId9"/>
    <p:sldId id="267" r:id="rId10"/>
    <p:sldId id="269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D1"/>
    <a:srgbClr val="1B8DD9"/>
    <a:srgbClr val="009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7" autoAdjust="0"/>
    <p:restoredTop sz="81006" autoAdjust="0"/>
  </p:normalViewPr>
  <p:slideViewPr>
    <p:cSldViewPr snapToGrid="0" snapToObjects="1" showGuides="1">
      <p:cViewPr>
        <p:scale>
          <a:sx n="100" d="100"/>
          <a:sy n="100" d="100"/>
        </p:scale>
        <p:origin x="-58" y="52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4B433-1671-491D-B846-982183951400}" type="datetimeFigureOut">
              <a:rPr lang="fr-FR" smtClean="0"/>
              <a:t>02/06/2015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B2607-C075-4C69-8E7F-78CED556CB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19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B2607-C075-4C69-8E7F-78CED556CBF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839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95325"/>
            <a:ext cx="4568825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B2607-C075-4C69-8E7F-78CED556CBF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839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B2607-C075-4C69-8E7F-78CED556CBF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674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D7378-09AD-4DE2-AE96-120710E0FA2F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B09C-3888-4243-9626-C23D77DA7C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66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BC055-69FB-422D-9E47-E3CD57BFDE05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15661-FCA9-4928-B9B6-32C3FD4773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52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B14C-7B23-4D1B-8CB7-7F348677B4BD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1AC8E-8605-4AA1-A43C-1A0A92D18A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54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63F58-1220-469B-98C3-44326D29514E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AF87-AC68-4F39-B06C-96A693F1FD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56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6725D-C7C0-4A13-9667-45A3AA6CF33D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942C3-BB4D-4CA1-A24D-1C708F723E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4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D72F8-8C2E-4A38-9E02-8F2CACE21C3E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B77D1-1B95-4932-BC2A-A7B9EA7CEB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31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2C95-AAA5-46D1-BF00-1403423DF7BF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1C547-719D-4BBF-9D6C-408581E714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3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A5FE-E358-4B37-9C94-81A01562CF85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C3C9-B6FD-494A-9373-540EFC812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29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F970E-509D-4A64-B4A0-983CD1BF62B0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CB3B9-66AB-4BAA-B057-187F1A8B4E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56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D61B3-E332-43DB-A04E-29F738CE748A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756F7-E2D0-47C2-84F1-73841C2CE1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67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335DA-A1C5-443B-BEB2-5CED84A7993E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ABBD-5D53-49FC-A13F-082DD5865A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08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5008C451-BEC2-4BD9-B45B-F40C43CAE5DD}" type="datetimeFigureOut">
              <a:rPr lang="fr-F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02/06/2015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3E9AEF3-A456-4032-AAB1-89B7C5D4AC26}" type="slidenum">
              <a:rPr lang="fr-F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359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ongrandparis.jenparle.ne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ongrandparis.jenparle.ne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402376"/>
      </p:ext>
    </p:extLst>
  </p:cSld>
  <p:clrMapOvr>
    <a:masterClrMapping/>
  </p:clrMapOvr>
  <p:transition spd="slow" advTm="11556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                  Consultation citoyenne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« Mon Grand Paris »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Calendrier indicatif </a:t>
            </a:r>
            <a:r>
              <a:rPr lang="fr-FR" altLang="fr-FR" sz="2400" dirty="0" smtClean="0">
                <a:solidFill>
                  <a:prstClr val="black"/>
                </a:solidFill>
                <a:latin typeface="Calibri" pitchFamily="32" charset="0"/>
              </a:rPr>
              <a:t>(+ d’infos sur </a:t>
            </a:r>
            <a:r>
              <a:rPr lang="fr-FR" altLang="fr-FR" sz="1900" dirty="0" smtClean="0">
                <a:hlinkClick r:id="rId3"/>
              </a:rPr>
              <a:t>http</a:t>
            </a:r>
            <a:r>
              <a:rPr lang="fr-FR" altLang="fr-FR" sz="1900" dirty="0">
                <a:hlinkClick r:id="rId3"/>
              </a:rPr>
              <a:t>://mongrandparis.jenparle.net</a:t>
            </a:r>
            <a:r>
              <a:rPr lang="fr-FR" altLang="fr-FR" sz="1900" dirty="0" smtClean="0">
                <a:hlinkClick r:id="rId3"/>
              </a:rPr>
              <a:t>/</a:t>
            </a:r>
            <a:r>
              <a:rPr lang="fr-FR" altLang="fr-FR" sz="2400" dirty="0" smtClean="0"/>
              <a:t>)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Saint-Denis – 6 Juin à 13h30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solidaire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Courcouronnes – 17 juin à 19h30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solidaire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Arcueil – 22 Juin à 20h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durable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Sceaux – 22 Juin à 20h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innovante et entreprenante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Rosny-sous-Bois – 26 Juin à 19h30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innovante et entreprenante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Orly – 30 Juin à 20h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des habitants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Aulnay-sous-Bois – 2 Juillet à 19h30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mondiale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Nogent-sur-Marne – 6 Juillet à 20h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– « </a:t>
            </a:r>
            <a:r>
              <a:rPr lang="fr-FR" altLang="fr-FR" sz="1900" i="1" dirty="0" smtClean="0">
                <a:solidFill>
                  <a:prstClr val="black"/>
                </a:solidFill>
                <a:latin typeface="Calibri" pitchFamily="32" charset="0"/>
              </a:rPr>
              <a:t>Une métropole des habitants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baseline="30000" dirty="0" smtClean="0">
              <a:solidFill>
                <a:prstClr val="black"/>
              </a:solidFill>
              <a:latin typeface="Calibri" pitchFamily="32" charset="0"/>
            </a:endParaRPr>
          </a:p>
        </p:txBody>
      </p:sp>
      <p:pic>
        <p:nvPicPr>
          <p:cNvPr id="6" name="Picture 2" descr="C:\Users\cmbernard\Qsync\chantiers en cours\paris métropole\mongrandparis.jenparle\ParisMetropole-web-1920X300-ok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7339"/>
            <a:ext cx="6660232" cy="104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251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Organisation et fonctionnement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ja-JP" sz="10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</a:pPr>
            <a:endParaRPr lang="fr-FR" altLang="fr-FR" sz="2400" b="1" dirty="0" smtClean="0">
              <a:solidFill>
                <a:prstClr val="black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Un syndicat mixte d’</a:t>
            </a:r>
            <a:r>
              <a:rPr lang="fr-FR" altLang="ja-JP" sz="2400" b="1" dirty="0" smtClean="0">
                <a:solidFill>
                  <a:prstClr val="black"/>
                </a:solidFill>
                <a:latin typeface="Calibri" pitchFamily="32" charset="0"/>
              </a:rPr>
              <a:t>études ouvert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un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lieu de partage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où les tous les élus membres œuvrent ensemble dans l’intérêt général pour inventer des solutions à la hauteur des enjeux actuels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en associant à ses travaux l’ensemble des parties prenantes (collectivités, Etat, société civile, citoyens…)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dirty="0">
              <a:solidFill>
                <a:prstClr val="black"/>
              </a:solidFill>
              <a:latin typeface="Calibri" pitchFamily="32" charset="0"/>
            </a:endParaRPr>
          </a:p>
          <a:p>
            <a:pPr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>
                <a:solidFill>
                  <a:prstClr val="black"/>
                </a:solidFill>
                <a:latin typeface="Calibri" pitchFamily="32" charset="0"/>
              </a:rPr>
              <a:t>Un mode de gouvernance original</a:t>
            </a:r>
          </a:p>
          <a:p>
            <a:pPr lvl="1" algn="just"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régi par le principe « une collectivité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= </a:t>
            </a: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une voix »</a:t>
            </a:r>
          </a:p>
          <a:p>
            <a:pPr lvl="1" algn="just"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et par celui d’</a:t>
            </a:r>
            <a:r>
              <a:rPr lang="fr-FR" altLang="ja-JP" sz="1900" dirty="0">
                <a:solidFill>
                  <a:prstClr val="black"/>
                </a:solidFill>
                <a:latin typeface="Calibri" pitchFamily="32" charset="0"/>
              </a:rPr>
              <a:t>une présidence tournante tous les ans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</a:pPr>
            <a:endParaRPr lang="fr-FR" altLang="fr-FR" sz="1000" dirty="0" smtClean="0">
              <a:solidFill>
                <a:prstClr val="black"/>
              </a:solidFill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497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r="1042" b="1306"/>
          <a:stretch/>
        </p:blipFill>
        <p:spPr>
          <a:xfrm>
            <a:off x="585787" y="1305322"/>
            <a:ext cx="7972425" cy="5466953"/>
          </a:xfrm>
          <a:prstGeom prst="rect">
            <a:avLst/>
          </a:prstGeom>
        </p:spPr>
      </p:pic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600" smtClean="0">
                <a:solidFill>
                  <a:srgbClr val="FFFFFF"/>
                </a:solidFill>
                <a:latin typeface="Parismetropole" pitchFamily="48" charset="0"/>
              </a:rPr>
              <a:t>Les 87 collectivités </a:t>
            </a:r>
            <a:br>
              <a:rPr lang="fr-FR" altLang="fr-FR" sz="3600" smtClean="0">
                <a:solidFill>
                  <a:srgbClr val="FFFFFF"/>
                </a:solidFill>
                <a:latin typeface="Parismetropole" pitchFamily="48" charset="0"/>
              </a:rPr>
            </a:br>
            <a:r>
              <a:rPr lang="fr-FR" altLang="fr-FR" sz="3600" smtClean="0">
                <a:solidFill>
                  <a:srgbClr val="FFFFFF"/>
                </a:solidFill>
                <a:latin typeface="Parismetropole" pitchFamily="48" charset="0"/>
              </a:rPr>
              <a:t>fondatrices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8" b="4869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srgbClr val="FFFFFF"/>
                </a:solidFill>
                <a:latin typeface="Parismetropole" pitchFamily="48" charset="0"/>
              </a:rPr>
              <a:t>Nos membres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33375" y="5048250"/>
            <a:ext cx="44100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214 adhérents au 31 décembre 2014 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161 communes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44 intercommunalités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8 départements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Région Ile-de-France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9132406"/>
      </p:ext>
    </p:extLst>
  </p:cSld>
  <p:clrMapOvr>
    <a:masterClrMapping/>
  </p:clrMapOvr>
  <p:transition spd="med" advTm="12460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Nos travaux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ja-JP" sz="10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FR" altLang="fr-FR" sz="2400" b="1" dirty="0" smtClean="0">
              <a:solidFill>
                <a:prstClr val="black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De la création en 2009 jusqu’à 2014</a:t>
            </a:r>
            <a:endParaRPr lang="fr-FR" altLang="ja-JP" sz="2400" b="1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defTabSz="91440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>
                <a:solidFill>
                  <a:srgbClr val="000000"/>
                </a:solidFill>
                <a:latin typeface="Calibri" pitchFamily="32" charset="0"/>
              </a:rPr>
              <a:t>4 axes </a:t>
            </a: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prioritaires :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développement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et solidarité, déplacements, logement et projets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métropolitains. </a:t>
            </a:r>
          </a:p>
          <a:p>
            <a:pPr lvl="1" defTabSz="91440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1 </a:t>
            </a:r>
            <a:r>
              <a:rPr lang="fr-FR" altLang="fr-FR" sz="1900" b="1" dirty="0">
                <a:solidFill>
                  <a:srgbClr val="000000"/>
                </a:solidFill>
                <a:latin typeface="Calibri" pitchFamily="32" charset="0"/>
              </a:rPr>
              <a:t>chantier global </a:t>
            </a: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: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la gouvernance </a:t>
            </a:r>
          </a:p>
          <a:p>
            <a:pPr lvl="1" defTabSz="91440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des </a:t>
            </a:r>
            <a:r>
              <a:rPr lang="fr-FR" altLang="fr-FR" sz="1900" b="1" dirty="0">
                <a:solidFill>
                  <a:srgbClr val="000000"/>
                </a:solidFill>
                <a:latin typeface="Calibri" pitchFamily="32" charset="0"/>
              </a:rPr>
              <a:t>groupes de travail ciblés </a:t>
            </a: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: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santé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et territoires, aéroports, La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Défense.</a:t>
            </a:r>
            <a:endParaRPr lang="fr-FR" altLang="fr-FR" sz="1900" dirty="0">
              <a:solidFill>
                <a:srgbClr val="000000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dirty="0">
              <a:solidFill>
                <a:prstClr val="black"/>
              </a:solidFill>
              <a:latin typeface="Calibri" pitchFamily="32" charset="0"/>
            </a:endParaRPr>
          </a:p>
          <a:p>
            <a:pPr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Depuis 2014</a:t>
            </a:r>
            <a:endParaRPr lang="fr-FR" altLang="fr-FR" sz="2400" b="1" dirty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1 chantier global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: suivi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des travaux de la Mission de Préfiguration de la Métropole du Grand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Paris</a:t>
            </a:r>
          </a:p>
          <a:p>
            <a:pPr lvl="1" algn="just" defTabSz="91440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4 axes prioritaires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: Projet Métropolitain ; articulation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entre la future MGP et la grande couronne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francilienne ; péréquation financière ; transition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écologique et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énergétique.</a:t>
            </a:r>
            <a:endParaRPr lang="fr-FR" altLang="fr-FR" sz="1900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</a:pPr>
            <a:endParaRPr lang="fr-FR" altLang="fr-FR" sz="1000" dirty="0" smtClean="0">
              <a:solidFill>
                <a:prstClr val="black"/>
              </a:solidFill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8787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Nos travaux sur la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transition écologique et énergétique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ja-JP" sz="10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Une réflexion initiée depuis plusieurs années</a:t>
            </a:r>
            <a:endParaRPr lang="fr-FR" altLang="ja-JP" sz="2400" b="1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Plusieurs réunions de travail avec les </a:t>
            </a:r>
            <a:r>
              <a:rPr lang="fr-FR" altLang="fr-FR" sz="1900" b="1" dirty="0">
                <a:solidFill>
                  <a:prstClr val="black"/>
                </a:solidFill>
                <a:latin typeface="Calibri" pitchFamily="32" charset="0"/>
              </a:rPr>
              <a:t>grands syndicats de services urbains </a:t>
            </a: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depuis 2010 (SYCTOM, SIPPEREC, SIGEIF, SIAAP, SEDIF, EPTB Seine Grands Lacs…).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Des contributions du </a:t>
            </a:r>
            <a:r>
              <a:rPr lang="fr-FR" altLang="fr-FR" sz="1900" b="1" dirty="0">
                <a:solidFill>
                  <a:prstClr val="black"/>
                </a:solidFill>
                <a:latin typeface="Calibri" pitchFamily="32" charset="0"/>
              </a:rPr>
              <a:t>Comité des Partenaires </a:t>
            </a: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de Paris Métropole sur la logistique urbaine (2011) et la transition énergétique (2013).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Un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groupe de travail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santé et territoires » en 2012 – 2013.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Une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Conférence Métropolitaine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 sur l’eau et l’assainissement en 2013.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</a:pPr>
            <a:endParaRPr lang="fr-FR" altLang="fr-FR" sz="1000" dirty="0" smtClean="0">
              <a:solidFill>
                <a:prstClr val="black"/>
              </a:solidFill>
              <a:latin typeface="Calibri" pitchFamily="32" charset="0"/>
            </a:endParaRPr>
          </a:p>
          <a:p>
            <a:pPr algn="just"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srgbClr val="000000"/>
                </a:solidFill>
                <a:latin typeface="Calibri" pitchFamily="32" charset="0"/>
              </a:rPr>
              <a:t>Un groupe de travail dédié en 2015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Deux objectifs </a:t>
            </a:r>
            <a:r>
              <a:rPr lang="fr-FR" altLang="fr-FR" sz="1900" dirty="0">
                <a:solidFill>
                  <a:srgbClr val="000000"/>
                </a:solidFill>
                <a:latin typeface="Calibri" pitchFamily="32" charset="0"/>
              </a:rPr>
              <a:t>: </a:t>
            </a: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définir </a:t>
            </a:r>
            <a:r>
              <a:rPr lang="fr-FR" altLang="fr-FR" sz="1900" b="1" dirty="0">
                <a:solidFill>
                  <a:srgbClr val="000000"/>
                </a:solidFill>
                <a:latin typeface="Calibri" pitchFamily="32" charset="0"/>
              </a:rPr>
              <a:t>des orientations stratégiques pour l’ensemble de la métropole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(en vue notamment de la création de la MGP le 1</a:t>
            </a:r>
            <a:r>
              <a:rPr lang="fr-FR" altLang="fr-FR" sz="1900" baseline="30000" dirty="0" smtClean="0">
                <a:solidFill>
                  <a:srgbClr val="000000"/>
                </a:solidFill>
                <a:latin typeface="Calibri" pitchFamily="32" charset="0"/>
              </a:rPr>
              <a:t>er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 janvier 2016) &amp; </a:t>
            </a:r>
            <a:r>
              <a:rPr lang="fr-FR" altLang="fr-FR" sz="1900" b="1" dirty="0">
                <a:solidFill>
                  <a:srgbClr val="000000"/>
                </a:solidFill>
                <a:latin typeface="Calibri" pitchFamily="32" charset="0"/>
              </a:rPr>
              <a:t>valoriser et mettre en partage les initiatives portées par les </a:t>
            </a:r>
            <a:r>
              <a:rPr lang="fr-FR" altLang="fr-FR" sz="1900" b="1" dirty="0" smtClean="0">
                <a:solidFill>
                  <a:srgbClr val="000000"/>
                </a:solidFill>
                <a:latin typeface="Calibri" pitchFamily="32" charset="0"/>
              </a:rPr>
              <a:t>collectivités </a:t>
            </a:r>
            <a:r>
              <a:rPr lang="fr-FR" altLang="fr-FR" sz="1900" dirty="0" smtClean="0">
                <a:solidFill>
                  <a:srgbClr val="000000"/>
                </a:solidFill>
                <a:latin typeface="Calibri" pitchFamily="32" charset="0"/>
              </a:rPr>
              <a:t>(dans la perspective de la COP 21 en décembre 2015).</a:t>
            </a:r>
          </a:p>
        </p:txBody>
      </p:sp>
    </p:spTree>
    <p:extLst>
      <p:ext uri="{BB962C8B-B14F-4D97-AF65-F5344CB8AC3E}">
        <p14:creationId xmlns:p14="http://schemas.microsoft.com/office/powerpoint/2010/main" val="18814571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Nos travaux sur la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transition écologique et énergétique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ja-JP" sz="10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fr-FR" sz="2400" b="1" dirty="0" smtClean="0">
                <a:solidFill>
                  <a:prstClr val="black"/>
                </a:solidFill>
                <a:latin typeface="Calibri" pitchFamily="32" charset="0"/>
              </a:rPr>
              <a:t>Une méthode de travail fondée sur :</a:t>
            </a:r>
            <a:endParaRPr lang="fr-FR" altLang="ja-JP" sz="2400" b="1" dirty="0" smtClean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Des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auditions d’experts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(</a:t>
            </a: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AiGP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, APUR, </a:t>
            </a:r>
            <a:r>
              <a:rPr lang="fr-FR" altLang="fr-FR" sz="1900" dirty="0">
                <a:solidFill>
                  <a:prstClr val="black"/>
                </a:solidFill>
                <a:latin typeface="Calibri" pitchFamily="32" charset="0"/>
              </a:rPr>
              <a:t>ARENE,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DRIEE, IAU, Mission de Préfiguration…).</a:t>
            </a:r>
            <a:endParaRPr lang="fr-FR" altLang="fr-FR" sz="1900" dirty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Une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mobilisation des partenaires économiques et sociaux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(groupe de travail « transition énergétique » du Conseil des Partenaires de la Mission de Préfiguration de la MGP).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Une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mise en débat des réflexions menées avec les habitants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(consultation citoyenne « Mon Grand Paris »)</a:t>
            </a:r>
            <a:endParaRPr lang="fr-FR" altLang="fr-FR" sz="1900" dirty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La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création de synergies avec d’autres démarches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(Conférences Métropolitaines sur la lutte contre la pollution de l’air ; Etats Généraux de l’Economie Circulaire ; préparation de la COP 21).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La 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volonté de s’appuyer sur les dynamiques territoriales existantes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(élaboration d’une enquête à destination des collectivités adhérentes de Paris Métropole).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L’</a:t>
            </a:r>
            <a:r>
              <a:rPr lang="fr-FR" altLang="fr-FR" sz="1900" b="1" dirty="0" smtClean="0">
                <a:solidFill>
                  <a:prstClr val="black"/>
                </a:solidFill>
                <a:latin typeface="Calibri" pitchFamily="32" charset="0"/>
              </a:rPr>
              <a:t>élaboration d’orientations stratégiques et opérationnelles </a:t>
            </a: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pour la métropole.</a:t>
            </a:r>
          </a:p>
        </p:txBody>
      </p:sp>
    </p:spTree>
    <p:extLst>
      <p:ext uri="{BB962C8B-B14F-4D97-AF65-F5344CB8AC3E}">
        <p14:creationId xmlns:p14="http://schemas.microsoft.com/office/powerpoint/2010/main" val="7341228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Nos travaux sur la 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transition écologique et énergétique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ja-JP" sz="10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marL="180975" lvl="0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r>
              <a:rPr lang="fr-FR" sz="1700" b="1" dirty="0" smtClean="0">
                <a:solidFill>
                  <a:prstClr val="black"/>
                </a:solidFill>
                <a:latin typeface="Verdana"/>
              </a:rPr>
              <a:t>Envoi </a:t>
            </a:r>
            <a:r>
              <a:rPr lang="fr-FR" sz="1700" b="1" dirty="0">
                <a:solidFill>
                  <a:prstClr val="black"/>
                </a:solidFill>
                <a:latin typeface="Verdana"/>
              </a:rPr>
              <a:t>le 17 mars 2015 </a:t>
            </a:r>
            <a:r>
              <a:rPr lang="fr-FR" sz="1700" dirty="0">
                <a:solidFill>
                  <a:prstClr val="black"/>
                </a:solidFill>
                <a:latin typeface="Verdana"/>
              </a:rPr>
              <a:t>de « l’enquête sur l’action de votre collectivité en matière de lutte contre les changements climatiques » aux membres de Paris Métropole.</a:t>
            </a:r>
          </a:p>
          <a:p>
            <a:pPr marL="180975" lvl="0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endParaRPr lang="fr-FR" sz="1700" dirty="0">
              <a:solidFill>
                <a:prstClr val="black"/>
              </a:solidFill>
              <a:latin typeface="Verdana"/>
            </a:endParaRPr>
          </a:p>
          <a:p>
            <a:pPr marL="180975" lvl="0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r>
              <a:rPr lang="fr-FR" sz="1700" dirty="0">
                <a:solidFill>
                  <a:prstClr val="black"/>
                </a:solidFill>
                <a:latin typeface="Verdana"/>
              </a:rPr>
              <a:t> </a:t>
            </a:r>
            <a:r>
              <a:rPr lang="fr-FR" sz="1700" b="1" dirty="0">
                <a:solidFill>
                  <a:prstClr val="black"/>
                </a:solidFill>
                <a:latin typeface="Verdana"/>
              </a:rPr>
              <a:t>Enquête en trois parties </a:t>
            </a:r>
            <a:r>
              <a:rPr lang="fr-FR" sz="1700" dirty="0">
                <a:solidFill>
                  <a:prstClr val="black"/>
                </a:solidFill>
                <a:latin typeface="Verdana"/>
              </a:rPr>
              <a:t>:</a:t>
            </a:r>
          </a:p>
          <a:p>
            <a:pPr marL="379875" lvl="0" indent="-342900" eaLnBrk="1" hangingPunct="1">
              <a:spcBef>
                <a:spcPct val="20000"/>
              </a:spcBef>
              <a:buClr>
                <a:srgbClr val="0092D2"/>
              </a:buClr>
              <a:buFont typeface="+mj-lt"/>
              <a:buAutoNum type="arabicPeriod"/>
            </a:pPr>
            <a:r>
              <a:rPr lang="fr-FR" sz="1700" dirty="0">
                <a:solidFill>
                  <a:prstClr val="black"/>
                </a:solidFill>
                <a:latin typeface="Verdana"/>
              </a:rPr>
              <a:t>« Votre profil » </a:t>
            </a:r>
            <a:r>
              <a:rPr lang="fr-FR" sz="1400" i="1" dirty="0">
                <a:solidFill>
                  <a:prstClr val="black"/>
                </a:solidFill>
                <a:latin typeface="Verdana"/>
              </a:rPr>
              <a:t>(questions 1 à 7)</a:t>
            </a:r>
          </a:p>
          <a:p>
            <a:pPr marL="379875" lvl="0" indent="-342900" eaLnBrk="1" hangingPunct="1">
              <a:spcBef>
                <a:spcPct val="20000"/>
              </a:spcBef>
              <a:buClr>
                <a:srgbClr val="0092D2"/>
              </a:buClr>
              <a:buFont typeface="+mj-lt"/>
              <a:buAutoNum type="arabicPeriod"/>
            </a:pPr>
            <a:r>
              <a:rPr lang="fr-FR" sz="1700" dirty="0">
                <a:solidFill>
                  <a:prstClr val="black"/>
                </a:solidFill>
                <a:latin typeface="Verdana"/>
              </a:rPr>
              <a:t>« Les enjeux climat – énergie et vous » </a:t>
            </a:r>
            <a:r>
              <a:rPr lang="fr-FR" sz="1400" i="1" dirty="0">
                <a:solidFill>
                  <a:prstClr val="black"/>
                </a:solidFill>
                <a:latin typeface="Verdana"/>
              </a:rPr>
              <a:t>(questions 8 à 15)</a:t>
            </a:r>
          </a:p>
          <a:p>
            <a:pPr marL="379875" lvl="0" indent="-342900" eaLnBrk="1" hangingPunct="1">
              <a:spcBef>
                <a:spcPct val="20000"/>
              </a:spcBef>
              <a:buClr>
                <a:srgbClr val="0092D2"/>
              </a:buClr>
              <a:buFont typeface="+mj-lt"/>
              <a:buAutoNum type="arabicPeriod"/>
            </a:pPr>
            <a:r>
              <a:rPr lang="fr-FR" sz="1700" dirty="0">
                <a:solidFill>
                  <a:prstClr val="black"/>
                </a:solidFill>
                <a:latin typeface="Verdana"/>
              </a:rPr>
              <a:t>« Le champ climat – énergie, une problématique métropolitaine </a:t>
            </a:r>
            <a:r>
              <a:rPr lang="fr-FR" sz="1400" i="1" dirty="0">
                <a:solidFill>
                  <a:prstClr val="black"/>
                </a:solidFill>
                <a:latin typeface="Verdana"/>
              </a:rPr>
              <a:t>(questions 16 à 19</a:t>
            </a:r>
            <a:r>
              <a:rPr lang="fr-FR" sz="1400" i="1" dirty="0" smtClean="0">
                <a:solidFill>
                  <a:prstClr val="black"/>
                </a:solidFill>
                <a:latin typeface="Verdana"/>
              </a:rPr>
              <a:t>)</a:t>
            </a:r>
          </a:p>
          <a:p>
            <a:pPr marL="379875" lvl="0" indent="-342900" eaLnBrk="1" hangingPunct="1">
              <a:spcBef>
                <a:spcPct val="20000"/>
              </a:spcBef>
              <a:buClr>
                <a:srgbClr val="0092D2"/>
              </a:buClr>
              <a:buFont typeface="+mj-lt"/>
              <a:buAutoNum type="arabicPeriod"/>
            </a:pPr>
            <a:endParaRPr lang="fr-FR" sz="1400" i="1" dirty="0">
              <a:solidFill>
                <a:prstClr val="black"/>
              </a:solidFill>
              <a:latin typeface="Verdana"/>
            </a:endParaRPr>
          </a:p>
          <a:p>
            <a:pPr marL="180975" lvl="0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r>
              <a:rPr lang="fr-FR" sz="1700" b="1" dirty="0" smtClean="0">
                <a:solidFill>
                  <a:prstClr val="black"/>
                </a:solidFill>
                <a:latin typeface="Verdana"/>
              </a:rPr>
              <a:t>Perspectives :</a:t>
            </a:r>
          </a:p>
          <a:p>
            <a:pPr marL="581025" lvl="1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r>
              <a:rPr lang="fr-FR" sz="1700" dirty="0" smtClean="0">
                <a:solidFill>
                  <a:prstClr val="black"/>
                </a:solidFill>
                <a:latin typeface="Verdana"/>
              </a:rPr>
              <a:t>Elaboration d’une exposition en partenariat avec l’Atelier international du Grand Paris en amont de la COP 21.</a:t>
            </a:r>
          </a:p>
          <a:p>
            <a:pPr marL="581025" lvl="1" indent="-144000" eaLnBrk="1" hangingPunct="1">
              <a:spcBef>
                <a:spcPct val="20000"/>
              </a:spcBef>
              <a:buClr>
                <a:srgbClr val="0092D2"/>
              </a:buClr>
              <a:buFont typeface="Arial"/>
              <a:buChar char="•"/>
            </a:pPr>
            <a:r>
              <a:rPr lang="fr-FR" sz="1700" dirty="0" smtClean="0">
                <a:solidFill>
                  <a:prstClr val="black"/>
                </a:solidFill>
                <a:latin typeface="Verdana"/>
              </a:rPr>
              <a:t>Elaboration d’un fascicule recensant les initiatives portées par les collectivités pour la mise en œuvre de la transition écologique de leur territoire.</a:t>
            </a:r>
            <a:endParaRPr lang="fr-FR" sz="1700" dirty="0">
              <a:solidFill>
                <a:prstClr val="black"/>
              </a:solidFill>
              <a:latin typeface="Verdana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fr-FR" altLang="ja-JP" sz="2400" b="1" dirty="0" smtClean="0">
              <a:solidFill>
                <a:prstClr val="black"/>
              </a:solidFill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703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941329"/>
      </p:ext>
    </p:extLst>
  </p:cSld>
  <p:clrMapOvr>
    <a:masterClrMapping/>
  </p:clrMapOvr>
  <p:transition spd="slow" advTm="11556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66800"/>
          </a:xfrm>
        </p:spPr>
        <p:txBody>
          <a:bodyPr/>
          <a:lstStyle/>
          <a:p>
            <a:pPr algn="r" eaLnBrk="1" hangingPunct="1"/>
            <a:r>
              <a:rPr lang="fr-FR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A l</a:t>
            </a:r>
            <a:r>
              <a:rPr lang="ja-JP" altLang="fr-FR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’</a:t>
            </a: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origine de la création </a:t>
            </a:r>
            <a:b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</a:br>
            <a:r>
              <a:rPr lang="fr-FR" altLang="ja-JP" sz="3600" b="1" smtClean="0">
                <a:solidFill>
                  <a:schemeClr val="bg1"/>
                </a:solidFill>
                <a:latin typeface="Trebuchet MS" pitchFamily="32" charset="0"/>
                <a:ea typeface="ＭＳ Ｐゴシック" pitchFamily="32" charset="-128"/>
              </a:rPr>
              <a:t>de Paris Métropole</a:t>
            </a:r>
            <a:endParaRPr lang="fr-FR" altLang="fr-FR" sz="3600" b="1" smtClean="0">
              <a:solidFill>
                <a:schemeClr val="bg1"/>
              </a:solidFill>
              <a:latin typeface="Trebuchet MS" pitchFamily="32" charset="0"/>
              <a:ea typeface="ＭＳ Ｐゴシック" pitchFamily="32" charset="-128"/>
            </a:endParaRPr>
          </a:p>
        </p:txBody>
      </p:sp>
      <p:pic>
        <p:nvPicPr>
          <p:cNvPr id="8195" name="Image 5" descr="Bandeau-site-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 b="4861"/>
          <a:stretch>
            <a:fillRect/>
          </a:stretch>
        </p:blipFill>
        <p:spPr bwMode="auto">
          <a:xfrm>
            <a:off x="0" y="0"/>
            <a:ext cx="9144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re 1"/>
          <p:cNvSpPr txBox="1">
            <a:spLocks/>
          </p:cNvSpPr>
          <p:nvPr/>
        </p:nvSpPr>
        <p:spPr bwMode="auto">
          <a:xfrm>
            <a:off x="468313" y="1889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                  Consultation citoyenne</a:t>
            </a:r>
          </a:p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 smtClean="0">
                <a:solidFill>
                  <a:prstClr val="white"/>
                </a:solidFill>
                <a:latin typeface="Parismetropole" pitchFamily="48" charset="0"/>
              </a:rPr>
              <a:t>« Mon Grand Paris »</a:t>
            </a:r>
          </a:p>
        </p:txBody>
      </p:sp>
      <p:sp>
        <p:nvSpPr>
          <p:cNvPr id="8197" name="Espace réservé du contenu 2"/>
          <p:cNvSpPr txBox="1">
            <a:spLocks/>
          </p:cNvSpPr>
          <p:nvPr/>
        </p:nvSpPr>
        <p:spPr bwMode="auto">
          <a:xfrm>
            <a:off x="0" y="1428750"/>
            <a:ext cx="89296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1pPr>
            <a:lvl2pPr marL="765175" indent="-2555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altLang="ja-JP" sz="2400" b="1" dirty="0" smtClean="0">
                <a:solidFill>
                  <a:prstClr val="black"/>
                </a:solidFill>
                <a:latin typeface="Calibri" pitchFamily="32" charset="0"/>
              </a:rPr>
              <a:t>Entre </a:t>
            </a:r>
            <a:r>
              <a:rPr lang="fr-FR" sz="2400" b="1" dirty="0">
                <a:solidFill>
                  <a:prstClr val="black"/>
                </a:solidFill>
                <a:latin typeface="Calibri" pitchFamily="32" charset="0"/>
              </a:rPr>
              <a:t>mai et juillet </a:t>
            </a:r>
            <a:r>
              <a:rPr lang="fr-FR" sz="2400" b="1" dirty="0" smtClean="0">
                <a:solidFill>
                  <a:prstClr val="black"/>
                </a:solidFill>
                <a:latin typeface="Calibri" pitchFamily="32" charset="0"/>
              </a:rPr>
              <a:t>2015 : </a:t>
            </a:r>
            <a:r>
              <a:rPr lang="fr-FR" sz="2400" dirty="0">
                <a:solidFill>
                  <a:prstClr val="black"/>
                </a:solidFill>
                <a:latin typeface="Calibri" pitchFamily="32" charset="0"/>
              </a:rPr>
              <a:t>20 débats organisés par Paris Métropole et ses collectivités adhérents</a:t>
            </a:r>
            <a:r>
              <a:rPr lang="fr-FR" sz="2400" dirty="0" smtClean="0">
                <a:solidFill>
                  <a:prstClr val="black"/>
                </a:solidFill>
                <a:latin typeface="Calibri" pitchFamily="32" charset="0"/>
              </a:rPr>
              <a:t>.</a:t>
            </a: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400" dirty="0" smtClean="0">
                <a:solidFill>
                  <a:prstClr val="black"/>
                </a:solidFill>
                <a:latin typeface="Calibri" pitchFamily="32" charset="0"/>
              </a:rPr>
              <a:t>Un </a:t>
            </a:r>
            <a:r>
              <a:rPr lang="fr-FR" sz="2400" b="1" dirty="0">
                <a:solidFill>
                  <a:prstClr val="black"/>
                </a:solidFill>
                <a:latin typeface="Calibri" pitchFamily="32" charset="0"/>
              </a:rPr>
              <a:t>site dédié </a:t>
            </a:r>
            <a:r>
              <a:rPr lang="fr-FR" sz="2400" dirty="0">
                <a:solidFill>
                  <a:prstClr val="black"/>
                </a:solidFill>
                <a:latin typeface="Calibri" pitchFamily="32" charset="0"/>
              </a:rPr>
              <a:t>pour participer au débat en ligne : </a:t>
            </a:r>
            <a:r>
              <a:rPr lang="fr-FR" altLang="fr-FR" sz="1900" dirty="0">
                <a:solidFill>
                  <a:prstClr val="black"/>
                </a:solidFill>
                <a:latin typeface="Calibri"/>
                <a:hlinkClick r:id="rId3"/>
              </a:rPr>
              <a:t>http://mongrandparis.jenparle.net</a:t>
            </a:r>
            <a:r>
              <a:rPr lang="fr-FR" altLang="fr-FR" sz="2000" dirty="0">
                <a:solidFill>
                  <a:prstClr val="black"/>
                </a:solidFill>
                <a:latin typeface="Calibri"/>
                <a:hlinkClick r:id="rId3"/>
              </a:rPr>
              <a:t>/</a:t>
            </a:r>
            <a:r>
              <a:rPr lang="fr-FR" altLang="fr-FR" sz="2000" dirty="0">
                <a:solidFill>
                  <a:prstClr val="black"/>
                </a:solidFill>
                <a:latin typeface="Calibri"/>
              </a:rPr>
              <a:t> </a:t>
            </a:r>
            <a:endParaRPr lang="fr-FR" altLang="fr-FR" sz="2000" dirty="0" smtClean="0">
              <a:solidFill>
                <a:prstClr val="black"/>
              </a:solidFill>
              <a:latin typeface="Calibri"/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2400" b="1" dirty="0" smtClean="0">
                <a:solidFill>
                  <a:prstClr val="black"/>
                </a:solidFill>
                <a:latin typeface="Calibri" pitchFamily="32" charset="0"/>
              </a:rPr>
              <a:t>5 thématiques clefs </a:t>
            </a:r>
            <a:r>
              <a:rPr lang="fr-FR" sz="2400" dirty="0" smtClean="0">
                <a:solidFill>
                  <a:prstClr val="black"/>
                </a:solidFill>
                <a:latin typeface="Calibri" pitchFamily="32" charset="0"/>
              </a:rPr>
              <a:t>pour définir le projet de la future MGP :</a:t>
            </a:r>
            <a:endParaRPr lang="fr-FR" sz="2400" dirty="0">
              <a:solidFill>
                <a:prstClr val="black"/>
              </a:solidFill>
              <a:latin typeface="Calibri" pitchFamily="32" charset="0"/>
            </a:endParaRP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Une métropole mondiale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Une métropole innovante et entreprenante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Une métropole des habitants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Une métropole solidaire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r>
              <a:rPr lang="fr-FR" altLang="fr-FR" sz="1900" dirty="0" smtClean="0">
                <a:solidFill>
                  <a:prstClr val="black"/>
                </a:solidFill>
                <a:latin typeface="Calibri" pitchFamily="32" charset="0"/>
              </a:rPr>
              <a:t>« Une métropole durable »</a:t>
            </a:r>
          </a:p>
          <a:p>
            <a:pPr lvl="1" algn="just"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Font typeface="Wingdings" charset="2"/>
              <a:buChar char="Ø"/>
            </a:pPr>
            <a:endParaRPr lang="fr-FR" altLang="fr-FR" sz="1900" dirty="0" smtClean="0">
              <a:solidFill>
                <a:prstClr val="black"/>
              </a:solidFill>
              <a:latin typeface="Calibri" pitchFamily="32" charset="0"/>
            </a:endParaRPr>
          </a:p>
        </p:txBody>
      </p:sp>
      <p:pic>
        <p:nvPicPr>
          <p:cNvPr id="6" name="Picture 2" descr="C:\Users\cmbernard\Qsync\chantiers en cours\paris métropole\mongrandparis.jenparle\ParisMetropole-web-1920X300-ok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7339"/>
            <a:ext cx="6660232" cy="104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4737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425</Words>
  <Application>Microsoft Office PowerPoint</Application>
  <PresentationFormat>Affichage à l'écran (4:3)</PresentationFormat>
  <Paragraphs>93</Paragraphs>
  <Slides>10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1_Thème Office</vt:lpstr>
      <vt:lpstr>Présentation PowerPoint</vt:lpstr>
      <vt:lpstr>A l’origine de la création  de Paris Métropole</vt:lpstr>
      <vt:lpstr>Présentation PowerPoint</vt:lpstr>
      <vt:lpstr>A l’origine de la création  de Paris Métropole</vt:lpstr>
      <vt:lpstr>A l’origine de la création  de Paris Métropole</vt:lpstr>
      <vt:lpstr>A l’origine de la création  de Paris Métropole</vt:lpstr>
      <vt:lpstr>A l’origine de la création  de Paris Métropole</vt:lpstr>
      <vt:lpstr>Présentation PowerPoint</vt:lpstr>
      <vt:lpstr>A l’origine de la création  de Paris Métropole</vt:lpstr>
      <vt:lpstr>A l’origine de la création  de Paris Métropole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Paris Métropole</dc:creator>
  <cp:lastModifiedBy>ROBINOT-BERTRAND Isabelle</cp:lastModifiedBy>
  <cp:revision>30</cp:revision>
  <dcterms:created xsi:type="dcterms:W3CDTF">2015-04-23T10:50:28Z</dcterms:created>
  <dcterms:modified xsi:type="dcterms:W3CDTF">2015-06-02T15:45:48Z</dcterms:modified>
</cp:coreProperties>
</file>