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5.jpg" ContentType="image/jpeg"/>
  <Override PartName="/ppt/media/image22.jpg" ContentType="image/jpeg"/>
  <Override PartName="/ppt/media/image24.jpg" ContentType="image/jpeg"/>
  <Override PartName="/ppt/media/image25.JPG" ContentType="image/pn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media/image32.jpg" ContentType="image/jpeg"/>
  <Override PartName="/ppt/media/image34.jpg" ContentType="image/jpeg"/>
  <Override PartName="/ppt/media/image65.jpg" ContentType="image/jpeg"/>
  <Override PartName="/ppt/media/image71.jpg" ContentType="image/jpeg"/>
  <Override PartName="/ppt/media/image74.jpg" ContentType="image/jpeg"/>
  <Override PartName="/ppt/media/image90.jpg" ContentType="image/jpeg"/>
  <Override PartName="/ppt/media/image101.jpg" ContentType="image/jpeg"/>
  <Override PartName="/ppt/notesSlides/notesSlide1.xml" ContentType="application/vnd.openxmlformats-officedocument.presentationml.notesSlide+xml"/>
  <Override PartName="/ppt/media/image189.jpg" ContentType="image/jpeg"/>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10.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31.jpg" ContentType="image/jpeg"/>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257" r:id="rId2"/>
    <p:sldId id="276" r:id="rId3"/>
    <p:sldId id="270" r:id="rId4"/>
    <p:sldId id="266" r:id="rId5"/>
    <p:sldId id="277" r:id="rId6"/>
    <p:sldId id="259" r:id="rId7"/>
    <p:sldId id="321" r:id="rId8"/>
    <p:sldId id="263" r:id="rId9"/>
    <p:sldId id="285" r:id="rId10"/>
    <p:sldId id="286" r:id="rId11"/>
    <p:sldId id="287" r:id="rId12"/>
    <p:sldId id="284" r:id="rId13"/>
    <p:sldId id="278" r:id="rId14"/>
    <p:sldId id="261" r:id="rId15"/>
    <p:sldId id="288" r:id="rId16"/>
    <p:sldId id="275" r:id="rId17"/>
    <p:sldId id="339" r:id="rId18"/>
    <p:sldId id="340" r:id="rId19"/>
    <p:sldId id="341" r:id="rId20"/>
    <p:sldId id="342" r:id="rId21"/>
    <p:sldId id="343" r:id="rId22"/>
    <p:sldId id="344" r:id="rId23"/>
    <p:sldId id="333" r:id="rId24"/>
    <p:sldId id="334" r:id="rId25"/>
    <p:sldId id="262" r:id="rId26"/>
    <p:sldId id="335" r:id="rId27"/>
    <p:sldId id="336" r:id="rId28"/>
    <p:sldId id="337" r:id="rId29"/>
    <p:sldId id="289" r:id="rId30"/>
    <p:sldId id="290" r:id="rId31"/>
    <p:sldId id="291" r:id="rId32"/>
    <p:sldId id="292" r:id="rId33"/>
    <p:sldId id="293" r:id="rId34"/>
    <p:sldId id="294" r:id="rId35"/>
    <p:sldId id="295" r:id="rId36"/>
    <p:sldId id="296" r:id="rId37"/>
    <p:sldId id="347" r:id="rId38"/>
    <p:sldId id="346" r:id="rId39"/>
    <p:sldId id="429" r:id="rId40"/>
    <p:sldId id="437" r:id="rId41"/>
    <p:sldId id="438" r:id="rId42"/>
    <p:sldId id="439" r:id="rId43"/>
    <p:sldId id="436" r:id="rId44"/>
    <p:sldId id="319" r:id="rId45"/>
    <p:sldId id="279" r:id="rId46"/>
    <p:sldId id="320" r:id="rId47"/>
    <p:sldId id="280"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264" r:id="rId67"/>
    <p:sldId id="265" r:id="rId68"/>
    <p:sldId id="315" r:id="rId69"/>
    <p:sldId id="316" r:id="rId70"/>
    <p:sldId id="317" r:id="rId71"/>
    <p:sldId id="318" r:id="rId72"/>
    <p:sldId id="283" r:id="rId73"/>
    <p:sldId id="281" r:id="rId74"/>
    <p:sldId id="324" r:id="rId75"/>
    <p:sldId id="440" r:id="rId76"/>
    <p:sldId id="441" r:id="rId77"/>
    <p:sldId id="331" r:id="rId78"/>
    <p:sldId id="325" r:id="rId79"/>
    <p:sldId id="326" r:id="rId80"/>
    <p:sldId id="327" r:id="rId81"/>
    <p:sldId id="328" r:id="rId82"/>
    <p:sldId id="329" r:id="rId83"/>
    <p:sldId id="330" r:id="rId84"/>
    <p:sldId id="442" r:id="rId85"/>
    <p:sldId id="322" r:id="rId86"/>
    <p:sldId id="323" r:id="rId87"/>
    <p:sldId id="260" r:id="rId88"/>
    <p:sldId id="338" r:id="rId89"/>
    <p:sldId id="332" r:id="rId90"/>
    <p:sldId id="267" r:id="rId91"/>
    <p:sldId id="282" r:id="rId9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7691DDD4-A543-40B7-A21F-43FB21E957E6}">
          <p14:sldIdLst>
            <p14:sldId id="257"/>
            <p14:sldId id="276"/>
            <p14:sldId id="270"/>
            <p14:sldId id="266"/>
            <p14:sldId id="277"/>
            <p14:sldId id="259"/>
            <p14:sldId id="321"/>
            <p14:sldId id="263"/>
            <p14:sldId id="285"/>
            <p14:sldId id="286"/>
            <p14:sldId id="287"/>
            <p14:sldId id="284"/>
            <p14:sldId id="278"/>
            <p14:sldId id="261"/>
            <p14:sldId id="288"/>
            <p14:sldId id="275"/>
            <p14:sldId id="339"/>
            <p14:sldId id="340"/>
            <p14:sldId id="341"/>
            <p14:sldId id="342"/>
            <p14:sldId id="343"/>
            <p14:sldId id="344"/>
            <p14:sldId id="333"/>
            <p14:sldId id="334"/>
            <p14:sldId id="262"/>
            <p14:sldId id="335"/>
            <p14:sldId id="336"/>
            <p14:sldId id="337"/>
            <p14:sldId id="289"/>
            <p14:sldId id="290"/>
            <p14:sldId id="291"/>
            <p14:sldId id="292"/>
            <p14:sldId id="293"/>
            <p14:sldId id="294"/>
            <p14:sldId id="295"/>
            <p14:sldId id="296"/>
            <p14:sldId id="347"/>
            <p14:sldId id="346"/>
            <p14:sldId id="429"/>
            <p14:sldId id="437"/>
            <p14:sldId id="438"/>
            <p14:sldId id="439"/>
            <p14:sldId id="436"/>
            <p14:sldId id="319"/>
            <p14:sldId id="279"/>
          </p14:sldIdLst>
        </p14:section>
        <p14:section name="Section sans titre" id="{96AD7813-ADEE-455B-9D5C-9567DADEBE28}">
          <p14:sldIdLst>
            <p14:sldId id="320"/>
            <p14:sldId id="280"/>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264"/>
            <p14:sldId id="265"/>
            <p14:sldId id="315"/>
            <p14:sldId id="316"/>
            <p14:sldId id="317"/>
            <p14:sldId id="318"/>
            <p14:sldId id="283"/>
            <p14:sldId id="281"/>
            <p14:sldId id="324"/>
            <p14:sldId id="440"/>
            <p14:sldId id="441"/>
            <p14:sldId id="331"/>
            <p14:sldId id="325"/>
            <p14:sldId id="326"/>
            <p14:sldId id="327"/>
            <p14:sldId id="328"/>
            <p14:sldId id="329"/>
            <p14:sldId id="330"/>
            <p14:sldId id="442"/>
            <p14:sldId id="322"/>
            <p14:sldId id="323"/>
            <p14:sldId id="260"/>
            <p14:sldId id="338"/>
            <p14:sldId id="332"/>
            <p14:sldId id="267"/>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81B1DA"/>
    <a:srgbClr val="FF9900"/>
    <a:srgbClr val="CC00CC"/>
    <a:srgbClr val="9933FF"/>
    <a:srgbClr val="605462"/>
    <a:srgbClr val="2C3D67"/>
    <a:srgbClr val="629DD1"/>
    <a:srgbClr val="4A66AC"/>
    <a:srgbClr val="297F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p:scale>
          <a:sx n="50" d="100"/>
          <a:sy n="50" d="100"/>
        </p:scale>
        <p:origin x="2658" y="1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EXE\TEAM_PEXE%20Dropbox\5.%20PROJETS\ADEME%20IDF%20-%20PACTE%202018-19\PACTE%20IDF%20-%20Rencontre%204%20juillet%202019\Pr&#233;sentations\Copie%20de%20r&#233;partition%20pour%20analys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EXE\TEAM_PEXE%20Dropbox\5.%20PROJETS\ADEME%20IDF%20-%20PACTE%202018-19\PACTE%20IDF%20-%20Rencontre%204%20juillet%202019\Pr&#233;sentations\Copie%20de%20r&#233;partition%20pour%20analys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92757494693268"/>
          <c:y val="0.11882220221748695"/>
          <c:w val="0.47762394669431341"/>
          <c:h val="0.71920074751871643"/>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51-45F5-9BCB-40000A966B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51-45F5-9BCB-40000A966B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351-45F5-9BCB-40000A966B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351-45F5-9BCB-40000A966B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351-45F5-9BCB-40000A966B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351-45F5-9BCB-40000A966B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351-45F5-9BCB-40000A966B2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351-45F5-9BCB-40000A966B2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351-45F5-9BCB-40000A966B2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351-45F5-9BCB-40000A966B2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351-45F5-9BCB-40000A966B2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2351-45F5-9BCB-40000A966B2D}"/>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2351-45F5-9BCB-40000A966B2D}"/>
              </c:ext>
            </c:extLst>
          </c:dPt>
          <c:dLbls>
            <c:dLbl>
              <c:idx val="0"/>
              <c:layout>
                <c:manualLayout>
                  <c:x val="0.135852166554249"/>
                  <c:y val="-0.10371548799503698"/>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2496549600027249"/>
                      <c:h val="0.13800460268415612"/>
                    </c:manualLayout>
                  </c15:layout>
                </c:ext>
                <c:ext xmlns:c16="http://schemas.microsoft.com/office/drawing/2014/chart" uri="{C3380CC4-5D6E-409C-BE32-E72D297353CC}">
                  <c16:uniqueId val="{00000001-2351-45F5-9BCB-40000A966B2D}"/>
                </c:ext>
              </c:extLst>
            </c:dLbl>
            <c:dLbl>
              <c:idx val="1"/>
              <c:layout>
                <c:manualLayout>
                  <c:x val="0.11703049306441222"/>
                  <c:y val="-1.6144453329098474E-2"/>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2200722014934607"/>
                      <c:h val="0.14390190784787368"/>
                    </c:manualLayout>
                  </c15:layout>
                </c:ext>
                <c:ext xmlns:c16="http://schemas.microsoft.com/office/drawing/2014/chart" uri="{C3380CC4-5D6E-409C-BE32-E72D297353CC}">
                  <c16:uniqueId val="{00000003-2351-45F5-9BCB-40000A966B2D}"/>
                </c:ext>
              </c:extLst>
            </c:dLbl>
            <c:dLbl>
              <c:idx val="2"/>
              <c:layout>
                <c:manualLayout>
                  <c:x val="0.11659338903074096"/>
                  <c:y val="1.7735564836458904E-2"/>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1683678742071941"/>
                      <c:h val="0.13355608430081642"/>
                    </c:manualLayout>
                  </c15:layout>
                </c:ext>
                <c:ext xmlns:c16="http://schemas.microsoft.com/office/drawing/2014/chart" uri="{C3380CC4-5D6E-409C-BE32-E72D297353CC}">
                  <c16:uniqueId val="{00000005-2351-45F5-9BCB-40000A966B2D}"/>
                </c:ext>
              </c:extLst>
            </c:dLbl>
            <c:dLbl>
              <c:idx val="3"/>
              <c:layout>
                <c:manualLayout>
                  <c:x val="0.14017866681959729"/>
                  <c:y val="8.226972880754632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2351-45F5-9BCB-40000A966B2D}"/>
                </c:ext>
              </c:extLst>
            </c:dLbl>
            <c:dLbl>
              <c:idx val="4"/>
              <c:layout>
                <c:manualLayout>
                  <c:x val="1.9222097464738383E-3"/>
                  <c:y val="0.1453151714908480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2351-45F5-9BCB-40000A966B2D}"/>
                </c:ext>
              </c:extLst>
            </c:dLbl>
            <c:dLbl>
              <c:idx val="5"/>
              <c:layout>
                <c:manualLayout>
                  <c:x val="-6.5573901730629214E-2"/>
                  <c:y val="0.12912451486538809"/>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1792429294092269"/>
                      <c:h val="0.13392222801117795"/>
                    </c:manualLayout>
                  </c15:layout>
                </c:ext>
                <c:ext xmlns:c16="http://schemas.microsoft.com/office/drawing/2014/chart" uri="{C3380CC4-5D6E-409C-BE32-E72D297353CC}">
                  <c16:uniqueId val="{0000000B-2351-45F5-9BCB-40000A966B2D}"/>
                </c:ext>
              </c:extLst>
            </c:dLbl>
            <c:dLbl>
              <c:idx val="6"/>
              <c:layout>
                <c:manualLayout>
                  <c:x val="-0.15903221702717441"/>
                  <c:y val="6.0835810665856721E-2"/>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232435710191438"/>
                      <c:h val="0.13594797555265178"/>
                    </c:manualLayout>
                  </c15:layout>
                </c:ext>
                <c:ext xmlns:c16="http://schemas.microsoft.com/office/drawing/2014/chart" uri="{C3380CC4-5D6E-409C-BE32-E72D297353CC}">
                  <c16:uniqueId val="{0000000D-2351-45F5-9BCB-40000A966B2D}"/>
                </c:ext>
              </c:extLst>
            </c:dLbl>
            <c:dLbl>
              <c:idx val="7"/>
              <c:layout>
                <c:manualLayout>
                  <c:x val="-0.16294577551978701"/>
                  <c:y val="8.8463060116292999E-3"/>
                </c:manualLayout>
              </c:layout>
              <c:spPr>
                <a:noFill/>
                <a:ln>
                  <a:noFill/>
                </a:ln>
                <a:effectLst/>
              </c:spPr>
              <c:txPr>
                <a:bodyPr rot="0" spcFirstLastPara="1" vertOverflow="overflow" horzOverflow="overflow"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4285866911355652"/>
                      <c:h val="0.16303982399098035"/>
                    </c:manualLayout>
                  </c15:layout>
                </c:ext>
                <c:ext xmlns:c16="http://schemas.microsoft.com/office/drawing/2014/chart" uri="{C3380CC4-5D6E-409C-BE32-E72D297353CC}">
                  <c16:uniqueId val="{0000000F-2351-45F5-9BCB-40000A966B2D}"/>
                </c:ext>
              </c:extLst>
            </c:dLbl>
            <c:dLbl>
              <c:idx val="8"/>
              <c:layout>
                <c:manualLayout>
                  <c:x val="-9.6107640557424351E-2"/>
                  <c:y val="-5.209840810419681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2351-45F5-9BCB-40000A966B2D}"/>
                </c:ext>
              </c:extLst>
            </c:dLbl>
            <c:dLbl>
              <c:idx val="9"/>
              <c:layout>
                <c:manualLayout>
                  <c:x val="-4.613931408641736E-2"/>
                  <c:y val="-7.534348941665840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2351-45F5-9BCB-40000A966B2D}"/>
                </c:ext>
              </c:extLst>
            </c:dLbl>
            <c:dLbl>
              <c:idx val="10"/>
              <c:layout>
                <c:manualLayout>
                  <c:x val="-4.7470546058363795E-2"/>
                  <c:y val="-9.593313477524766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2351-45F5-9BCB-40000A966B2D}"/>
                </c:ext>
              </c:extLst>
            </c:dLbl>
            <c:dLbl>
              <c:idx val="11"/>
              <c:layout>
                <c:manualLayout>
                  <c:x val="-3.0390010913773111E-2"/>
                  <c:y val="-0.1192683533888144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7-2351-45F5-9BCB-40000A966B2D}"/>
                </c:ext>
              </c:extLst>
            </c:dLbl>
            <c:dLbl>
              <c:idx val="12"/>
              <c:layout>
                <c:manualLayout>
                  <c:x val="3.889373562538679E-2"/>
                  <c:y val="-0.10432173189350225"/>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4475668748793705"/>
                      <c:h val="7.2358773471971075E-2"/>
                    </c:manualLayout>
                  </c15:layout>
                </c:ext>
                <c:ext xmlns:c16="http://schemas.microsoft.com/office/drawing/2014/chart" uri="{C3380CC4-5D6E-409C-BE32-E72D297353CC}">
                  <c16:uniqueId val="{00000019-2351-45F5-9BCB-40000A966B2D}"/>
                </c:ext>
              </c:extLst>
            </c:dLbl>
            <c:spPr>
              <a:noFill/>
              <a:ln>
                <a:noFill/>
              </a:ln>
              <a:effectLst/>
            </c:spPr>
            <c:txPr>
              <a:bodyPr rot="0" spcFirstLastPara="1" vertOverflow="overflow" horzOverflow="overflow"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Feuil4!$G$6:$G$18</c:f>
              <c:strCache>
                <c:ptCount val="13"/>
                <c:pt idx="0">
                  <c:v>Déchets, ressources et produits usagés</c:v>
                </c:pt>
                <c:pt idx="1">
                  <c:v>Aménagements et construction durable</c:v>
                </c:pt>
                <c:pt idx="2">
                  <c:v>Efficacité énergétique</c:v>
                </c:pt>
                <c:pt idx="3">
                  <c:v>Climat - Carbone</c:v>
                </c:pt>
                <c:pt idx="4">
                  <c:v>Eco-conception / Eco-matériaux</c:v>
                </c:pt>
                <c:pt idx="5">
                  <c:v>EnR ou de récupération</c:v>
                </c:pt>
                <c:pt idx="6">
                  <c:v>Ecomobilité et transport</c:v>
                </c:pt>
                <c:pt idx="7">
                  <c:v>Ecologie industrielle et territoriale</c:v>
                </c:pt>
                <c:pt idx="8">
                  <c:v>Biodiversité</c:v>
                </c:pt>
                <c:pt idx="9">
                  <c:v>Eau</c:v>
                </c:pt>
                <c:pt idx="10">
                  <c:v>Air</c:v>
                </c:pt>
                <c:pt idx="11">
                  <c:v>Bruit</c:v>
                </c:pt>
                <c:pt idx="12">
                  <c:v>Sols pollués</c:v>
                </c:pt>
              </c:strCache>
            </c:strRef>
          </c:cat>
          <c:val>
            <c:numRef>
              <c:f>Feuil4!$H$6:$H$18</c:f>
              <c:numCache>
                <c:formatCode>0%</c:formatCode>
                <c:ptCount val="13"/>
                <c:pt idx="0">
                  <c:v>0.12865497076023391</c:v>
                </c:pt>
                <c:pt idx="1">
                  <c:v>0.11306042884990253</c:v>
                </c:pt>
                <c:pt idx="2">
                  <c:v>0.10721247563352826</c:v>
                </c:pt>
                <c:pt idx="3">
                  <c:v>9.3567251461988299E-2</c:v>
                </c:pt>
                <c:pt idx="4">
                  <c:v>8.9668615984405453E-2</c:v>
                </c:pt>
                <c:pt idx="5">
                  <c:v>8.9668615984405453E-2</c:v>
                </c:pt>
                <c:pt idx="6">
                  <c:v>7.7972709551656916E-2</c:v>
                </c:pt>
                <c:pt idx="7">
                  <c:v>7.2124756335282647E-2</c:v>
                </c:pt>
                <c:pt idx="8">
                  <c:v>6.2378167641325533E-2</c:v>
                </c:pt>
                <c:pt idx="9">
                  <c:v>5.6530214424951264E-2</c:v>
                </c:pt>
                <c:pt idx="10">
                  <c:v>3.8986354775828458E-2</c:v>
                </c:pt>
                <c:pt idx="11">
                  <c:v>2.5341130604288498E-2</c:v>
                </c:pt>
                <c:pt idx="12">
                  <c:v>2.3391812865497075E-2</c:v>
                </c:pt>
              </c:numCache>
            </c:numRef>
          </c:val>
          <c:extLst>
            <c:ext xmlns:c16="http://schemas.microsoft.com/office/drawing/2014/chart" uri="{C3380CC4-5D6E-409C-BE32-E72D297353CC}">
              <c16:uniqueId val="{0000001A-2351-45F5-9BCB-40000A966B2D}"/>
            </c:ext>
          </c:extLst>
        </c:ser>
        <c:dLbls>
          <c:showLegendKey val="0"/>
          <c:showVal val="1"/>
          <c:showCatName val="0"/>
          <c:showSerName val="0"/>
          <c:showPercent val="0"/>
          <c:showBubbleSize val="0"/>
          <c:showLeaderLines val="0"/>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CC-4118-B030-53A28B7C06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5CC-4118-B030-53A28B7C06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CC-4118-B030-53A28B7C0635}"/>
              </c:ext>
            </c:extLst>
          </c:dPt>
          <c:dLbls>
            <c:dLbl>
              <c:idx val="0"/>
              <c:layout>
                <c:manualLayout>
                  <c:x val="-0.23357857217671169"/>
                  <c:y val="0.20170989344916196"/>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075818794097766"/>
                      <c:h val="0.31661168706577025"/>
                    </c:manualLayout>
                  </c15:layout>
                </c:ext>
                <c:ext xmlns:c16="http://schemas.microsoft.com/office/drawing/2014/chart" uri="{C3380CC4-5D6E-409C-BE32-E72D297353CC}">
                  <c16:uniqueId val="{00000001-45CC-4118-B030-53A28B7C0635}"/>
                </c:ext>
              </c:extLst>
            </c:dLbl>
            <c:dLbl>
              <c:idx val="1"/>
              <c:layout>
                <c:manualLayout>
                  <c:x val="-0.1605864784315717"/>
                  <c:y val="-0.20910845747857235"/>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45CC-4118-B030-53A28B7C063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Feuil1!$F$8:$F$10</c:f>
              <c:strCache>
                <c:ptCount val="3"/>
                <c:pt idx="0">
                  <c:v>Collectivités et Etablissements publics</c:v>
                </c:pt>
                <c:pt idx="1">
                  <c:v>Autres*</c:v>
                </c:pt>
                <c:pt idx="2">
                  <c:v>Entreprises</c:v>
                </c:pt>
              </c:strCache>
            </c:strRef>
          </c:cat>
          <c:val>
            <c:numRef>
              <c:f>Feuil1!$G$8:$G$10</c:f>
              <c:numCache>
                <c:formatCode>0%</c:formatCode>
                <c:ptCount val="3"/>
                <c:pt idx="0">
                  <c:v>0.29565217391304349</c:v>
                </c:pt>
                <c:pt idx="1">
                  <c:v>0.14347826086956522</c:v>
                </c:pt>
                <c:pt idx="2">
                  <c:v>0.56086956521739129</c:v>
                </c:pt>
              </c:numCache>
            </c:numRef>
          </c:val>
          <c:extLst>
            <c:ext xmlns:c16="http://schemas.microsoft.com/office/drawing/2014/chart" uri="{C3380CC4-5D6E-409C-BE32-E72D297353CC}">
              <c16:uniqueId val="{00000006-45CC-4118-B030-53A28B7C06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438857691421403"/>
          <c:y val="5.3105088949845197E-2"/>
          <c:w val="0.75592581897734579"/>
          <c:h val="0.86691790582013317"/>
        </c:manualLayout>
      </c:layout>
      <c:doughnutChart>
        <c:varyColors val="1"/>
        <c:ser>
          <c:idx val="0"/>
          <c:order val="0"/>
          <c:tx>
            <c:strRef>
              <c:f>Feuil1!$B$1</c:f>
              <c:strCache>
                <c:ptCount val="1"/>
                <c:pt idx="0">
                  <c:v>Répartition</c:v>
                </c:pt>
              </c:strCache>
            </c:strRef>
          </c:tx>
          <c:spPr>
            <a:pattFill prst="pct50">
              <a:fgClr>
                <a:srgbClr val="03869C"/>
              </a:fgClr>
              <a:bgClr>
                <a:schemeClr val="bg1"/>
              </a:bgClr>
            </a:pattFill>
          </c:spPr>
          <c:dPt>
            <c:idx val="0"/>
            <c:bubble3D val="0"/>
            <c:spPr>
              <a:pattFill prst="pct60">
                <a:fgClr>
                  <a:schemeClr val="accent2"/>
                </a:fgClr>
                <a:bgClr>
                  <a:schemeClr val="bg1"/>
                </a:bgClr>
              </a:pattFill>
              <a:ln w="19050">
                <a:solidFill>
                  <a:schemeClr val="lt1"/>
                </a:solidFill>
              </a:ln>
              <a:effectLst/>
            </c:spPr>
            <c:extLst>
              <c:ext xmlns:c16="http://schemas.microsoft.com/office/drawing/2014/chart" uri="{C3380CC4-5D6E-409C-BE32-E72D297353CC}">
                <c16:uniqueId val="{00000001-D287-450C-A4B1-F07E5C2DBCAE}"/>
              </c:ext>
            </c:extLst>
          </c:dPt>
          <c:dPt>
            <c:idx val="1"/>
            <c:bubble3D val="0"/>
            <c:spPr>
              <a:pattFill prst="pct60">
                <a:fgClr>
                  <a:schemeClr val="accent4"/>
                </a:fgClr>
                <a:bgClr>
                  <a:schemeClr val="bg1"/>
                </a:bgClr>
              </a:pattFill>
              <a:ln w="19050">
                <a:solidFill>
                  <a:schemeClr val="lt1"/>
                </a:solidFill>
              </a:ln>
              <a:effectLst/>
            </c:spPr>
            <c:extLst>
              <c:ext xmlns:c16="http://schemas.microsoft.com/office/drawing/2014/chart" uri="{C3380CC4-5D6E-409C-BE32-E72D297353CC}">
                <c16:uniqueId val="{00000003-D287-450C-A4B1-F07E5C2DBCAE}"/>
              </c:ext>
            </c:extLst>
          </c:dPt>
          <c:dLbls>
            <c:dLbl>
              <c:idx val="0"/>
              <c:layout>
                <c:manualLayout>
                  <c:x val="6.952546596203843E-2"/>
                  <c:y val="0.20357622404384468"/>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accent2"/>
                      </a:solidFill>
                      <a:latin typeface="+mn-lt"/>
                      <a:ea typeface="+mn-ea"/>
                      <a:cs typeface="+mn-cs"/>
                    </a:defRPr>
                  </a:pPr>
                  <a:endParaRPr lang="fr-FR"/>
                </a:p>
              </c:txPr>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21871961195088765"/>
                      <c:h val="0.25087052804084448"/>
                    </c:manualLayout>
                  </c15:layout>
                </c:ext>
                <c:ext xmlns:c16="http://schemas.microsoft.com/office/drawing/2014/chart" uri="{C3380CC4-5D6E-409C-BE32-E72D297353CC}">
                  <c16:uniqueId val="{00000001-D287-450C-A4B1-F07E5C2DBCAE}"/>
                </c:ext>
              </c:extLst>
            </c:dLbl>
            <c:dLbl>
              <c:idx val="1"/>
              <c:layout>
                <c:manualLayout>
                  <c:x val="-5.0535116513218473E-2"/>
                  <c:y val="-0.17696844058286315"/>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fr-FR"/>
                </a:p>
              </c:txPr>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D287-450C-A4B1-F07E5C2DBCAE}"/>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Feuil1!$A$2:$A$3</c:f>
              <c:strCache>
                <c:ptCount val="2"/>
                <c:pt idx="0">
                  <c:v>Grand Bain</c:v>
                </c:pt>
                <c:pt idx="1">
                  <c:v>Petit Bain</c:v>
                </c:pt>
              </c:strCache>
            </c:strRef>
          </c:cat>
          <c:val>
            <c:numRef>
              <c:f>Feuil1!$B$2:$B$3</c:f>
              <c:numCache>
                <c:formatCode>0" m³"</c:formatCode>
                <c:ptCount val="2"/>
                <c:pt idx="0">
                  <c:v>2680</c:v>
                </c:pt>
                <c:pt idx="1">
                  <c:v>1437</c:v>
                </c:pt>
              </c:numCache>
            </c:numRef>
          </c:val>
          <c:extLst>
            <c:ext xmlns:c16="http://schemas.microsoft.com/office/drawing/2014/chart" uri="{C3380CC4-5D6E-409C-BE32-E72D297353CC}">
              <c16:uniqueId val="{00000004-D287-450C-A4B1-F07E5C2DBCAE}"/>
            </c:ext>
          </c:extLst>
        </c:ser>
        <c:dLbls>
          <c:showLegendKey val="0"/>
          <c:showVal val="1"/>
          <c:showCatName val="0"/>
          <c:showSerName val="0"/>
          <c:showPercent val="0"/>
          <c:showBubbleSize val="0"/>
          <c:showLeaderLines val="0"/>
        </c:dLbls>
        <c:firstSliceAng val="0"/>
        <c:holeSize val="64"/>
      </c:doughnutChart>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7E413-E6A9-4361-A671-0F7969CD48C3}" type="datetimeFigureOut">
              <a:rPr lang="fr-FR" smtClean="0"/>
              <a:t>03/07/2019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434D1-451C-44FA-935C-1B7DBAB2FBD7}" type="slidenum">
              <a:rPr lang="fr-FR" smtClean="0"/>
              <a:t>‹N°›</a:t>
            </a:fld>
            <a:endParaRPr lang="fr-FR"/>
          </a:p>
        </p:txBody>
      </p:sp>
    </p:spTree>
    <p:extLst>
      <p:ext uri="{BB962C8B-B14F-4D97-AF65-F5344CB8AC3E}">
        <p14:creationId xmlns:p14="http://schemas.microsoft.com/office/powerpoint/2010/main" val="305008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15531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6EB2530-B684-45C6-8965-16F9EAEDF4B7}" type="slidenum">
              <a:rPr lang="fr-FR" smtClean="0"/>
              <a:t>86</a:t>
            </a:fld>
            <a:endParaRPr lang="fr-FR"/>
          </a:p>
        </p:txBody>
      </p:sp>
    </p:spTree>
    <p:extLst>
      <p:ext uri="{BB962C8B-B14F-4D97-AF65-F5344CB8AC3E}">
        <p14:creationId xmlns:p14="http://schemas.microsoft.com/office/powerpoint/2010/main" val="2375088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6EB2530-B684-45C6-8965-16F9EAEDF4B7}" type="slidenum">
              <a:rPr lang="fr-FR" smtClean="0"/>
              <a:t>87</a:t>
            </a:fld>
            <a:endParaRPr lang="fr-FR"/>
          </a:p>
        </p:txBody>
      </p:sp>
    </p:spTree>
    <p:extLst>
      <p:ext uri="{BB962C8B-B14F-4D97-AF65-F5344CB8AC3E}">
        <p14:creationId xmlns:p14="http://schemas.microsoft.com/office/powerpoint/2010/main" val="403161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6EB2530-B684-45C6-8965-16F9EAEDF4B7}" type="slidenum">
              <a:rPr lang="fr-FR" smtClean="0"/>
              <a:t>88</a:t>
            </a:fld>
            <a:endParaRPr lang="fr-FR"/>
          </a:p>
        </p:txBody>
      </p:sp>
    </p:spTree>
    <p:extLst>
      <p:ext uri="{BB962C8B-B14F-4D97-AF65-F5344CB8AC3E}">
        <p14:creationId xmlns:p14="http://schemas.microsoft.com/office/powerpoint/2010/main" val="1348279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1 constat : Les Maisons ont été oublié de la plupart des politiques énergétiques…</a:t>
            </a:r>
          </a:p>
          <a:p>
            <a:r>
              <a:rPr lang="fr-FR" dirty="0"/>
              <a:t>Hors, il faut : </a:t>
            </a:r>
          </a:p>
          <a:p>
            <a:r>
              <a:rPr lang="fr-FR" dirty="0"/>
              <a:t>- Résorber la précarité énergétique</a:t>
            </a:r>
          </a:p>
          <a:p>
            <a:r>
              <a:rPr lang="fr-FR" dirty="0"/>
              <a:t>- Réaliser des économie</a:t>
            </a:r>
          </a:p>
          <a:p>
            <a:r>
              <a:rPr lang="fr-FR" dirty="0"/>
              <a:t>- Améliorer la santé, la sécurité &amp; le confort des habitants</a:t>
            </a:r>
          </a:p>
          <a:p>
            <a:r>
              <a:rPr lang="fr-FR" dirty="0"/>
              <a:t>- Réduire la consommation de matières premières &amp; des émissions de gaz à effet de serre</a:t>
            </a:r>
          </a:p>
          <a:p>
            <a:endParaRPr lang="fr-FR" dirty="0"/>
          </a:p>
          <a:p>
            <a:r>
              <a:rPr lang="fr-FR" dirty="0"/>
              <a:t>Etude </a:t>
            </a:r>
            <a:r>
              <a:rPr lang="fr-FR" dirty="0" err="1"/>
              <a:t>Trémi</a:t>
            </a:r>
            <a:r>
              <a:rPr lang="fr-FR" dirty="0"/>
              <a:t>  2017 (sur les rénovations 2014 à 2016) :</a:t>
            </a:r>
          </a:p>
          <a:p>
            <a:r>
              <a:rPr lang="fr-FR" dirty="0"/>
              <a:t>59 430 millions d’€pour 5 120 milliers</a:t>
            </a:r>
            <a:r>
              <a:rPr lang="fr-FR" baseline="0" dirty="0"/>
              <a:t> de maisons rénovées… </a:t>
            </a:r>
          </a:p>
          <a:p>
            <a:r>
              <a:rPr lang="fr-FR" baseline="0" dirty="0"/>
              <a:t>5 % ont gagné au moins 2 classes DPE en ayant réalisé + de 3 bouquets de travaux… </a:t>
            </a:r>
          </a:p>
          <a:p>
            <a:r>
              <a:rPr lang="fr-FR" baseline="0" dirty="0"/>
              <a:t>Les 75% qui ont investis plus de 9 000 € n’ont eu aucun changement de classe DPE !</a:t>
            </a:r>
            <a:endParaRPr lang="fr-FR" dirty="0"/>
          </a:p>
          <a:p>
            <a:endParaRPr lang="fr-FR" dirty="0"/>
          </a:p>
          <a:p>
            <a:endParaRPr lang="fr-FR" dirty="0"/>
          </a:p>
          <a:p>
            <a:r>
              <a:rPr lang="fr-FR" dirty="0"/>
              <a:t>Objectif : </a:t>
            </a:r>
            <a:r>
              <a:rPr lang="fr-FR" b="1" dirty="0"/>
              <a:t>passer de l’expérimentation et des réussites locales à la massification des rénovations</a:t>
            </a:r>
          </a:p>
          <a:p>
            <a:endParaRPr lang="fr-FR" dirty="0"/>
          </a:p>
          <a:p>
            <a:r>
              <a:rPr lang="fr-FR" dirty="0"/>
              <a:t>Les réussites</a:t>
            </a:r>
            <a:r>
              <a:rPr lang="fr-FR" baseline="0" dirty="0"/>
              <a:t> :</a:t>
            </a:r>
            <a:endParaRPr lang="fr-FR" dirty="0"/>
          </a:p>
          <a:p>
            <a:pPr marL="171450" indent="-171450">
              <a:buFontTx/>
              <a:buChar char="-"/>
            </a:pPr>
            <a:r>
              <a:rPr lang="fr-FR" dirty="0"/>
              <a:t>Expériences</a:t>
            </a:r>
            <a:r>
              <a:rPr lang="fr-FR" baseline="0" dirty="0"/>
              <a:t> réussies menées localement</a:t>
            </a:r>
          </a:p>
          <a:p>
            <a:pPr marL="171450" indent="-171450">
              <a:buFontTx/>
              <a:buChar char="-"/>
            </a:pPr>
            <a:r>
              <a:rPr lang="fr-FR" baseline="0" dirty="0"/>
              <a:t>La mise en évidence des impacts sur l’emploi local</a:t>
            </a:r>
          </a:p>
          <a:p>
            <a:pPr marL="171450" indent="-171450">
              <a:buFontTx/>
              <a:buChar char="-"/>
            </a:pPr>
            <a:r>
              <a:rPr lang="fr-FR" baseline="0" dirty="0"/>
              <a:t>Participation à la dynamique et l’attractivité locale</a:t>
            </a:r>
          </a:p>
          <a:p>
            <a:pPr marL="0" indent="0">
              <a:buFontTx/>
              <a:buNone/>
            </a:pPr>
            <a:endParaRPr lang="fr-FR" dirty="0"/>
          </a:p>
          <a:p>
            <a:pPr marL="0" indent="0">
              <a:buFontTx/>
              <a:buNone/>
            </a:pPr>
            <a:r>
              <a:rPr lang="fr-FR" dirty="0"/>
              <a:t>La massification :</a:t>
            </a:r>
          </a:p>
          <a:p>
            <a:pPr marL="171450" indent="-171450">
              <a:buFontTx/>
              <a:buChar char="-"/>
            </a:pPr>
            <a:r>
              <a:rPr lang="fr-FR" dirty="0"/>
              <a:t>Mettre en œuvre une méthode éprouvée</a:t>
            </a:r>
          </a:p>
          <a:p>
            <a:pPr marL="171450" indent="-171450">
              <a:buFontTx/>
              <a:buChar char="-"/>
            </a:pPr>
            <a:r>
              <a:rPr lang="fr-FR" dirty="0"/>
              <a:t>Facilité</a:t>
            </a:r>
            <a:r>
              <a:rPr lang="fr-FR" baseline="0" dirty="0"/>
              <a:t> localement le déploiement des solutions</a:t>
            </a:r>
            <a:endParaRPr lang="fr-FR" dirty="0"/>
          </a:p>
        </p:txBody>
      </p:sp>
      <p:sp>
        <p:nvSpPr>
          <p:cNvPr id="4" name="Espace réservé du numéro de diapositive 3"/>
          <p:cNvSpPr>
            <a:spLocks noGrp="1"/>
          </p:cNvSpPr>
          <p:nvPr>
            <p:ph type="sldNum" sz="quarter" idx="10"/>
          </p:nvPr>
        </p:nvSpPr>
        <p:spPr/>
        <p:txBody>
          <a:bodyPr/>
          <a:lstStyle/>
          <a:p>
            <a:fld id="{9E6EAA52-C53B-46F1-90BA-8A04884EE1B0}" type="slidenum">
              <a:rPr lang="fr-FR" smtClean="0"/>
              <a:t>69</a:t>
            </a:fld>
            <a:endParaRPr lang="fr-FR"/>
          </a:p>
        </p:txBody>
      </p:sp>
    </p:spTree>
    <p:extLst>
      <p:ext uri="{BB962C8B-B14F-4D97-AF65-F5344CB8AC3E}">
        <p14:creationId xmlns:p14="http://schemas.microsoft.com/office/powerpoint/2010/main" val="1910406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Mobilisation locale pour accélérer &amp; faciliter la rénovation</a:t>
            </a:r>
          </a:p>
          <a:p>
            <a:r>
              <a:rPr lang="fr-FR" dirty="0"/>
              <a:t>=&gt; Volonté politique du tiers de confiance de proximité, le Maire</a:t>
            </a:r>
          </a:p>
          <a:p>
            <a:r>
              <a:rPr lang="fr-FR" dirty="0"/>
              <a:t>Avec le développement d’actions municipales pour faire naître l’envie des citoyens…</a:t>
            </a:r>
          </a:p>
          <a:p>
            <a:r>
              <a:rPr lang="fr-FR" i="1" dirty="0"/>
              <a:t>(actions : Points infos énergies,</a:t>
            </a:r>
            <a:r>
              <a:rPr lang="fr-FR" i="1" baseline="0" dirty="0"/>
              <a:t> visites à domicile, conseils et </a:t>
            </a:r>
            <a:r>
              <a:rPr lang="fr-FR" i="1" baseline="0" dirty="0" err="1"/>
              <a:t>écogestes</a:t>
            </a:r>
            <a:r>
              <a:rPr lang="fr-FR" i="1" baseline="0" dirty="0"/>
              <a:t>, forum de la rénovation, challenges et défis, sensibilisation…)</a:t>
            </a:r>
          </a:p>
          <a:p>
            <a:endParaRPr lang="fr-FR" baseline="0" dirty="0"/>
          </a:p>
          <a:p>
            <a:r>
              <a:rPr lang="fr-FR" dirty="0"/>
              <a:t>… et un message fort aux artisans</a:t>
            </a:r>
            <a:r>
              <a:rPr lang="fr-FR" baseline="0" dirty="0"/>
              <a:t> et professionnels locaux</a:t>
            </a:r>
          </a:p>
          <a:p>
            <a:r>
              <a:rPr lang="fr-FR" i="1" baseline="0" dirty="0"/>
              <a:t>(développement du marché de la rénovation, faciliter les formations spécialisées, embauches, mutualisation, booster de nouvelles filières…)</a:t>
            </a:r>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Opérateur de proximité : confiance des ménages, connaissance de l’ingénierie financière, accompagnement dans le temps, pendant toute la durée du projet et l’après : évite</a:t>
            </a:r>
            <a:r>
              <a:rPr lang="fr-FR" baseline="0" dirty="0"/>
              <a:t> les effets rebonds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=&gt; Extension de la mission des opérateurs des Agences Locales de l’Energie et du Climat (ALEC)</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9E6EAA52-C53B-46F1-90BA-8A04884EE1B0}" type="slidenum">
              <a:rPr lang="fr-FR" smtClean="0"/>
              <a:t>70</a:t>
            </a:fld>
            <a:endParaRPr lang="fr-FR"/>
          </a:p>
        </p:txBody>
      </p:sp>
    </p:spTree>
    <p:extLst>
      <p:ext uri="{BB962C8B-B14F-4D97-AF65-F5344CB8AC3E}">
        <p14:creationId xmlns:p14="http://schemas.microsoft.com/office/powerpoint/2010/main" val="1910406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6EB2530-B684-45C6-8965-16F9EAEDF4B7}" type="slidenum">
              <a:rPr lang="fr-FR" smtClean="0"/>
              <a:t>75</a:t>
            </a:fld>
            <a:endParaRPr lang="fr-FR"/>
          </a:p>
        </p:txBody>
      </p:sp>
    </p:spTree>
    <p:extLst>
      <p:ext uri="{BB962C8B-B14F-4D97-AF65-F5344CB8AC3E}">
        <p14:creationId xmlns:p14="http://schemas.microsoft.com/office/powerpoint/2010/main" val="271543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6EB2530-B684-45C6-8965-16F9EAEDF4B7}" type="slidenum">
              <a:rPr lang="fr-FR" smtClean="0"/>
              <a:t>76</a:t>
            </a:fld>
            <a:endParaRPr lang="fr-FR"/>
          </a:p>
        </p:txBody>
      </p:sp>
    </p:spTree>
    <p:extLst>
      <p:ext uri="{BB962C8B-B14F-4D97-AF65-F5344CB8AC3E}">
        <p14:creationId xmlns:p14="http://schemas.microsoft.com/office/powerpoint/2010/main" val="64601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FE45E5-66C8-4791-9EB7-B25A31B26C78}" type="slidenum">
              <a:rPr lang="fr-FR" smtClean="0"/>
              <a:t>81</a:t>
            </a:fld>
            <a:endParaRPr lang="fr-FR"/>
          </a:p>
        </p:txBody>
      </p:sp>
    </p:spTree>
    <p:extLst>
      <p:ext uri="{BB962C8B-B14F-4D97-AF65-F5344CB8AC3E}">
        <p14:creationId xmlns:p14="http://schemas.microsoft.com/office/powerpoint/2010/main" val="268002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FE45E5-66C8-4791-9EB7-B25A31B26C78}" type="slidenum">
              <a:rPr lang="fr-FR" smtClean="0"/>
              <a:t>83</a:t>
            </a:fld>
            <a:endParaRPr lang="fr-FR"/>
          </a:p>
        </p:txBody>
      </p:sp>
    </p:spTree>
    <p:extLst>
      <p:ext uri="{BB962C8B-B14F-4D97-AF65-F5344CB8AC3E}">
        <p14:creationId xmlns:p14="http://schemas.microsoft.com/office/powerpoint/2010/main" val="2680024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6EB2530-B684-45C6-8965-16F9EAEDF4B7}" type="slidenum">
              <a:rPr lang="fr-FR" smtClean="0"/>
              <a:t>84</a:t>
            </a:fld>
            <a:endParaRPr lang="fr-FR"/>
          </a:p>
        </p:txBody>
      </p:sp>
    </p:spTree>
    <p:extLst>
      <p:ext uri="{BB962C8B-B14F-4D97-AF65-F5344CB8AC3E}">
        <p14:creationId xmlns:p14="http://schemas.microsoft.com/office/powerpoint/2010/main" val="41060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6EB2530-B684-45C6-8965-16F9EAEDF4B7}" type="slidenum">
              <a:rPr lang="fr-FR" smtClean="0"/>
              <a:t>85</a:t>
            </a:fld>
            <a:endParaRPr lang="fr-FR"/>
          </a:p>
        </p:txBody>
      </p:sp>
    </p:spTree>
    <p:extLst>
      <p:ext uri="{BB962C8B-B14F-4D97-AF65-F5344CB8AC3E}">
        <p14:creationId xmlns:p14="http://schemas.microsoft.com/office/powerpoint/2010/main" val="1217404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0"/>
            <a:ext cx="12192000" cy="3493347"/>
          </a:xfrm>
          <a:prstGeom prst="rect">
            <a:avLst/>
          </a:prstGeom>
          <a:solidFill>
            <a:srgbClr val="545050"/>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3493347"/>
            <a:ext cx="10993549" cy="1475013"/>
          </a:xfrm>
          <a:effectLst/>
        </p:spPr>
        <p:txBody>
          <a:bodyPr anchor="b">
            <a:normAutofit/>
          </a:bodyPr>
          <a:lstStyle>
            <a:lvl1pPr>
              <a:defRPr sz="4400" b="1">
                <a:solidFill>
                  <a:srgbClr val="6A9A13"/>
                </a:solidFill>
              </a:defRPr>
            </a:lvl1pPr>
          </a:lstStyle>
          <a:p>
            <a:r>
              <a:rPr lang="fr-FR" dirty="0"/>
              <a:t>Modifiez le style du titre</a:t>
            </a:r>
            <a:endParaRPr lang="en-US" dirty="0"/>
          </a:p>
        </p:txBody>
      </p:sp>
      <p:sp>
        <p:nvSpPr>
          <p:cNvPr id="3" name="Subtitle 2"/>
          <p:cNvSpPr>
            <a:spLocks noGrp="1"/>
          </p:cNvSpPr>
          <p:nvPr>
            <p:ph type="subTitle" idx="1"/>
          </p:nvPr>
        </p:nvSpPr>
        <p:spPr>
          <a:xfrm>
            <a:off x="581191" y="4968360"/>
            <a:ext cx="10993546" cy="590321"/>
          </a:xfrm>
        </p:spPr>
        <p:txBody>
          <a:bodyPr anchor="t">
            <a:normAutofit/>
          </a:bodyPr>
          <a:lstStyle>
            <a:lvl1pPr marL="0" indent="0" algn="l">
              <a:buNone/>
              <a:defRPr sz="1800" cap="all">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Modifier le style des sous-titres du masque</a:t>
            </a:r>
            <a:endParaRPr lang="en-US" dirty="0"/>
          </a:p>
        </p:txBody>
      </p:sp>
      <p:sp>
        <p:nvSpPr>
          <p:cNvPr id="4" name="Date Placeholder 3"/>
          <p:cNvSpPr>
            <a:spLocks noGrp="1"/>
          </p:cNvSpPr>
          <p:nvPr>
            <p:ph type="dt" sz="half" idx="10"/>
          </p:nvPr>
        </p:nvSpPr>
        <p:spPr>
          <a:xfrm>
            <a:off x="10040983" y="6481393"/>
            <a:ext cx="1021907" cy="275004"/>
          </a:xfrm>
        </p:spPr>
        <p:txBody>
          <a:bodyPr/>
          <a:lstStyle>
            <a:lvl1pPr>
              <a:defRPr>
                <a:solidFill>
                  <a:schemeClr val="accent1">
                    <a:lumMod val="75000"/>
                    <a:lumOff val="25000"/>
                  </a:schemeClr>
                </a:solidFill>
              </a:defRPr>
            </a:lvl1pPr>
          </a:lstStyle>
          <a:p>
            <a:pPr defTabSz="457200">
              <a:defRPr/>
            </a:pPr>
            <a:r>
              <a:rPr lang="en-US" dirty="0">
                <a:solidFill>
                  <a:srgbClr val="4A66AC">
                    <a:lumMod val="75000"/>
                    <a:lumOff val="25000"/>
                  </a:srgbClr>
                </a:solidFill>
              </a:rPr>
              <a:t>4 </a:t>
            </a:r>
            <a:r>
              <a:rPr lang="en-US" dirty="0" err="1">
                <a:solidFill>
                  <a:srgbClr val="4A66AC">
                    <a:lumMod val="75000"/>
                    <a:lumOff val="25000"/>
                  </a:srgbClr>
                </a:solidFill>
              </a:rPr>
              <a:t>juillet</a:t>
            </a:r>
            <a:r>
              <a:rPr lang="en-US" dirty="0">
                <a:solidFill>
                  <a:srgbClr val="4A66AC">
                    <a:lumMod val="75000"/>
                    <a:lumOff val="25000"/>
                  </a:srgbClr>
                </a:solidFill>
              </a:rPr>
              <a:t> 2019</a:t>
            </a:r>
          </a:p>
        </p:txBody>
      </p:sp>
      <p:sp>
        <p:nvSpPr>
          <p:cNvPr id="5"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6" name="Slide Number Placeholder 5"/>
          <p:cNvSpPr>
            <a:spLocks noGrp="1"/>
          </p:cNvSpPr>
          <p:nvPr>
            <p:ph type="sldNum" sz="quarter" idx="12"/>
          </p:nvPr>
        </p:nvSpPr>
        <p:spPr>
          <a:xfrm>
            <a:off x="11207931" y="6475124"/>
            <a:ext cx="909863" cy="287541"/>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06225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160867" y="155303"/>
            <a:ext cx="11976196" cy="1189298"/>
          </a:xfrm>
          <a:prstGeom prst="rect">
            <a:avLst/>
          </a:prstGeom>
          <a:solidFill>
            <a:srgbClr val="545050"/>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308975" y="243052"/>
            <a:ext cx="11679980" cy="1013800"/>
          </a:xfrm>
        </p:spPr>
        <p:txBody>
          <a:bodyPr anchor="ctr">
            <a:normAutofit/>
          </a:bodyPr>
          <a:lstStyle>
            <a:lvl1pPr>
              <a:defRPr sz="3200"/>
            </a:lvl1pPr>
          </a:lstStyle>
          <a:p>
            <a:r>
              <a:rPr lang="fr-FR" dirty="0"/>
              <a:t>Modifiez le style du titre</a:t>
            </a:r>
            <a:endParaRPr lang="en-US" dirty="0"/>
          </a:p>
        </p:txBody>
      </p:sp>
      <p:sp>
        <p:nvSpPr>
          <p:cNvPr id="3" name="Vertical Text Placeholder 2"/>
          <p:cNvSpPr>
            <a:spLocks noGrp="1"/>
          </p:cNvSpPr>
          <p:nvPr>
            <p:ph type="body" orient="vert" idx="1"/>
          </p:nvPr>
        </p:nvSpPr>
        <p:spPr>
          <a:xfrm>
            <a:off x="160867" y="1432350"/>
            <a:ext cx="11976196" cy="4867359"/>
          </a:xfrm>
        </p:spPr>
        <p:txBody>
          <a:bodyPr vert="eaVert" anchor="t">
            <a:normAutofit/>
          </a:bodyPr>
          <a:lstStyle>
            <a:lvl1pPr algn="l">
              <a:defRPr sz="2800"/>
            </a:lvl1pPr>
            <a:lvl2pPr algn="l">
              <a:defRPr sz="2400"/>
            </a:lvl2pPr>
            <a:lvl3pPr algn="l">
              <a:defRPr sz="2000"/>
            </a:lvl3pPr>
            <a:lvl4pPr algn="l">
              <a:defRPr sz="1800"/>
            </a:lvl4pPr>
            <a:lvl5pPr algn="l">
              <a:defRPr sz="18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7/3/2019</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
        <p:nvSpPr>
          <p:cNvPr id="10"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Tree>
    <p:extLst>
      <p:ext uri="{BB962C8B-B14F-4D97-AF65-F5344CB8AC3E}">
        <p14:creationId xmlns:p14="http://schemas.microsoft.com/office/powerpoint/2010/main" val="79435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671202" y="171451"/>
            <a:ext cx="3520797" cy="6245224"/>
          </a:xfrm>
          <a:prstGeom prst="rect">
            <a:avLst/>
          </a:prstGeom>
          <a:solidFill>
            <a:srgbClr val="545050"/>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0" y="342900"/>
            <a:ext cx="3257550" cy="5515899"/>
          </a:xfrm>
        </p:spPr>
        <p:txBody>
          <a:bodyPr vert="eaVert" anchor="t"/>
          <a:lstStyle/>
          <a:p>
            <a:r>
              <a:rPr lang="fr-FR" dirty="0"/>
              <a:t>Modifiez le style du titre</a:t>
            </a:r>
            <a:endParaRPr lang="en-US" dirty="0"/>
          </a:p>
        </p:txBody>
      </p:sp>
      <p:sp>
        <p:nvSpPr>
          <p:cNvPr id="3" name="Vertical Text Placeholder 2"/>
          <p:cNvSpPr>
            <a:spLocks noGrp="1"/>
          </p:cNvSpPr>
          <p:nvPr>
            <p:ph type="body" orient="vert" idx="1"/>
          </p:nvPr>
        </p:nvSpPr>
        <p:spPr>
          <a:xfrm>
            <a:off x="142875" y="171450"/>
            <a:ext cx="8528327" cy="610743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9509165" y="6459172"/>
            <a:ext cx="1328141" cy="365125"/>
          </a:xfrm>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7/3/2019</a:t>
            </a:fld>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932555" y="6462393"/>
            <a:ext cx="1164195" cy="365125"/>
          </a:xfrm>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 name="Footer Placeholder 4"/>
          <p:cNvSpPr txBox="1">
            <a:spLocks/>
          </p:cNvSpPr>
          <p:nvPr userDrawn="1"/>
        </p:nvSpPr>
        <p:spPr>
          <a:xfrm>
            <a:off x="162197" y="6464660"/>
            <a:ext cx="4017917"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a:solidFill>
                  <a:prstClr val="black">
                    <a:lumMod val="50000"/>
                    <a:lumOff val="50000"/>
                  </a:prstClr>
                </a:solidFill>
              </a:rPr>
              <a:t>Rencontre ecotech “territoires &amp; eco-pme d’ile-de-france”</a:t>
            </a:r>
            <a:endParaRPr lang="en-US" dirty="0">
              <a:solidFill>
                <a:prstClr val="black">
                  <a:lumMod val="50000"/>
                  <a:lumOff val="50000"/>
                </a:prstClr>
              </a:solidFill>
            </a:endParaRPr>
          </a:p>
        </p:txBody>
      </p:sp>
    </p:spTree>
    <p:extLst>
      <p:ext uri="{BB962C8B-B14F-4D97-AF65-F5344CB8AC3E}">
        <p14:creationId xmlns:p14="http://schemas.microsoft.com/office/powerpoint/2010/main" val="2669063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1">
    <p:spTree>
      <p:nvGrpSpPr>
        <p:cNvPr id="1" name=""/>
        <p:cNvGrpSpPr/>
        <p:nvPr/>
      </p:nvGrpSpPr>
      <p:grpSpPr>
        <a:xfrm>
          <a:off x="0" y="0"/>
          <a:ext cx="0" cy="0"/>
          <a:chOff x="0" y="0"/>
          <a:chExt cx="0" cy="0"/>
        </a:xfrm>
      </p:grpSpPr>
      <p:sp>
        <p:nvSpPr>
          <p:cNvPr id="7" name="Espace réservé de la date 6"/>
          <p:cNvSpPr>
            <a:spLocks noGrp="1"/>
          </p:cNvSpPr>
          <p:nvPr>
            <p:ph type="dt" sz="half" idx="14"/>
          </p:nvPr>
        </p:nvSpPr>
        <p:spPr/>
        <p:txBody>
          <a:bodyPr/>
          <a:lstStyle>
            <a:lvl1pPr>
              <a:defRPr sz="907">
                <a:solidFill>
                  <a:srgbClr val="0033CC"/>
                </a:solidFill>
              </a:defRPr>
            </a:lvl1pPr>
          </a:lstStyle>
          <a:p>
            <a:fld id="{D2AC4739-7CB6-4843-BAA5-0438845BDAF5}" type="datetime2">
              <a:rPr lang="fr-FR" smtClean="0"/>
              <a:pPr/>
              <a:t>mercredi 3 juillet 2019</a:t>
            </a:fld>
            <a:endParaRPr lang="en-US" dirty="0"/>
          </a:p>
        </p:txBody>
      </p:sp>
      <p:sp>
        <p:nvSpPr>
          <p:cNvPr id="10" name="Espace réservé du pied de page 9"/>
          <p:cNvSpPr>
            <a:spLocks noGrp="1"/>
          </p:cNvSpPr>
          <p:nvPr>
            <p:ph type="ftr" sz="quarter" idx="15"/>
          </p:nvPr>
        </p:nvSpPr>
        <p:spPr/>
        <p:txBody>
          <a:bodyPr/>
          <a:lstStyle>
            <a:lvl1pPr algn="r">
              <a:defRPr sz="907">
                <a:solidFill>
                  <a:srgbClr val="0033CC"/>
                </a:solidFill>
              </a:defRPr>
            </a:lvl1pPr>
          </a:lstStyle>
          <a:p>
            <a:r>
              <a:rPr lang="fr-FR" dirty="0"/>
              <a:t>TITRE DE LA PRÉSENTATION </a:t>
            </a:r>
          </a:p>
        </p:txBody>
      </p:sp>
      <p:sp>
        <p:nvSpPr>
          <p:cNvPr id="11" name="Espace réservé du numéro de diapositive 10"/>
          <p:cNvSpPr>
            <a:spLocks noGrp="1"/>
          </p:cNvSpPr>
          <p:nvPr>
            <p:ph type="sldNum" sz="quarter" idx="16"/>
          </p:nvPr>
        </p:nvSpPr>
        <p:spPr>
          <a:xfrm>
            <a:off x="5932821" y="6505278"/>
            <a:ext cx="314454" cy="239534"/>
          </a:xfrm>
        </p:spPr>
        <p:txBody>
          <a:bodyPr/>
          <a:lstStyle>
            <a:lvl1pPr>
              <a:defRPr sz="1088">
                <a:solidFill>
                  <a:srgbClr val="0033CC"/>
                </a:solidFill>
              </a:defRPr>
            </a:lvl1pPr>
          </a:lstStyle>
          <a:p>
            <a:fld id="{B6F15528-21DE-4FAA-801E-634DDDAF4B2B}" type="slidenum">
              <a:rPr lang="fr-FR" smtClean="0"/>
              <a:pPr/>
              <a:t>‹N°›</a:t>
            </a:fld>
            <a:endParaRPr lang="fr-FR" dirty="0"/>
          </a:p>
        </p:txBody>
      </p:sp>
      <p:sp>
        <p:nvSpPr>
          <p:cNvPr id="20" name="Rectangle 19"/>
          <p:cNvSpPr/>
          <p:nvPr userDrawn="1"/>
        </p:nvSpPr>
        <p:spPr>
          <a:xfrm>
            <a:off x="1673540" y="279405"/>
            <a:ext cx="10518461" cy="6909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2"/>
          </a:p>
        </p:txBody>
      </p:sp>
      <p:sp>
        <p:nvSpPr>
          <p:cNvPr id="21" name="Titre 1"/>
          <p:cNvSpPr>
            <a:spLocks noGrp="1"/>
          </p:cNvSpPr>
          <p:nvPr>
            <p:ph type="title"/>
          </p:nvPr>
        </p:nvSpPr>
        <p:spPr>
          <a:xfrm>
            <a:off x="1811742" y="406790"/>
            <a:ext cx="8914023" cy="494499"/>
          </a:xfrm>
        </p:spPr>
        <p:txBody>
          <a:bodyPr>
            <a:noAutofit/>
          </a:bodyPr>
          <a:lstStyle>
            <a:lvl1pPr>
              <a:defRPr sz="2902" cap="all" baseline="0">
                <a:solidFill>
                  <a:schemeClr val="bg1"/>
                </a:solidFill>
                <a:latin typeface="+mn-lt"/>
              </a:defRPr>
            </a:lvl1pPr>
          </a:lstStyle>
          <a:p>
            <a:r>
              <a:rPr lang="fr-FR" dirty="0"/>
              <a:t>Modifiez le style du titre</a:t>
            </a:r>
          </a:p>
        </p:txBody>
      </p:sp>
      <p:pic>
        <p:nvPicPr>
          <p:cNvPr id="23" name="Image 22"/>
          <p:cNvPicPr>
            <a:picLocks noChangeAspect="1"/>
          </p:cNvPicPr>
          <p:nvPr userDrawn="1"/>
        </p:nvPicPr>
        <p:blipFill rotWithShape="1">
          <a:blip r:embed="rId2" cstate="email">
            <a:extLst>
              <a:ext uri="{28A0092B-C50C-407E-A947-70E740481C1C}">
                <a14:useLocalDpi xmlns:a14="http://schemas.microsoft.com/office/drawing/2010/main" val="0"/>
              </a:ext>
            </a:extLst>
          </a:blip>
          <a:srcRect l="3502" r="55303"/>
          <a:stretch/>
        </p:blipFill>
        <p:spPr>
          <a:xfrm>
            <a:off x="6791654" y="43187"/>
            <a:ext cx="5400347" cy="927199"/>
          </a:xfrm>
          <a:prstGeom prst="rect">
            <a:avLst/>
          </a:prstGeom>
        </p:spPr>
      </p:pic>
      <p:sp>
        <p:nvSpPr>
          <p:cNvPr id="24" name="object 4"/>
          <p:cNvSpPr/>
          <p:nvPr userDrawn="1"/>
        </p:nvSpPr>
        <p:spPr>
          <a:xfrm>
            <a:off x="248032" y="0"/>
            <a:ext cx="1356406" cy="1079660"/>
          </a:xfrm>
          <a:prstGeom prst="rect">
            <a:avLst/>
          </a:prstGeom>
          <a:blipFill>
            <a:blip r:embed="rId3" cstate="print"/>
            <a:stretch>
              <a:fillRect/>
            </a:stretch>
          </a:blipFill>
        </p:spPr>
        <p:txBody>
          <a:bodyPr wrap="square" lIns="0" tIns="0" rIns="0" bIns="0" rtlCol="0"/>
          <a:lstStyle/>
          <a:p>
            <a:endParaRPr sz="1632"/>
          </a:p>
        </p:txBody>
      </p:sp>
      <p:sp>
        <p:nvSpPr>
          <p:cNvPr id="13" name="Espace réservé du contenu 2"/>
          <p:cNvSpPr>
            <a:spLocks noGrp="1"/>
          </p:cNvSpPr>
          <p:nvPr>
            <p:ph idx="1"/>
          </p:nvPr>
        </p:nvSpPr>
        <p:spPr>
          <a:xfrm>
            <a:off x="248032" y="1922698"/>
            <a:ext cx="11237843" cy="4307864"/>
          </a:xfrm>
        </p:spPr>
        <p:txBody>
          <a:bodyPr/>
          <a:lstStyle>
            <a:lvl1pPr>
              <a:defRPr sz="2902"/>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15" name="Connecteur droit 14"/>
          <p:cNvCxnSpPr/>
          <p:nvPr userDrawn="1"/>
        </p:nvCxnSpPr>
        <p:spPr>
          <a:xfrm>
            <a:off x="8471045" y="2993179"/>
            <a:ext cx="0" cy="1034715"/>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ous-titre 2"/>
          <p:cNvSpPr>
            <a:spLocks noGrp="1"/>
          </p:cNvSpPr>
          <p:nvPr>
            <p:ph type="subTitle" idx="13" hasCustomPrompt="1"/>
          </p:nvPr>
        </p:nvSpPr>
        <p:spPr>
          <a:xfrm>
            <a:off x="248032" y="1282989"/>
            <a:ext cx="9578523" cy="475245"/>
          </a:xfrm>
        </p:spPr>
        <p:txBody>
          <a:bodyPr>
            <a:normAutofit/>
          </a:bodyPr>
          <a:lstStyle>
            <a:lvl1pPr marL="0" indent="0" algn="l">
              <a:buNone/>
              <a:defRPr sz="2539">
                <a:solidFill>
                  <a:srgbClr val="0070C0"/>
                </a:solidFill>
                <a:latin typeface="+mj-lt"/>
              </a:defRPr>
            </a:lvl1pPr>
            <a:lvl2pPr marL="457144" indent="0" algn="ctr">
              <a:buNone/>
              <a:defRPr sz="1999"/>
            </a:lvl2pPr>
            <a:lvl3pPr marL="914288" indent="0" algn="ctr">
              <a:buNone/>
              <a:defRPr sz="1800"/>
            </a:lvl3pPr>
            <a:lvl4pPr marL="1371431" indent="0" algn="ctr">
              <a:buNone/>
              <a:defRPr sz="1600"/>
            </a:lvl4pPr>
            <a:lvl5pPr marL="1828575" indent="0" algn="ctr">
              <a:buNone/>
              <a:defRPr sz="1600"/>
            </a:lvl5pPr>
            <a:lvl6pPr marL="2285719" indent="0" algn="ctr">
              <a:buNone/>
              <a:defRPr sz="1600"/>
            </a:lvl6pPr>
            <a:lvl7pPr marL="2742863" indent="0" algn="ctr">
              <a:buNone/>
              <a:defRPr sz="1600"/>
            </a:lvl7pPr>
            <a:lvl8pPr marL="3200007" indent="0" algn="ctr">
              <a:buNone/>
              <a:defRPr sz="1600"/>
            </a:lvl8pPr>
            <a:lvl9pPr marL="3657151" indent="0" algn="ctr">
              <a:buNone/>
              <a:defRPr sz="1600"/>
            </a:lvl9pPr>
          </a:lstStyle>
          <a:p>
            <a:r>
              <a:rPr lang="fr-FR" dirty="0"/>
              <a:t>Sous-titre</a:t>
            </a:r>
          </a:p>
        </p:txBody>
      </p:sp>
    </p:spTree>
    <p:extLst>
      <p:ext uri="{BB962C8B-B14F-4D97-AF65-F5344CB8AC3E}">
        <p14:creationId xmlns:p14="http://schemas.microsoft.com/office/powerpoint/2010/main" val="2131596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0" y="0"/>
            <a:ext cx="12192000" cy="1253252"/>
          </a:xfrm>
          <a:prstGeom prst="rect">
            <a:avLst/>
          </a:prstGeom>
          <a:solidFill>
            <a:srgbClr val="545050"/>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4938" y="66675"/>
            <a:ext cx="12041812" cy="1098828"/>
          </a:xfrm>
        </p:spPr>
        <p:txBody>
          <a:bodyPr anchor="ctr"/>
          <a:lstStyle>
            <a:lvl1pPr>
              <a:defRPr b="1">
                <a:solidFill>
                  <a:schemeClr val="bg1"/>
                </a:solidFill>
              </a:defRPr>
            </a:lvl1pPr>
          </a:lstStyle>
          <a:p>
            <a:r>
              <a:rPr lang="fr-FR" dirty="0"/>
              <a:t>Modifiez le style du titre</a:t>
            </a:r>
            <a:endParaRPr lang="en-US" dirty="0"/>
          </a:p>
        </p:txBody>
      </p:sp>
      <p:sp>
        <p:nvSpPr>
          <p:cNvPr id="3" name="Content Placeholder 2"/>
          <p:cNvSpPr>
            <a:spLocks noGrp="1"/>
          </p:cNvSpPr>
          <p:nvPr>
            <p:ph idx="1"/>
          </p:nvPr>
        </p:nvSpPr>
        <p:spPr>
          <a:xfrm>
            <a:off x="54938" y="1399384"/>
            <a:ext cx="11967729" cy="4459416"/>
          </a:xfrm>
        </p:spPr>
        <p:txBody>
          <a:bodyPr>
            <a:normAutofit/>
          </a:bodyPr>
          <a:lstStyle>
            <a:lvl1pPr>
              <a:buClr>
                <a:srgbClr val="1096BF"/>
              </a:buClr>
              <a:defRPr sz="2800" b="1">
                <a:solidFill>
                  <a:schemeClr val="tx1">
                    <a:lumMod val="95000"/>
                    <a:lumOff val="5000"/>
                  </a:schemeClr>
                </a:solidFill>
              </a:defRPr>
            </a:lvl1pPr>
            <a:lvl2pPr>
              <a:buClrTx/>
              <a:defRPr sz="2400" b="1">
                <a:solidFill>
                  <a:schemeClr val="tx1">
                    <a:lumMod val="95000"/>
                    <a:lumOff val="5000"/>
                  </a:schemeClr>
                </a:solidFill>
              </a:defRPr>
            </a:lvl2pPr>
            <a:lvl3pPr marL="900000" indent="-270000">
              <a:buClr>
                <a:srgbClr val="6C9C2E"/>
              </a:buClr>
              <a:buFont typeface="Wingdings" panose="05000000000000000000" pitchFamily="2" charset="2"/>
              <a:buChar char="ü"/>
              <a:defRPr sz="2000" b="1">
                <a:solidFill>
                  <a:schemeClr val="tx1">
                    <a:lumMod val="85000"/>
                    <a:lumOff val="15000"/>
                  </a:schemeClr>
                </a:solidFill>
              </a:defRPr>
            </a:lvl3pPr>
            <a:lvl4pPr>
              <a:buClr>
                <a:srgbClr val="3E719D"/>
              </a:buClr>
              <a:defRPr lang="fr-FR" sz="2000" kern="1200" dirty="0">
                <a:solidFill>
                  <a:srgbClr val="3E719D"/>
                </a:solidFill>
                <a:latin typeface="+mn-lt"/>
                <a:ea typeface="+mn-ea"/>
                <a:cs typeface="+mn-cs"/>
              </a:defRPr>
            </a:lvl4pPr>
            <a:lvl5pPr>
              <a:defRPr sz="18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10023567" y="6532246"/>
            <a:ext cx="934150" cy="233517"/>
          </a:xfrm>
        </p:spPr>
        <p:txBody>
          <a:bodyPr/>
          <a:lstStyle>
            <a:lvl1pPr>
              <a:defRPr/>
            </a:lvl1pPr>
          </a:lstStyle>
          <a:p>
            <a:pPr defTabSz="457200">
              <a:defRPr/>
            </a:pPr>
            <a:r>
              <a:rPr lang="en-US" dirty="0">
                <a:solidFill>
                  <a:prstClr val="black">
                    <a:lumMod val="50000"/>
                    <a:lumOff val="50000"/>
                  </a:prstClr>
                </a:solidFill>
              </a:rPr>
              <a:t>4 JUILLET 2019</a:t>
            </a:r>
          </a:p>
        </p:txBody>
      </p:sp>
      <p:sp>
        <p:nvSpPr>
          <p:cNvPr id="5" name="Footer Placeholder 4"/>
          <p:cNvSpPr>
            <a:spLocks noGrp="1"/>
          </p:cNvSpPr>
          <p:nvPr>
            <p:ph type="ftr" sz="quarter" idx="11"/>
          </p:nvPr>
        </p:nvSpPr>
        <p:spPr/>
        <p:txBody>
          <a:body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6" name="Slide Number Placeholder 5"/>
          <p:cNvSpPr>
            <a:spLocks noGrp="1"/>
          </p:cNvSpPr>
          <p:nvPr>
            <p:ph type="sldNum" sz="quarter" idx="12"/>
          </p:nvPr>
        </p:nvSpPr>
        <p:spPr>
          <a:xfrm>
            <a:off x="11139492" y="6555143"/>
            <a:ext cx="1052508" cy="27170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1887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243334" y="5141974"/>
            <a:ext cx="11893729" cy="1258827"/>
          </a:xfrm>
          <a:prstGeom prst="rect">
            <a:avLst/>
          </a:prstGeom>
          <a:solidFill>
            <a:srgbClr val="545050"/>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43335" y="3043910"/>
            <a:ext cx="11893728" cy="1497507"/>
          </a:xfrm>
        </p:spPr>
        <p:txBody>
          <a:bodyPr anchor="b">
            <a:normAutofit/>
          </a:bodyPr>
          <a:lstStyle>
            <a:lvl1pPr algn="l">
              <a:defRPr lang="en-US" sz="3600" b="1" kern="1200" cap="all" dirty="0">
                <a:solidFill>
                  <a:srgbClr val="6A9A13"/>
                </a:solidFill>
                <a:latin typeface="+mj-lt"/>
                <a:ea typeface="+mj-ea"/>
                <a:cs typeface="+mj-cs"/>
              </a:defRPr>
            </a:lvl1pPr>
          </a:lstStyle>
          <a:p>
            <a:r>
              <a:rPr lang="fr-FR" dirty="0"/>
              <a:t>Modifiez le style du titre</a:t>
            </a:r>
            <a:endParaRPr lang="en-US" dirty="0"/>
          </a:p>
        </p:txBody>
      </p:sp>
      <p:sp>
        <p:nvSpPr>
          <p:cNvPr id="3" name="Text Placeholder 2"/>
          <p:cNvSpPr>
            <a:spLocks noGrp="1"/>
          </p:cNvSpPr>
          <p:nvPr>
            <p:ph type="body" idx="1"/>
          </p:nvPr>
        </p:nvSpPr>
        <p:spPr>
          <a:xfrm>
            <a:off x="243334" y="4541417"/>
            <a:ext cx="11893728" cy="600556"/>
          </a:xfrm>
        </p:spPr>
        <p:txBody>
          <a:bodyPr anchor="t">
            <a:normAutofit/>
          </a:bodyPr>
          <a:lstStyle>
            <a:lvl1pPr marL="0" indent="0" algn="l">
              <a:buNone/>
              <a:defRPr sz="1800" cap="all">
                <a:solidFill>
                  <a:schemeClr val="tx1">
                    <a:lumMod val="85000"/>
                    <a:lumOff val="1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defTabSz="457200">
              <a:defRPr/>
            </a:pPr>
            <a:r>
              <a:rPr lang="en-US" dirty="0">
                <a:solidFill>
                  <a:srgbClr val="4A66AC">
                    <a:lumMod val="75000"/>
                    <a:lumOff val="25000"/>
                  </a:srgbClr>
                </a:solidFill>
              </a:rPr>
              <a:t>4/7/2019</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55185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245576" y="289713"/>
            <a:ext cx="11815316" cy="1567918"/>
          </a:xfrm>
          <a:prstGeom prst="rect">
            <a:avLst/>
          </a:prstGeom>
          <a:solidFill>
            <a:srgbClr val="545050"/>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324018" y="464071"/>
            <a:ext cx="11658432" cy="1219201"/>
          </a:xfrm>
        </p:spPr>
        <p:txBody>
          <a:bodyPr anchor="ctr">
            <a:normAutofit/>
          </a:bodyPr>
          <a:lstStyle>
            <a:lvl1pPr>
              <a:defRPr sz="3600" b="1"/>
            </a:lvl1pPr>
          </a:lstStyle>
          <a:p>
            <a:r>
              <a:rPr lang="fr-FR" dirty="0"/>
              <a:t>Modifiez le style du titre</a:t>
            </a:r>
            <a:endParaRPr lang="en-US" dirty="0"/>
          </a:p>
        </p:txBody>
      </p:sp>
      <p:sp>
        <p:nvSpPr>
          <p:cNvPr id="3" name="Content Placeholder 2"/>
          <p:cNvSpPr>
            <a:spLocks noGrp="1"/>
          </p:cNvSpPr>
          <p:nvPr>
            <p:ph sz="half" idx="1"/>
          </p:nvPr>
        </p:nvSpPr>
        <p:spPr>
          <a:xfrm>
            <a:off x="236641" y="2031989"/>
            <a:ext cx="5745059" cy="4351596"/>
          </a:xfrm>
        </p:spPr>
        <p:txBody>
          <a:bodyPr>
            <a:normAutofit/>
          </a:bodyPr>
          <a:lstStyle>
            <a:lvl1pPr>
              <a:buClr>
                <a:srgbClr val="1096BF"/>
              </a:buClr>
              <a:defRPr/>
            </a:lvl1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134100" y="2031989"/>
            <a:ext cx="5848350" cy="4351596"/>
          </a:xfrm>
        </p:spPr>
        <p:txBody>
          <a:bodyPr>
            <a:normAutofit/>
          </a:bodyPr>
          <a:lstStyle>
            <a:lvl1pPr>
              <a:buClr>
                <a:srgbClr val="1096BF"/>
              </a:buClr>
              <a:defRPr/>
            </a:lvl1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p:txBody>
          <a:bodyPr/>
          <a:lstStyle/>
          <a:p>
            <a:pPr defTabSz="457200">
              <a:defRPr/>
            </a:pPr>
            <a:r>
              <a:rPr lang="en-US" dirty="0">
                <a:solidFill>
                  <a:prstClr val="black">
                    <a:lumMod val="50000"/>
                    <a:lumOff val="50000"/>
                  </a:prstClr>
                </a:solidFill>
              </a:rPr>
              <a:t>4/7/2019</a:t>
            </a:r>
          </a:p>
        </p:txBody>
      </p:sp>
      <p:sp>
        <p:nvSpPr>
          <p:cNvPr id="6" name="Footer Placeholder 5"/>
          <p:cNvSpPr>
            <a:spLocks noGrp="1"/>
          </p:cNvSpPr>
          <p:nvPr>
            <p:ph type="ftr" sz="quarter" idx="11"/>
          </p:nvPr>
        </p:nvSpPr>
        <p:spPr/>
        <p:txBody>
          <a:body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90832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106273" y="210444"/>
            <a:ext cx="12041813" cy="1258827"/>
          </a:xfrm>
          <a:prstGeom prst="rect">
            <a:avLst/>
          </a:prstGeom>
          <a:solidFill>
            <a:srgbClr val="545050"/>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243335" y="299554"/>
            <a:ext cx="11767690" cy="988332"/>
          </a:xfrm>
        </p:spPr>
        <p:txBody>
          <a:bodyPr anchor="ctr"/>
          <a:lstStyle>
            <a:lvl1pPr>
              <a:defRPr sz="3200" b="1"/>
            </a:lvl1pPr>
          </a:lstStyle>
          <a:p>
            <a:r>
              <a:rPr lang="fr-FR" dirty="0"/>
              <a:t>Modifiez le style du titre</a:t>
            </a:r>
            <a:endParaRPr lang="en-US" dirty="0"/>
          </a:p>
        </p:txBody>
      </p:sp>
      <p:sp>
        <p:nvSpPr>
          <p:cNvPr id="3" name="Text Placeholder 2"/>
          <p:cNvSpPr>
            <a:spLocks noGrp="1"/>
          </p:cNvSpPr>
          <p:nvPr>
            <p:ph type="body" idx="1"/>
          </p:nvPr>
        </p:nvSpPr>
        <p:spPr>
          <a:xfrm>
            <a:off x="243334" y="1586475"/>
            <a:ext cx="5730960" cy="536005"/>
          </a:xfrm>
        </p:spPr>
        <p:txBody>
          <a:bodyPr anchor="b">
            <a:noAutofit/>
          </a:bodyPr>
          <a:lstStyle>
            <a:lvl1pPr marL="0" indent="0">
              <a:buNone/>
              <a:defRPr sz="22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Content Placeholder 3"/>
          <p:cNvSpPr>
            <a:spLocks noGrp="1"/>
          </p:cNvSpPr>
          <p:nvPr>
            <p:ph sz="half" idx="2"/>
          </p:nvPr>
        </p:nvSpPr>
        <p:spPr>
          <a:xfrm>
            <a:off x="243334" y="2239686"/>
            <a:ext cx="5730960" cy="4110314"/>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709" y="1577792"/>
            <a:ext cx="5793316" cy="553373"/>
          </a:xfrm>
        </p:spPr>
        <p:txBody>
          <a:bodyPr anchor="b">
            <a:noAutofit/>
          </a:bodyPr>
          <a:lstStyle>
            <a:lvl1pPr marL="0" indent="0">
              <a:buNone/>
              <a:defRPr sz="22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Content Placeholder 5"/>
          <p:cNvSpPr>
            <a:spLocks noGrp="1"/>
          </p:cNvSpPr>
          <p:nvPr>
            <p:ph sz="quarter" idx="4"/>
          </p:nvPr>
        </p:nvSpPr>
        <p:spPr>
          <a:xfrm>
            <a:off x="6217709" y="2239686"/>
            <a:ext cx="5793316" cy="4110314"/>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9988731" y="6532246"/>
            <a:ext cx="968985" cy="233517"/>
          </a:xfrm>
        </p:spPr>
        <p:txBody>
          <a:bodyPr/>
          <a:lstStyle>
            <a:lvl1pPr>
              <a:defRPr/>
            </a:lvl1pPr>
          </a:lstStyle>
          <a:p>
            <a:pPr defTabSz="457200">
              <a:defRPr/>
            </a:pPr>
            <a:r>
              <a:rPr lang="en-US" dirty="0">
                <a:solidFill>
                  <a:prstClr val="black">
                    <a:lumMod val="50000"/>
                    <a:lumOff val="50000"/>
                  </a:prstClr>
                </a:solidFill>
              </a:rPr>
              <a:t>4 JUILLET 2019</a:t>
            </a:r>
          </a:p>
        </p:txBody>
      </p:sp>
      <p:sp>
        <p:nvSpPr>
          <p:cNvPr id="8" name="Footer Placeholder 7"/>
          <p:cNvSpPr>
            <a:spLocks noGrp="1"/>
          </p:cNvSpPr>
          <p:nvPr>
            <p:ph type="ftr" sz="quarter" idx="11"/>
          </p:nvPr>
        </p:nvSpPr>
        <p:spPr/>
        <p:txBody>
          <a:body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27273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7/3/2019</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
        <p:nvSpPr>
          <p:cNvPr id="7" name="Rectangle 6"/>
          <p:cNvSpPr>
            <a:spLocks noChangeAspect="1"/>
          </p:cNvSpPr>
          <p:nvPr/>
        </p:nvSpPr>
        <p:spPr>
          <a:xfrm>
            <a:off x="0" y="171451"/>
            <a:ext cx="12192000" cy="1395218"/>
          </a:xfrm>
          <a:prstGeom prst="rect">
            <a:avLst/>
          </a:prstGeom>
          <a:solidFill>
            <a:srgbClr val="545050"/>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5457" y="266700"/>
            <a:ext cx="12081606" cy="1136145"/>
          </a:xfrm>
        </p:spPr>
        <p:txBody>
          <a:bodyPr anchor="ctr"/>
          <a:lstStyle>
            <a:lvl1pPr>
              <a:defRPr sz="3200" b="1"/>
            </a:lvl1pPr>
          </a:lstStyle>
          <a:p>
            <a:r>
              <a:rPr lang="fr-FR" dirty="0"/>
              <a:t>Modifiez le style du titre</a:t>
            </a:r>
            <a:endParaRPr lang="en-US" dirty="0"/>
          </a:p>
        </p:txBody>
      </p:sp>
    </p:spTree>
    <p:extLst>
      <p:ext uri="{BB962C8B-B14F-4D97-AF65-F5344CB8AC3E}">
        <p14:creationId xmlns:p14="http://schemas.microsoft.com/office/powerpoint/2010/main" val="63982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7/3/2019</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69503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rgbClr val="545050"/>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fr-FR" dirty="0"/>
              <a:t>Modifiez le style du titre</a:t>
            </a:r>
            <a:endParaRPr lang="en-US" dirty="0"/>
          </a:p>
        </p:txBody>
      </p:sp>
      <p:sp>
        <p:nvSpPr>
          <p:cNvPr id="3" name="Content Placeholder 2"/>
          <p:cNvSpPr>
            <a:spLocks noGrp="1"/>
          </p:cNvSpPr>
          <p:nvPr>
            <p:ph idx="1"/>
          </p:nvPr>
        </p:nvSpPr>
        <p:spPr>
          <a:xfrm>
            <a:off x="447816" y="295275"/>
            <a:ext cx="11292840" cy="4786950"/>
          </a:xfrm>
        </p:spPr>
        <p:txBody>
          <a:bodyPr anchor="ctr">
            <a:normAutofit/>
          </a:bodyPr>
          <a:lstStyle>
            <a:lvl1pPr>
              <a:defRPr sz="3600">
                <a:solidFill>
                  <a:srgbClr val="3E719D"/>
                </a:solidFill>
              </a:defRPr>
            </a:lvl1pPr>
            <a:lvl2pPr>
              <a:defRPr sz="3200">
                <a:solidFill>
                  <a:schemeClr val="tx2"/>
                </a:solidFill>
              </a:defRPr>
            </a:lvl2pPr>
            <a:lvl3pPr>
              <a:defRPr sz="2800">
                <a:solidFill>
                  <a:schemeClr val="tx2"/>
                </a:solidFill>
              </a:defRPr>
            </a:lvl3pPr>
            <a:lvl4pPr>
              <a:defRPr sz="2400">
                <a:solidFill>
                  <a:schemeClr val="tx2"/>
                </a:solidFill>
              </a:defRPr>
            </a:lvl4pPr>
            <a:lvl5pPr>
              <a:defRPr sz="2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24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Modifier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7/3/2019</a:t>
            </a:fld>
            <a:endPar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1665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47816" y="4693389"/>
            <a:ext cx="11290859" cy="566738"/>
          </a:xfrm>
        </p:spPr>
        <p:txBody>
          <a:bodyPr anchor="b">
            <a:noAutofit/>
          </a:bodyPr>
          <a:lstStyle>
            <a:lvl1pPr algn="l">
              <a:defRPr sz="3200" b="1">
                <a:solidFill>
                  <a:srgbClr val="6A9A13"/>
                </a:solidFill>
              </a:defRPr>
            </a:lvl1pPr>
          </a:lstStyle>
          <a:p>
            <a:r>
              <a:rPr lang="fr-FR" dirty="0"/>
              <a:t>Modifiez le style du titre</a:t>
            </a:r>
            <a:endParaRPr lang="en-US" dirty="0"/>
          </a:p>
        </p:txBody>
      </p:sp>
      <p:sp>
        <p:nvSpPr>
          <p:cNvPr id="3" name="Picture Placeholder 2"/>
          <p:cNvSpPr>
            <a:spLocks noGrp="1" noChangeAspect="1"/>
          </p:cNvSpPr>
          <p:nvPr>
            <p:ph type="pic" idx="1"/>
          </p:nvPr>
        </p:nvSpPr>
        <p:spPr>
          <a:xfrm>
            <a:off x="447817" y="200025"/>
            <a:ext cx="11290859" cy="4385577"/>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47816" y="5260127"/>
            <a:ext cx="11290860" cy="598671"/>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Modifier les styles du texte du masque</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7/3/2019</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
        <p:nvSpPr>
          <p:cNvPr id="8" name="Footer Placeholder 4"/>
          <p:cNvSpPr txBox="1">
            <a:spLocks/>
          </p:cNvSpPr>
          <p:nvPr userDrawn="1"/>
        </p:nvSpPr>
        <p:spPr>
          <a:xfrm>
            <a:off x="144780" y="6477099"/>
            <a:ext cx="4017917"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Tree>
    <p:extLst>
      <p:ext uri="{BB962C8B-B14F-4D97-AF65-F5344CB8AC3E}">
        <p14:creationId xmlns:p14="http://schemas.microsoft.com/office/powerpoint/2010/main" val="3859740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46118" y="6428497"/>
            <a:ext cx="3605693" cy="429504"/>
          </a:xfrm>
          <a:prstGeom prst="rect">
            <a:avLst/>
          </a:prstGeom>
        </p:spPr>
      </p:pic>
      <p:sp>
        <p:nvSpPr>
          <p:cNvPr id="2" name="Title Placeholder 1"/>
          <p:cNvSpPr>
            <a:spLocks noGrp="1"/>
          </p:cNvSpPr>
          <p:nvPr>
            <p:ph type="title"/>
          </p:nvPr>
        </p:nvSpPr>
        <p:spPr>
          <a:xfrm>
            <a:off x="160867" y="171724"/>
            <a:ext cx="11976196" cy="1189554"/>
          </a:xfrm>
          <a:prstGeom prst="rect">
            <a:avLst/>
          </a:prstGeom>
        </p:spPr>
        <p:txBody>
          <a:bodyPr vert="horz" lIns="91440" tIns="45720" rIns="91440" bIns="45720" rtlCol="0" anchor="b">
            <a:normAutofit/>
          </a:bodyPr>
          <a:lstStyle/>
          <a:p>
            <a:r>
              <a:rPr lang="fr-FR" dirty="0"/>
              <a:t>titre</a:t>
            </a:r>
            <a:endParaRPr lang="en-US" dirty="0"/>
          </a:p>
        </p:txBody>
      </p:sp>
      <p:sp>
        <p:nvSpPr>
          <p:cNvPr id="3" name="Text Placeholder 2"/>
          <p:cNvSpPr>
            <a:spLocks noGrp="1"/>
          </p:cNvSpPr>
          <p:nvPr>
            <p:ph type="body" idx="1"/>
          </p:nvPr>
        </p:nvSpPr>
        <p:spPr>
          <a:xfrm>
            <a:off x="160867" y="1381987"/>
            <a:ext cx="11976196" cy="4917722"/>
          </a:xfrm>
          <a:prstGeom prst="rect">
            <a:avLst/>
          </a:prstGeom>
        </p:spPr>
        <p:txBody>
          <a:bodyPr vert="horz" lIns="91440" tIns="45720" rIns="91440" bIns="45720" rtlCol="0" anchor="t">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284823" y="6532246"/>
            <a:ext cx="672893" cy="23351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457200">
              <a:defRPr/>
            </a:pPr>
            <a:r>
              <a:rPr lang="en-US" dirty="0">
                <a:solidFill>
                  <a:prstClr val="black">
                    <a:lumMod val="50000"/>
                    <a:lumOff val="50000"/>
                  </a:prstClr>
                </a:solidFill>
              </a:rPr>
              <a:t>4/07/2019</a:t>
            </a:r>
          </a:p>
        </p:txBody>
      </p:sp>
      <p:sp>
        <p:nvSpPr>
          <p:cNvPr id="5" name="Footer Placeholder 4"/>
          <p:cNvSpPr>
            <a:spLocks noGrp="1"/>
          </p:cNvSpPr>
          <p:nvPr>
            <p:ph type="ftr" sz="quarter" idx="3"/>
          </p:nvPr>
        </p:nvSpPr>
        <p:spPr>
          <a:xfrm>
            <a:off x="160867" y="6507444"/>
            <a:ext cx="3972495" cy="283122"/>
          </a:xfrm>
          <a:prstGeom prst="rect">
            <a:avLst/>
          </a:prstGeom>
        </p:spPr>
        <p:txBody>
          <a:bodyPr vert="horz" lIns="91440" tIns="45720" rIns="91440" bIns="45720" rtlCol="0" anchor="ctr"/>
          <a:lstStyle>
            <a:lvl1pPr algn="l">
              <a:defRPr sz="900" cap="all">
                <a:solidFill>
                  <a:schemeClr val="tx1">
                    <a:lumMod val="50000"/>
                    <a:lumOff val="50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6" name="Slide Number Placeholder 5"/>
          <p:cNvSpPr>
            <a:spLocks noGrp="1"/>
          </p:cNvSpPr>
          <p:nvPr>
            <p:ph type="sldNum" sz="quarter" idx="4"/>
          </p:nvPr>
        </p:nvSpPr>
        <p:spPr>
          <a:xfrm>
            <a:off x="11081858" y="6516726"/>
            <a:ext cx="1052510" cy="249037"/>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lumMod val="50000"/>
                    <a:lumOff val="5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lumMod val="50000"/>
                  <a:lumOff val="50000"/>
                </a:prstClr>
              </a:solidFill>
              <a:effectLst/>
              <a:uLnTx/>
              <a:uFillTx/>
              <a:latin typeface="Gill Sans MT" panose="020B0502020104020203"/>
              <a:ea typeface="+mn-ea"/>
              <a:cs typeface="+mn-cs"/>
            </a:endParaRPr>
          </a:p>
        </p:txBody>
      </p:sp>
      <p:sp>
        <p:nvSpPr>
          <p:cNvPr id="9" name="Rectangle 8"/>
          <p:cNvSpPr/>
          <p:nvPr/>
        </p:nvSpPr>
        <p:spPr>
          <a:xfrm>
            <a:off x="163562" y="6314630"/>
            <a:ext cx="3888000" cy="108000"/>
          </a:xfrm>
          <a:prstGeom prst="rect">
            <a:avLst/>
          </a:prstGeom>
          <a:solidFill>
            <a:srgbClr val="1096BF"/>
          </a:solidFill>
          <a:ln>
            <a:noFill/>
          </a:ln>
        </p:spPr>
        <p:style>
          <a:lnRef idx="0">
            <a:scrgbClr r="0" g="0" b="0"/>
          </a:lnRef>
          <a:fillRef idx="0">
            <a:scrgbClr r="0" g="0" b="0"/>
          </a:fillRef>
          <a:effectRef idx="0">
            <a:scrgbClr r="0" g="0" b="0"/>
          </a:effectRef>
          <a:fontRef idx="minor">
            <a:schemeClr val="lt1"/>
          </a:fontRef>
        </p:style>
      </p:sp>
      <p:sp>
        <p:nvSpPr>
          <p:cNvPr id="10" name="Rectangle 9"/>
          <p:cNvSpPr/>
          <p:nvPr/>
        </p:nvSpPr>
        <p:spPr>
          <a:xfrm>
            <a:off x="8246368" y="6320319"/>
            <a:ext cx="3888000" cy="108000"/>
          </a:xfrm>
          <a:prstGeom prst="rect">
            <a:avLst/>
          </a:prstGeom>
          <a:solidFill>
            <a:srgbClr val="E13E34"/>
          </a:solidFill>
          <a:ln>
            <a:noFill/>
          </a:ln>
        </p:spPr>
        <p:style>
          <a:lnRef idx="0">
            <a:scrgbClr r="0" g="0" b="0"/>
          </a:lnRef>
          <a:fillRef idx="0">
            <a:scrgbClr r="0" g="0" b="0"/>
          </a:fillRef>
          <a:effectRef idx="0">
            <a:scrgbClr r="0" g="0" b="0"/>
          </a:effectRef>
          <a:fontRef idx="minor">
            <a:schemeClr val="lt1"/>
          </a:fontRef>
        </p:style>
      </p:sp>
      <p:sp>
        <p:nvSpPr>
          <p:cNvPr id="11" name="Rectangle 10"/>
          <p:cNvSpPr/>
          <p:nvPr/>
        </p:nvSpPr>
        <p:spPr>
          <a:xfrm>
            <a:off x="4204965" y="6316173"/>
            <a:ext cx="3888000" cy="108000"/>
          </a:xfrm>
          <a:prstGeom prst="rect">
            <a:avLst/>
          </a:prstGeom>
          <a:solidFill>
            <a:srgbClr val="EA822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0" y="0"/>
            <a:ext cx="12192000" cy="118533"/>
          </a:xfrm>
          <a:prstGeom prst="rect">
            <a:avLst/>
          </a:prstGeom>
          <a:solidFill>
            <a:srgbClr val="6C9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2397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57200" rtl="0" eaLnBrk="1" latinLnBrk="0" hangingPunct="1">
        <a:spcBef>
          <a:spcPct val="0"/>
        </a:spcBef>
        <a:buNone/>
        <a:defRPr sz="44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rgbClr val="1096BF"/>
        </a:buClr>
        <a:buSzPct val="115000"/>
        <a:buFont typeface="Arial" panose="020B0604020202020204" pitchFamily="34" charset="0"/>
        <a:buChar char="•"/>
        <a:defRPr sz="3200" b="1" kern="1200">
          <a:solidFill>
            <a:srgbClr val="1096BF"/>
          </a:solidFill>
          <a:latin typeface="+mn-lt"/>
          <a:ea typeface="+mn-ea"/>
          <a:cs typeface="+mn-cs"/>
        </a:defRPr>
      </a:lvl1pPr>
      <a:lvl2pPr marL="630000" indent="-306000" algn="l" defTabSz="457200" rtl="0" eaLnBrk="1" latinLnBrk="0" hangingPunct="1">
        <a:spcBef>
          <a:spcPct val="20000"/>
        </a:spcBef>
        <a:spcAft>
          <a:spcPts val="600"/>
        </a:spcAft>
        <a:buClr>
          <a:srgbClr val="6A9A13"/>
        </a:buClr>
        <a:buSzPct val="115000"/>
        <a:buFont typeface="Arial" panose="020B0604020202020204" pitchFamily="34" charset="0"/>
        <a:buChar char="•"/>
        <a:defRPr sz="2800" b="1" kern="1200">
          <a:solidFill>
            <a:srgbClr val="6C9C2E"/>
          </a:solidFill>
          <a:latin typeface="+mn-lt"/>
          <a:ea typeface="+mn-ea"/>
          <a:cs typeface="+mn-cs"/>
        </a:defRPr>
      </a:lvl2pPr>
      <a:lvl3pPr marL="900000" indent="-270000" algn="l" defTabSz="457200" rtl="0" eaLnBrk="1" latinLnBrk="0" hangingPunct="1">
        <a:spcBef>
          <a:spcPct val="20000"/>
        </a:spcBef>
        <a:spcAft>
          <a:spcPts val="600"/>
        </a:spcAft>
        <a:buClr>
          <a:schemeClr val="tx1">
            <a:lumMod val="75000"/>
            <a:lumOff val="25000"/>
          </a:schemeClr>
        </a:buClr>
        <a:buSzPct val="115000"/>
        <a:buFont typeface="Wingdings" panose="05000000000000000000" pitchFamily="2" charset="2"/>
        <a:buChar char="ü"/>
        <a:defRPr sz="2400" b="1" kern="1200">
          <a:solidFill>
            <a:schemeClr val="tx1">
              <a:lumMod val="85000"/>
              <a:lumOff val="15000"/>
            </a:schemeClr>
          </a:solidFill>
          <a:latin typeface="+mn-lt"/>
          <a:ea typeface="+mn-ea"/>
          <a:cs typeface="+mn-cs"/>
        </a:defRPr>
      </a:lvl3pPr>
      <a:lvl4pPr marL="1242000" indent="-234000" algn="l" defTabSz="457200" rtl="0" eaLnBrk="1" latinLnBrk="0" hangingPunct="1">
        <a:spcBef>
          <a:spcPct val="20000"/>
        </a:spcBef>
        <a:spcAft>
          <a:spcPts val="600"/>
        </a:spcAft>
        <a:buClr>
          <a:srgbClr val="3E719D"/>
        </a:buClr>
        <a:buSzPct val="115000"/>
        <a:buFont typeface="Arial" panose="020B0604020202020204" pitchFamily="34" charset="0"/>
        <a:buChar char="•"/>
        <a:defRPr sz="2000" kern="1200">
          <a:solidFill>
            <a:srgbClr val="3E719D"/>
          </a:solidFill>
          <a:latin typeface="+mn-lt"/>
          <a:ea typeface="+mn-ea"/>
          <a:cs typeface="+mn-cs"/>
        </a:defRPr>
      </a:lvl4pPr>
      <a:lvl5pPr marL="1602000" indent="-234000" algn="l" defTabSz="457200" rtl="0" eaLnBrk="1" latinLnBrk="0" hangingPunct="1">
        <a:spcBef>
          <a:spcPct val="20000"/>
        </a:spcBef>
        <a:spcAft>
          <a:spcPts val="600"/>
        </a:spcAft>
        <a:buClr>
          <a:schemeClr val="tx1"/>
        </a:buClr>
        <a:buSzPct val="115000"/>
        <a:buFont typeface="Arial" panose="020B0604020202020204" pitchFamily="34" charset="0"/>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jpeg"/><Relationship Id="rId7" Type="http://schemas.openxmlformats.org/officeDocument/2006/relationships/image" Target="../media/image32.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5.JPG"/><Relationship Id="rId9"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38.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hyperlink" Target="mailto:abourgeois@ville-romainville.fr" TargetMode="External"/><Relationship Id="rId7" Type="http://schemas.openxmlformats.org/officeDocument/2006/relationships/hyperlink" Target="../../../../../Desktop/PRESENTATIONS%204%20JUILLET/Romainville%20et%20Moulinot%20Cit&#233;%20M2.avi" TargetMode="External"/><Relationship Id="rId2" Type="http://schemas.openxmlformats.org/officeDocument/2006/relationships/hyperlink" Target="mailto:osalloum@moulinot.fr" TargetMode="External"/><Relationship Id="rId1" Type="http://schemas.openxmlformats.org/officeDocument/2006/relationships/slideLayout" Target="../slideLayouts/slideLayout1.xml"/><Relationship Id="rId6" Type="http://schemas.openxmlformats.org/officeDocument/2006/relationships/image" Target="../media/image60.jpeg"/><Relationship Id="rId5" Type="http://schemas.microsoft.com/office/2007/relationships/hdphoto" Target="../media/hdphoto1.wdp"/><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6.jpeg"/><Relationship Id="rId18" Type="http://schemas.openxmlformats.org/officeDocument/2006/relationships/image" Target="../media/image81.jpeg"/><Relationship Id="rId3" Type="http://schemas.openxmlformats.org/officeDocument/2006/relationships/image" Target="../media/image66.png"/><Relationship Id="rId21" Type="http://schemas.openxmlformats.org/officeDocument/2006/relationships/image" Target="../media/image84.emf"/><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image" Target="../media/image65.jpg"/><Relationship Id="rId16" Type="http://schemas.openxmlformats.org/officeDocument/2006/relationships/image" Target="../media/image79.png"/><Relationship Id="rId20" Type="http://schemas.openxmlformats.org/officeDocument/2006/relationships/image" Target="../media/image83.emf"/><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jpg"/><Relationship Id="rId24" Type="http://schemas.openxmlformats.org/officeDocument/2006/relationships/image" Target="../media/image87.png"/><Relationship Id="rId5" Type="http://schemas.openxmlformats.org/officeDocument/2006/relationships/image" Target="../media/image68.jpeg"/><Relationship Id="rId15" Type="http://schemas.openxmlformats.org/officeDocument/2006/relationships/image" Target="../media/image78.jpe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emf"/><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png"/><Relationship Id="rId22"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hyperlink" Target="mailto:contact@lacitemaraichere.fr" TargetMode="External"/><Relationship Id="rId7" Type="http://schemas.microsoft.com/office/2007/relationships/hdphoto" Target="../media/hdphoto1.wdp"/><Relationship Id="rId2" Type="http://schemas.openxmlformats.org/officeDocument/2006/relationships/hyperlink" Target="http://lacitemaraichere.fr/"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mesdechetsalimentaires.fr/" TargetMode="External"/><Relationship Id="rId4" Type="http://schemas.openxmlformats.org/officeDocument/2006/relationships/hyperlink" Target="http://www.moulinot.f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hyperlink" Target="mailto:j.beauchesne@verdicite.fr" TargetMode="Externa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hyperlink" Target="https://www.linkedin.com/in/julienbeauchesneturge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hyperlink" Target="http://www.verdicite.fr/qui-sommes-nous/" TargetMode="External"/><Relationship Id="rId3" Type="http://schemas.openxmlformats.org/officeDocument/2006/relationships/image" Target="../media/image90.jpg"/><Relationship Id="rId7" Type="http://schemas.openxmlformats.org/officeDocument/2006/relationships/image" Target="../media/image93.jpeg"/><Relationship Id="rId2" Type="http://schemas.openxmlformats.org/officeDocument/2006/relationships/hyperlink" Target="http://www.verdicite.fr/" TargetMode="External"/><Relationship Id="rId1" Type="http://schemas.openxmlformats.org/officeDocument/2006/relationships/slideLayout" Target="../slideLayouts/slideLayout2.xml"/><Relationship Id="rId6" Type="http://schemas.openxmlformats.org/officeDocument/2006/relationships/hyperlink" Target="https://bit.ly/2EtdDDM" TargetMode="External"/><Relationship Id="rId5" Type="http://schemas.openxmlformats.org/officeDocument/2006/relationships/image" Target="../media/image92.png"/><Relationship Id="rId10" Type="http://schemas.openxmlformats.org/officeDocument/2006/relationships/image" Target="../media/image95.png"/><Relationship Id="rId4" Type="http://schemas.openxmlformats.org/officeDocument/2006/relationships/hyperlink" Target="https://bit.ly/2L52M36" TargetMode="External"/><Relationship Id="rId9"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6.jpeg"/><Relationship Id="rId7" Type="http://schemas.openxmlformats.org/officeDocument/2006/relationships/hyperlink" Target="https://bit.ly/2J0CWN0" TargetMode="External"/><Relationship Id="rId2" Type="http://schemas.openxmlformats.org/officeDocument/2006/relationships/hyperlink" Target="https://www.parisnanterre.fr/portail-institutionnel-693762.kjsp" TargetMode="External"/><Relationship Id="rId1" Type="http://schemas.openxmlformats.org/officeDocument/2006/relationships/slideLayout" Target="../slideLayouts/slideLayout2.xml"/><Relationship Id="rId6" Type="http://schemas.openxmlformats.org/officeDocument/2006/relationships/image" Target="../media/image98.jpeg"/><Relationship Id="rId11" Type="http://schemas.openxmlformats.org/officeDocument/2006/relationships/hyperlink" Target="https://bit.ly/2t1nsBv" TargetMode="External"/><Relationship Id="rId5" Type="http://schemas.openxmlformats.org/officeDocument/2006/relationships/image" Target="../media/image97.jpeg"/><Relationship Id="rId10" Type="http://schemas.openxmlformats.org/officeDocument/2006/relationships/image" Target="../media/image100.png"/><Relationship Id="rId4" Type="http://schemas.openxmlformats.org/officeDocument/2006/relationships/hyperlink" Target="http://www.verdicite.fr/" TargetMode="External"/><Relationship Id="rId9" Type="http://schemas.openxmlformats.org/officeDocument/2006/relationships/hyperlink" Target="mailto:Stephane.BRETTE@parisnanterre.fr;"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jpg"/><Relationship Id="rId16"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jpeg"/><Relationship Id="rId7" Type="http://schemas.openxmlformats.org/officeDocument/2006/relationships/image" Target="../media/image125.jpeg"/><Relationship Id="rId12" Type="http://schemas.openxmlformats.org/officeDocument/2006/relationships/image" Target="../media/image101.jp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jpeg"/><Relationship Id="rId11" Type="http://schemas.openxmlformats.org/officeDocument/2006/relationships/image" Target="../media/image129.pn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gif"/></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12.xml"/><Relationship Id="rId5" Type="http://schemas.openxmlformats.org/officeDocument/2006/relationships/image" Target="../media/image134.png"/><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image" Target="../media/image134.png"/><Relationship Id="rId7" Type="http://schemas.openxmlformats.org/officeDocument/2006/relationships/image" Target="../media/image143.png"/><Relationship Id="rId12" Type="http://schemas.openxmlformats.org/officeDocument/2006/relationships/image" Target="../media/image148.jpe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47.jpeg"/><Relationship Id="rId5" Type="http://schemas.openxmlformats.org/officeDocument/2006/relationships/image" Target="../media/image141.png"/><Relationship Id="rId15" Type="http://schemas.openxmlformats.org/officeDocument/2006/relationships/image" Target="../media/image151.jpeg"/><Relationship Id="rId10" Type="http://schemas.openxmlformats.org/officeDocument/2006/relationships/image" Target="../media/image146.png"/><Relationship Id="rId4" Type="http://schemas.openxmlformats.org/officeDocument/2006/relationships/image" Target="../media/image140.jpeg"/><Relationship Id="rId9" Type="http://schemas.openxmlformats.org/officeDocument/2006/relationships/image" Target="../media/image145.png"/><Relationship Id="rId14" Type="http://schemas.openxmlformats.org/officeDocument/2006/relationships/image" Target="../media/image150.png"/></Relationships>
</file>

<file path=ppt/slides/_rels/slide4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42.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72.png"/><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jpeg"/><Relationship Id="rId10" Type="http://schemas.openxmlformats.org/officeDocument/2006/relationships/image" Target="../media/image170.jpeg"/><Relationship Id="rId4" Type="http://schemas.openxmlformats.org/officeDocument/2006/relationships/image" Target="../media/image164.png"/><Relationship Id="rId9" Type="http://schemas.openxmlformats.org/officeDocument/2006/relationships/image" Target="../media/image169.jpeg"/><Relationship Id="rId14" Type="http://schemas.openxmlformats.org/officeDocument/2006/relationships/image" Target="../media/image146.png"/></Relationships>
</file>

<file path=ppt/slides/_rels/slide4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5.png"/><Relationship Id="rId7" Type="http://schemas.openxmlformats.org/officeDocument/2006/relationships/image" Target="../media/image177.png"/><Relationship Id="rId2"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76.jpeg"/><Relationship Id="rId9" Type="http://schemas.openxmlformats.org/officeDocument/2006/relationships/image" Target="../media/image145.pn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Desktop/PRESENTATIONS%204%20JUILLET/Ville%20de%20Paris%202019.07.04.pptx" TargetMode="External"/><Relationship Id="rId2" Type="http://schemas.openxmlformats.org/officeDocument/2006/relationships/image" Target="../media/image17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3.jpeg"/><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png"/></Relationships>
</file>

<file path=ppt/slides/_rels/slide6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3.jpeg"/></Relationships>
</file>

<file path=ppt/slides/_rels/slide65.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7.jpeg"/><Relationship Id="rId7" Type="http://schemas.openxmlformats.org/officeDocument/2006/relationships/image" Target="../media/image202.png"/><Relationship Id="rId12" Type="http://schemas.openxmlformats.org/officeDocument/2006/relationships/chart" Target="../charts/chart3.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93.jpeg"/><Relationship Id="rId11" Type="http://schemas.openxmlformats.org/officeDocument/2006/relationships/image" Target="../media/image206.jpeg"/><Relationship Id="rId5" Type="http://schemas.openxmlformats.org/officeDocument/2006/relationships/image" Target="../media/image201.jpeg"/><Relationship Id="rId10" Type="http://schemas.openxmlformats.org/officeDocument/2006/relationships/image" Target="../media/image205.png"/><Relationship Id="rId4" Type="http://schemas.openxmlformats.org/officeDocument/2006/relationships/image" Target="../media/image200.jpeg"/><Relationship Id="rId9" Type="http://schemas.openxmlformats.org/officeDocument/2006/relationships/image" Target="../media/image204.jpeg"/></Relationships>
</file>

<file path=ppt/slides/_rels/slide6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07.emf"/><Relationship Id="rId4" Type="http://schemas.openxmlformats.org/officeDocument/2006/relationships/image" Target="../media/image193.jpeg"/></Relationships>
</file>

<file path=ppt/slides/_rels/slide6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93.jpeg"/></Relationships>
</file>

<file path=ppt/slides/_rels/slide6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09.png"/></Relationships>
</file>

<file path=ppt/slides/_rels/slide6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11.jpeg"/><Relationship Id="rId7" Type="http://schemas.openxmlformats.org/officeDocument/2006/relationships/image" Target="../media/image214.png"/><Relationship Id="rId2" Type="http://schemas.openxmlformats.org/officeDocument/2006/relationships/image" Target="../media/image25.JPG"/><Relationship Id="rId1" Type="http://schemas.openxmlformats.org/officeDocument/2006/relationships/slideLayout" Target="../slideLayouts/slideLayout3.xml"/><Relationship Id="rId6" Type="http://schemas.openxmlformats.org/officeDocument/2006/relationships/image" Target="../media/image213.png"/><Relationship Id="rId5" Type="http://schemas.openxmlformats.org/officeDocument/2006/relationships/image" Target="../media/image34.jpg"/><Relationship Id="rId4" Type="http://schemas.openxmlformats.org/officeDocument/2006/relationships/image" Target="../media/image212.png"/></Relationships>
</file>

<file path=ppt/slides/_rels/slide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215.jpeg"/></Relationships>
</file>

<file path=ppt/slides/_rels/slide81.xml.rels><?xml version="1.0" encoding="UTF-8" standalone="yes"?>
<Relationships xmlns="http://schemas.openxmlformats.org/package/2006/relationships"><Relationship Id="rId3" Type="http://schemas.openxmlformats.org/officeDocument/2006/relationships/image" Target="../media/image215.jpeg"/><Relationship Id="rId7" Type="http://schemas.openxmlformats.org/officeDocument/2006/relationships/image" Target="../media/image2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8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15.jpeg"/><Relationship Id="rId1" Type="http://schemas.openxmlformats.org/officeDocument/2006/relationships/slideLayout" Target="../slideLayouts/slideLayout2.xml"/><Relationship Id="rId5" Type="http://schemas.openxmlformats.org/officeDocument/2006/relationships/image" Target="../media/image223.png"/><Relationship Id="rId4" Type="http://schemas.microsoft.com/office/2007/relationships/hdphoto" Target="../media/hdphoto2.wdp"/></Relationships>
</file>

<file path=ppt/slides/_rels/slide8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8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6.png"/></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27.png"/></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1.jpg"/><Relationship Id="rId5" Type="http://schemas.openxmlformats.org/officeDocument/2006/relationships/image" Target="../media/image230.png"/><Relationship Id="rId4" Type="http://schemas.openxmlformats.org/officeDocument/2006/relationships/image" Target="../media/image229.png"/></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directory.greenairport.fr/Proavia#/annuaire/1001144" TargetMode="External"/><Relationship Id="rId2" Type="http://schemas.openxmlformats.org/officeDocument/2006/relationships/hyperlink" Target="https://annuaire.ecoentreprises-france.fr/" TargetMode="External"/><Relationship Id="rId1" Type="http://schemas.openxmlformats.org/officeDocument/2006/relationships/slideLayout" Target="../slideLayouts/slideLayout7.xml"/><Relationship Id="rId5" Type="http://schemas.openxmlformats.org/officeDocument/2006/relationships/image" Target="../media/image236.png"/><Relationship Id="rId4" Type="http://schemas.openxmlformats.org/officeDocument/2006/relationships/image" Target="../media/image235.jpeg"/></Relationships>
</file>

<file path=ppt/slides/_rels/slide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1"/>
            <a:ext cx="12210663" cy="5087776"/>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912"/>
          <a:stretch/>
        </p:blipFill>
        <p:spPr>
          <a:xfrm>
            <a:off x="1486" y="5342470"/>
            <a:ext cx="12209177" cy="1507066"/>
          </a:xfrm>
          <a:prstGeom prst="rect">
            <a:avLst/>
          </a:prstGeom>
        </p:spPr>
      </p:pic>
    </p:spTree>
    <p:extLst>
      <p:ext uri="{BB962C8B-B14F-4D97-AF65-F5344CB8AC3E}">
        <p14:creationId xmlns:p14="http://schemas.microsoft.com/office/powerpoint/2010/main" val="3974426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err="1"/>
              <a:t>Metropole</a:t>
            </a:r>
            <a:r>
              <a:rPr lang="fr-FR" dirty="0"/>
              <a:t> du grand paris</a:t>
            </a:r>
          </a:p>
        </p:txBody>
      </p:sp>
      <p:pic>
        <p:nvPicPr>
          <p:cNvPr id="5" name="Espace réservé du contenu 4">
            <a:extLst>
              <a:ext uri="{FF2B5EF4-FFF2-40B4-BE49-F238E27FC236}">
                <a16:creationId xmlns:a16="http://schemas.microsoft.com/office/drawing/2014/main" id="{0FB954E8-D781-4627-864D-69295DCB1CE5}"/>
              </a:ext>
            </a:extLst>
          </p:cNvPr>
          <p:cNvPicPr>
            <a:picLocks noGrp="1" noChangeAspect="1"/>
          </p:cNvPicPr>
          <p:nvPr>
            <p:ph idx="1"/>
          </p:nvPr>
        </p:nvPicPr>
        <p:blipFill>
          <a:blip r:embed="rId2"/>
          <a:stretch>
            <a:fillRect/>
          </a:stretch>
        </p:blipFill>
        <p:spPr>
          <a:xfrm>
            <a:off x="574540" y="1456279"/>
            <a:ext cx="6230785" cy="4459288"/>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3312" y="5150840"/>
            <a:ext cx="2089266" cy="1017351"/>
          </a:xfrm>
          <a:prstGeom prst="rect">
            <a:avLst/>
          </a:prstGeom>
        </p:spPr>
      </p:pic>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9" name="Image 8">
            <a:extLst>
              <a:ext uri="{FF2B5EF4-FFF2-40B4-BE49-F238E27FC236}">
                <a16:creationId xmlns:a16="http://schemas.microsoft.com/office/drawing/2014/main" id="{CE587CFF-0DC2-4173-A7CA-32DFEDDB4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987" y="3315340"/>
            <a:ext cx="2920034" cy="1421889"/>
          </a:xfrm>
          <a:prstGeom prst="rect">
            <a:avLst/>
          </a:prstGeom>
        </p:spPr>
      </p:pic>
      <p:sp>
        <p:nvSpPr>
          <p:cNvPr id="10" name="ZoneTexte 9">
            <a:extLst>
              <a:ext uri="{FF2B5EF4-FFF2-40B4-BE49-F238E27FC236}">
                <a16:creationId xmlns:a16="http://schemas.microsoft.com/office/drawing/2014/main" id="{F87D611F-1D1E-448E-A7A5-E931493FFCC1}"/>
              </a:ext>
            </a:extLst>
          </p:cNvPr>
          <p:cNvSpPr txBox="1"/>
          <p:nvPr/>
        </p:nvSpPr>
        <p:spPr>
          <a:xfrm>
            <a:off x="7055141" y="1535185"/>
            <a:ext cx="3867325" cy="1200329"/>
          </a:xfrm>
          <a:prstGeom prst="rect">
            <a:avLst/>
          </a:prstGeom>
          <a:noFill/>
        </p:spPr>
        <p:txBody>
          <a:bodyPr wrap="square" rtlCol="0">
            <a:spAutoFit/>
          </a:bodyPr>
          <a:lstStyle/>
          <a:p>
            <a:r>
              <a:rPr lang="fr-FR" dirty="0"/>
              <a:t>Xavier LEMOINE</a:t>
            </a:r>
          </a:p>
          <a:p>
            <a:r>
              <a:rPr lang="fr-FR" dirty="0"/>
              <a:t>Vice Président délégué à l’Economie circulaire, à l’Economie collaborative et à l’Economie Sociale et Solidaire</a:t>
            </a:r>
          </a:p>
        </p:txBody>
      </p:sp>
    </p:spTree>
    <p:extLst>
      <p:ext uri="{BB962C8B-B14F-4D97-AF65-F5344CB8AC3E}">
        <p14:creationId xmlns:p14="http://schemas.microsoft.com/office/powerpoint/2010/main" val="313264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1"/>
            <a:ext cx="12210663" cy="5087776"/>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912"/>
          <a:stretch/>
        </p:blipFill>
        <p:spPr>
          <a:xfrm>
            <a:off x="1486" y="5342470"/>
            <a:ext cx="12209177" cy="1507066"/>
          </a:xfrm>
          <a:prstGeom prst="rect">
            <a:avLst/>
          </a:prstGeom>
        </p:spPr>
      </p:pic>
    </p:spTree>
    <p:extLst>
      <p:ext uri="{BB962C8B-B14F-4D97-AF65-F5344CB8AC3E}">
        <p14:creationId xmlns:p14="http://schemas.microsoft.com/office/powerpoint/2010/main" val="1496989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chor="ctr">
            <a:normAutofit/>
          </a:bodyPr>
          <a:lstStyle/>
          <a:p>
            <a:r>
              <a:rPr lang="fr-FR" dirty="0"/>
              <a:t>PROFIL DES PARTICIPANTS</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2" name="ZoneTexte 1">
            <a:extLst>
              <a:ext uri="{FF2B5EF4-FFF2-40B4-BE49-F238E27FC236}">
                <a16:creationId xmlns:a16="http://schemas.microsoft.com/office/drawing/2014/main" id="{9BB983C7-7C23-4E20-9B75-57806819DBD4}"/>
              </a:ext>
            </a:extLst>
          </p:cNvPr>
          <p:cNvSpPr txBox="1"/>
          <p:nvPr/>
        </p:nvSpPr>
        <p:spPr>
          <a:xfrm>
            <a:off x="133179" y="5998496"/>
            <a:ext cx="6018307" cy="307777"/>
          </a:xfrm>
          <a:prstGeom prst="rect">
            <a:avLst/>
          </a:prstGeom>
          <a:noFill/>
        </p:spPr>
        <p:txBody>
          <a:bodyPr wrap="square" rtlCol="0">
            <a:spAutoFit/>
          </a:bodyPr>
          <a:lstStyle/>
          <a:p>
            <a:r>
              <a:rPr lang="fr-FR" sz="1400" i="1" dirty="0"/>
              <a:t>*Investisseurs, clusters, pôles de compétitivité, associations…</a:t>
            </a:r>
          </a:p>
        </p:txBody>
      </p:sp>
      <p:graphicFrame>
        <p:nvGraphicFramePr>
          <p:cNvPr id="10" name="Graphique 9">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3015186697"/>
              </p:ext>
            </p:extLst>
          </p:nvPr>
        </p:nvGraphicFramePr>
        <p:xfrm>
          <a:off x="5639761" y="1691444"/>
          <a:ext cx="6870218" cy="43070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aphique 11">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3648647231"/>
              </p:ext>
            </p:extLst>
          </p:nvPr>
        </p:nvGraphicFramePr>
        <p:xfrm>
          <a:off x="-804372" y="1612251"/>
          <a:ext cx="6301340" cy="4307052"/>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645958C1-39C8-4EA1-9200-E809353A872E}"/>
              </a:ext>
            </a:extLst>
          </p:cNvPr>
          <p:cNvSpPr txBox="1"/>
          <p:nvPr/>
        </p:nvSpPr>
        <p:spPr>
          <a:xfrm>
            <a:off x="269507" y="1359430"/>
            <a:ext cx="3763477" cy="400110"/>
          </a:xfrm>
          <a:prstGeom prst="rect">
            <a:avLst/>
          </a:prstGeom>
          <a:noFill/>
        </p:spPr>
        <p:txBody>
          <a:bodyPr wrap="square" rtlCol="0">
            <a:spAutoFit/>
          </a:bodyPr>
          <a:lstStyle/>
          <a:p>
            <a:r>
              <a:rPr lang="fr-FR" sz="2000" b="1" dirty="0"/>
              <a:t>Répartition des participants</a:t>
            </a:r>
          </a:p>
        </p:txBody>
      </p:sp>
      <p:sp>
        <p:nvSpPr>
          <p:cNvPr id="13" name="ZoneTexte 12">
            <a:extLst>
              <a:ext uri="{FF2B5EF4-FFF2-40B4-BE49-F238E27FC236}">
                <a16:creationId xmlns:a16="http://schemas.microsoft.com/office/drawing/2014/main" id="{DD6BF55B-EA16-43BD-9A63-E50F4CA1FEB3}"/>
              </a:ext>
            </a:extLst>
          </p:cNvPr>
          <p:cNvSpPr txBox="1"/>
          <p:nvPr/>
        </p:nvSpPr>
        <p:spPr>
          <a:xfrm>
            <a:off x="6225942" y="1357430"/>
            <a:ext cx="3388092" cy="400110"/>
          </a:xfrm>
          <a:prstGeom prst="rect">
            <a:avLst/>
          </a:prstGeom>
          <a:noFill/>
        </p:spPr>
        <p:txBody>
          <a:bodyPr wrap="square" rtlCol="0">
            <a:spAutoFit/>
          </a:bodyPr>
          <a:lstStyle/>
          <a:p>
            <a:r>
              <a:rPr lang="fr-FR" sz="2000" b="1" dirty="0"/>
              <a:t>Secteurs</a:t>
            </a:r>
          </a:p>
        </p:txBody>
      </p:sp>
    </p:spTree>
    <p:extLst>
      <p:ext uri="{BB962C8B-B14F-4D97-AF65-F5344CB8AC3E}">
        <p14:creationId xmlns:p14="http://schemas.microsoft.com/office/powerpoint/2010/main" val="304040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 de la rencontre</a:t>
            </a:r>
          </a:p>
        </p:txBody>
      </p:sp>
      <p:sp>
        <p:nvSpPr>
          <p:cNvPr id="3" name="Espace réservé du contenu 2"/>
          <p:cNvSpPr>
            <a:spLocks noGrp="1"/>
          </p:cNvSpPr>
          <p:nvPr>
            <p:ph idx="1"/>
          </p:nvPr>
        </p:nvSpPr>
        <p:spPr>
          <a:xfrm>
            <a:off x="7313" y="1365520"/>
            <a:ext cx="12137062" cy="4459416"/>
          </a:xfrm>
        </p:spPr>
        <p:txBody>
          <a:bodyPr>
            <a:noAutofit/>
          </a:bodyPr>
          <a:lstStyle/>
          <a:p>
            <a:pPr marL="0" indent="0">
              <a:spcBef>
                <a:spcPts val="600"/>
              </a:spcBef>
              <a:buNone/>
            </a:pPr>
            <a:r>
              <a:rPr lang="fr-FR" sz="1600" dirty="0"/>
              <a:t>09h50 – 10h20		</a:t>
            </a:r>
            <a:r>
              <a:rPr lang="fr-FR" sz="1600" dirty="0">
                <a:solidFill>
                  <a:srgbClr val="1096BF"/>
                </a:solidFill>
              </a:rPr>
              <a:t>Séquence </a:t>
            </a:r>
            <a:r>
              <a:rPr lang="fr-FR" sz="1600" dirty="0" err="1">
                <a:solidFill>
                  <a:srgbClr val="1096BF"/>
                </a:solidFill>
              </a:rPr>
              <a:t>pitchs</a:t>
            </a:r>
            <a:r>
              <a:rPr lang="fr-FR" sz="1600" dirty="0">
                <a:solidFill>
                  <a:srgbClr val="1096BF"/>
                </a:solidFill>
              </a:rPr>
              <a:t> : </a:t>
            </a:r>
            <a:r>
              <a:rPr lang="fr-FR" sz="1600" dirty="0"/>
              <a:t>ECONOMIE CIRCULAIRE </a:t>
            </a:r>
          </a:p>
          <a:p>
            <a:pPr marL="0" indent="0">
              <a:spcBef>
                <a:spcPts val="600"/>
              </a:spcBef>
              <a:buNone/>
            </a:pPr>
            <a:r>
              <a:rPr lang="fr-FR" sz="1600" dirty="0"/>
              <a:t>10h20 – 10h35 	PME : COMMENT TRAVAILLER AVEC LA VILLE DE PARIS ? </a:t>
            </a:r>
          </a:p>
          <a:p>
            <a:pPr marL="0" indent="0">
              <a:spcBef>
                <a:spcPts val="600"/>
              </a:spcBef>
              <a:buNone/>
            </a:pPr>
            <a:r>
              <a:rPr lang="fr-FR" sz="1600" dirty="0"/>
              <a:t>10h35 – 11h00	 	</a:t>
            </a:r>
            <a:r>
              <a:rPr lang="fr-FR" sz="1600" dirty="0">
                <a:solidFill>
                  <a:srgbClr val="1096BF"/>
                </a:solidFill>
              </a:rPr>
              <a:t>Séquence </a:t>
            </a:r>
            <a:r>
              <a:rPr lang="fr-FR" sz="1600" dirty="0" err="1">
                <a:solidFill>
                  <a:srgbClr val="1096BF"/>
                </a:solidFill>
              </a:rPr>
              <a:t>pitchs</a:t>
            </a:r>
            <a:r>
              <a:rPr lang="fr-FR" sz="1600" dirty="0">
                <a:solidFill>
                  <a:srgbClr val="1096BF"/>
                </a:solidFill>
              </a:rPr>
              <a:t> : </a:t>
            </a:r>
            <a:r>
              <a:rPr lang="fr-FR" sz="1600" dirty="0"/>
              <a:t>TRANSITION ENERGETIQUE ET INTEGRATION DES ENERGIES RENOUVELABLES </a:t>
            </a:r>
          </a:p>
          <a:p>
            <a:pPr marL="0" indent="0">
              <a:spcBef>
                <a:spcPts val="600"/>
              </a:spcBef>
              <a:buNone/>
            </a:pPr>
            <a:r>
              <a:rPr lang="fr-FR" sz="1600" dirty="0"/>
              <a:t>11h00 – 11h20 	</a:t>
            </a:r>
            <a:r>
              <a:rPr lang="fr-FR" sz="1600" spc="-90" dirty="0"/>
              <a:t>ACCOMPAGNER UN PROJET D’ECONOMIE CIRCULAIRE, DE TRANSITION ECOLOGIQUE ET ENERGETIQUE</a:t>
            </a:r>
            <a:r>
              <a:rPr lang="fr-FR" sz="1600" spc="-110" dirty="0"/>
              <a:t> </a:t>
            </a:r>
          </a:p>
          <a:p>
            <a:pPr marL="0" indent="0">
              <a:spcBef>
                <a:spcPts val="600"/>
              </a:spcBef>
              <a:buNone/>
            </a:pPr>
            <a:r>
              <a:rPr lang="fr-FR" sz="1600" dirty="0">
                <a:solidFill>
                  <a:srgbClr val="C00000"/>
                </a:solidFill>
              </a:rPr>
              <a:t>11h20 – 11h50 	PAUSE NETWORKING </a:t>
            </a:r>
          </a:p>
          <a:p>
            <a:pPr marL="0" indent="0">
              <a:spcBef>
                <a:spcPts val="600"/>
              </a:spcBef>
              <a:buNone/>
            </a:pPr>
            <a:r>
              <a:rPr lang="fr-FR" sz="1600" dirty="0"/>
              <a:t>11h50 – 12h05 	</a:t>
            </a:r>
            <a:r>
              <a:rPr lang="fr-FR" sz="1600" dirty="0">
                <a:solidFill>
                  <a:srgbClr val="1096BF"/>
                </a:solidFill>
              </a:rPr>
              <a:t>Séquence </a:t>
            </a:r>
            <a:r>
              <a:rPr lang="fr-FR" sz="1600" dirty="0" err="1">
                <a:solidFill>
                  <a:srgbClr val="1096BF"/>
                </a:solidFill>
              </a:rPr>
              <a:t>pitchs</a:t>
            </a:r>
            <a:r>
              <a:rPr lang="fr-FR" sz="1600" dirty="0">
                <a:solidFill>
                  <a:srgbClr val="1096BF"/>
                </a:solidFill>
              </a:rPr>
              <a:t> : </a:t>
            </a:r>
            <a:r>
              <a:rPr lang="fr-FR" sz="1600" dirty="0"/>
              <a:t>AMÉNAGEMENT ET CONSTRUCTIONS DURABLES </a:t>
            </a:r>
          </a:p>
          <a:p>
            <a:pPr marL="0" indent="0">
              <a:spcBef>
                <a:spcPts val="600"/>
              </a:spcBef>
              <a:buNone/>
            </a:pPr>
            <a:r>
              <a:rPr lang="fr-FR" sz="1600" dirty="0"/>
              <a:t>12h05 – 12h30 	</a:t>
            </a:r>
            <a:r>
              <a:rPr lang="fr-FR" sz="1600" dirty="0">
                <a:solidFill>
                  <a:srgbClr val="1096BF"/>
                </a:solidFill>
              </a:rPr>
              <a:t>Séquence </a:t>
            </a:r>
            <a:r>
              <a:rPr lang="fr-FR" sz="1600" dirty="0" err="1">
                <a:solidFill>
                  <a:srgbClr val="1096BF"/>
                </a:solidFill>
              </a:rPr>
              <a:t>pitchs</a:t>
            </a:r>
            <a:r>
              <a:rPr lang="fr-FR" sz="1600" dirty="0">
                <a:solidFill>
                  <a:srgbClr val="1096BF"/>
                </a:solidFill>
              </a:rPr>
              <a:t> : </a:t>
            </a:r>
            <a:r>
              <a:rPr lang="fr-FR" sz="1600" dirty="0"/>
              <a:t>ENVIRONNEMENT AIR / EAU / BRUIT / BIODIVERSITÉ </a:t>
            </a:r>
          </a:p>
          <a:p>
            <a:pPr marL="0" indent="0">
              <a:spcBef>
                <a:spcPts val="600"/>
              </a:spcBef>
              <a:buNone/>
            </a:pPr>
            <a:r>
              <a:rPr lang="fr-FR" sz="1600" dirty="0"/>
              <a:t>12h30 – 12h45 	OPPORTUNITÉS DE MARCHÉS : SOLIDEO </a:t>
            </a:r>
          </a:p>
          <a:p>
            <a:pPr marL="0" indent="0">
              <a:spcBef>
                <a:spcPts val="600"/>
              </a:spcBef>
              <a:buNone/>
            </a:pPr>
            <a:r>
              <a:rPr lang="fr-FR" sz="1600" dirty="0"/>
              <a:t>12h45 – 13h00 	TERRITOIRES FRANCILIENS / ÉCO-PME : Comment travailler ensemble ? </a:t>
            </a:r>
          </a:p>
          <a:p>
            <a:pPr marL="0" indent="0">
              <a:spcBef>
                <a:spcPts val="600"/>
              </a:spcBef>
              <a:buNone/>
            </a:pPr>
            <a:r>
              <a:rPr lang="fr-FR" sz="1600" dirty="0">
                <a:solidFill>
                  <a:srgbClr val="C00000"/>
                </a:solidFill>
              </a:rPr>
              <a:t>13h00 – 14h15		DÉJEUNER NETWORKING </a:t>
            </a:r>
          </a:p>
          <a:p>
            <a:pPr marL="0" indent="0">
              <a:spcBef>
                <a:spcPts val="600"/>
              </a:spcBef>
              <a:buNone/>
            </a:pPr>
            <a:r>
              <a:rPr lang="fr-FR" sz="1600" dirty="0"/>
              <a:t>14h15 – 16h00 	</a:t>
            </a:r>
            <a:r>
              <a:rPr lang="fr-FR" sz="1600" dirty="0">
                <a:solidFill>
                  <a:schemeClr val="tx1"/>
                </a:solidFill>
              </a:rPr>
              <a:t>RENDEZ-VOUS AVEC LES INTERLOCUTEURS DE RÉFÉRENCE D'IDF                                                       					</a:t>
            </a:r>
            <a:r>
              <a:rPr lang="fr-FR" sz="1400" b="0" spc="-100" dirty="0">
                <a:solidFill>
                  <a:schemeClr val="tx1"/>
                </a:solidFill>
              </a:rPr>
              <a:t>ADEME IDF  </a:t>
            </a:r>
            <a:r>
              <a:rPr lang="fr-FR" sz="1400" b="0" spc="-100" dirty="0">
                <a:solidFill>
                  <a:schemeClr val="tx1"/>
                </a:solidFill>
                <a:sym typeface="Symbol" panose="05050102010706020507" pitchFamily="18" charset="2"/>
              </a:rPr>
              <a:t></a:t>
            </a:r>
            <a:r>
              <a:rPr lang="fr-FR" sz="1400" b="0" spc="-100" dirty="0">
                <a:solidFill>
                  <a:schemeClr val="tx1"/>
                </a:solidFill>
              </a:rPr>
              <a:t>  BANQUE DES TERRITOIRES  </a:t>
            </a:r>
            <a:r>
              <a:rPr lang="fr-FR" sz="1400" b="0" spc="-100" dirty="0">
                <a:solidFill>
                  <a:schemeClr val="tx1"/>
                </a:solidFill>
                <a:sym typeface="Symbol" panose="05050102010706020507" pitchFamily="18" charset="2"/>
              </a:rPr>
              <a:t></a:t>
            </a:r>
            <a:r>
              <a:rPr lang="fr-FR" sz="1400" b="0" spc="-100" dirty="0">
                <a:solidFill>
                  <a:schemeClr val="tx1"/>
                </a:solidFill>
              </a:rPr>
              <a:t>  CEREMA IDF  </a:t>
            </a:r>
            <a:r>
              <a:rPr lang="fr-FR" sz="1400" b="0" spc="-100" dirty="0">
                <a:solidFill>
                  <a:schemeClr val="tx1"/>
                </a:solidFill>
                <a:sym typeface="Symbol" panose="05050102010706020507" pitchFamily="18" charset="2"/>
              </a:rPr>
              <a:t></a:t>
            </a:r>
            <a:r>
              <a:rPr lang="fr-FR" sz="1400" b="0" spc="-100" dirty="0">
                <a:solidFill>
                  <a:schemeClr val="tx1"/>
                </a:solidFill>
              </a:rPr>
              <a:t>  DIRECCTE IDF  </a:t>
            </a:r>
            <a:r>
              <a:rPr lang="fr-FR" sz="1400" b="0" spc="-100" dirty="0">
                <a:solidFill>
                  <a:schemeClr val="tx1"/>
                </a:solidFill>
                <a:sym typeface="Symbol" panose="05050102010706020507" pitchFamily="18" charset="2"/>
              </a:rPr>
              <a:t></a:t>
            </a:r>
            <a:r>
              <a:rPr lang="fr-FR" sz="1400" b="0" spc="-100" dirty="0">
                <a:solidFill>
                  <a:schemeClr val="tx1"/>
                </a:solidFill>
              </a:rPr>
              <a:t>  DRIEE IDF  </a:t>
            </a:r>
            <a:r>
              <a:rPr lang="fr-FR" sz="1400" b="0" spc="-100" dirty="0">
                <a:solidFill>
                  <a:schemeClr val="tx1"/>
                </a:solidFill>
                <a:sym typeface="Symbol" panose="05050102010706020507" pitchFamily="18" charset="2"/>
              </a:rPr>
              <a:t> </a:t>
            </a:r>
            <a:r>
              <a:rPr lang="fr-FR" sz="1400" b="0" spc="-100" dirty="0">
                <a:solidFill>
                  <a:schemeClr val="tx1"/>
                </a:solidFill>
              </a:rPr>
              <a:t> IAURIF  </a:t>
            </a:r>
            <a:r>
              <a:rPr lang="fr-FR" sz="1400" b="0" spc="-100" dirty="0">
                <a:solidFill>
                  <a:schemeClr val="tx1"/>
                </a:solidFill>
                <a:sym typeface="Symbol" panose="05050102010706020507" pitchFamily="18" charset="2"/>
              </a:rPr>
              <a:t></a:t>
            </a:r>
            <a:r>
              <a:rPr lang="fr-FR" sz="1400" b="0" spc="-100" dirty="0">
                <a:solidFill>
                  <a:schemeClr val="tx1"/>
                </a:solidFill>
              </a:rPr>
              <a:t>  MAXIMILIEN  </a:t>
            </a:r>
            <a:r>
              <a:rPr lang="fr-FR" sz="1400" b="0" spc="-100" dirty="0">
                <a:solidFill>
                  <a:schemeClr val="tx1"/>
                </a:solidFill>
                <a:sym typeface="Symbol" panose="05050102010706020507" pitchFamily="18" charset="2"/>
              </a:rPr>
              <a:t></a:t>
            </a:r>
            <a:r>
              <a:rPr lang="fr-FR" sz="1400" b="0" spc="-100" dirty="0">
                <a:solidFill>
                  <a:schemeClr val="tx1"/>
                </a:solidFill>
              </a:rPr>
              <a:t>  PEXE  </a:t>
            </a:r>
            <a:r>
              <a:rPr lang="fr-FR" sz="1400" b="0" spc="-100" dirty="0">
                <a:solidFill>
                  <a:schemeClr val="tx1"/>
                </a:solidFill>
                <a:sym typeface="Symbol" panose="05050102010706020507" pitchFamily="18" charset="2"/>
              </a:rPr>
              <a:t> </a:t>
            </a:r>
            <a:r>
              <a:rPr lang="fr-FR" sz="1400" b="0" spc="-100" dirty="0">
                <a:solidFill>
                  <a:schemeClr val="tx1"/>
                </a:solidFill>
              </a:rPr>
              <a:t> RESEAU CAPE  </a:t>
            </a:r>
            <a:r>
              <a:rPr lang="fr-FR" sz="1400" b="0" spc="-100" dirty="0">
                <a:solidFill>
                  <a:schemeClr val="tx1"/>
                </a:solidFill>
                <a:sym typeface="Symbol" panose="05050102010706020507" pitchFamily="18" charset="2"/>
              </a:rPr>
              <a:t></a:t>
            </a:r>
            <a:r>
              <a:rPr lang="fr-FR" sz="1400" b="0" spc="-100" dirty="0">
                <a:solidFill>
                  <a:schemeClr val="tx1"/>
                </a:solidFill>
              </a:rPr>
              <a:t>  TEDDIF </a:t>
            </a:r>
          </a:p>
          <a:p>
            <a:pPr>
              <a:spcBef>
                <a:spcPts val="600"/>
              </a:spcBef>
            </a:pPr>
            <a:endParaRPr lang="fr-FR" sz="1600" dirty="0"/>
          </a:p>
        </p:txBody>
      </p:sp>
    </p:spTree>
    <p:extLst>
      <p:ext uri="{BB962C8B-B14F-4D97-AF65-F5344CB8AC3E}">
        <p14:creationId xmlns:p14="http://schemas.microsoft.com/office/powerpoint/2010/main" val="3606361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STANDS PARTENAIRES</a:t>
            </a:r>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9" name="Image 8">
            <a:extLst>
              <a:ext uri="{FF2B5EF4-FFF2-40B4-BE49-F238E27FC236}">
                <a16:creationId xmlns:a16="http://schemas.microsoft.com/office/drawing/2014/main" id="{7225AA8E-08CD-4AEB-A93D-072E54783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197" y="1661588"/>
            <a:ext cx="1384864" cy="1380292"/>
          </a:xfrm>
          <a:prstGeom prst="rect">
            <a:avLst/>
          </a:prstGeom>
        </p:spPr>
      </p:pic>
      <p:pic>
        <p:nvPicPr>
          <p:cNvPr id="10" name="Picture 2" descr="RÃ©sultat de recherche d'images pour &quot;logo teddif&quot;">
            <a:extLst>
              <a:ext uri="{FF2B5EF4-FFF2-40B4-BE49-F238E27FC236}">
                <a16:creationId xmlns:a16="http://schemas.microsoft.com/office/drawing/2014/main" id="{82B203C0-1CE4-409B-93F5-0F2174D0C3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081" b="37920"/>
          <a:stretch/>
        </p:blipFill>
        <p:spPr bwMode="auto">
          <a:xfrm>
            <a:off x="1616359" y="2022075"/>
            <a:ext cx="2496891" cy="94433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F890F9B5-79AD-4D57-8CA1-60A33853F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280" y="1502294"/>
            <a:ext cx="1551855" cy="1918093"/>
          </a:xfrm>
          <a:prstGeom prst="rect">
            <a:avLst/>
          </a:prstGeom>
        </p:spPr>
      </p:pic>
      <p:pic>
        <p:nvPicPr>
          <p:cNvPr id="12" name="Image 11">
            <a:extLst>
              <a:ext uri="{FF2B5EF4-FFF2-40B4-BE49-F238E27FC236}">
                <a16:creationId xmlns:a16="http://schemas.microsoft.com/office/drawing/2014/main" id="{43D1B518-6DB5-48B4-A654-2E60259B3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019" y="1529868"/>
            <a:ext cx="1398291" cy="1890519"/>
          </a:xfrm>
          <a:prstGeom prst="rect">
            <a:avLst/>
          </a:prstGeom>
        </p:spPr>
      </p:pic>
      <p:pic>
        <p:nvPicPr>
          <p:cNvPr id="13" name="Image 12">
            <a:extLst>
              <a:ext uri="{FF2B5EF4-FFF2-40B4-BE49-F238E27FC236}">
                <a16:creationId xmlns:a16="http://schemas.microsoft.com/office/drawing/2014/main" id="{84C69004-BA64-4FB4-9261-5C1E56687A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97"/>
          <a:stretch/>
        </p:blipFill>
        <p:spPr>
          <a:xfrm>
            <a:off x="9766169" y="4224406"/>
            <a:ext cx="2425832" cy="1015854"/>
          </a:xfrm>
          <a:prstGeom prst="rect">
            <a:avLst/>
          </a:prstGeom>
        </p:spPr>
      </p:pic>
      <p:pic>
        <p:nvPicPr>
          <p:cNvPr id="15" name="Image 14">
            <a:extLst>
              <a:ext uri="{FF2B5EF4-FFF2-40B4-BE49-F238E27FC236}">
                <a16:creationId xmlns:a16="http://schemas.microsoft.com/office/drawing/2014/main" id="{C8B470CF-37B5-4ECB-A337-83C11732693D}"/>
              </a:ext>
            </a:extLst>
          </p:cNvPr>
          <p:cNvPicPr>
            <a:picLocks noChangeAspect="1"/>
          </p:cNvPicPr>
          <p:nvPr/>
        </p:nvPicPr>
        <p:blipFill rotWithShape="1">
          <a:blip r:embed="rId7">
            <a:extLst>
              <a:ext uri="{28A0092B-C50C-407E-A947-70E740481C1C}">
                <a14:useLocalDpi xmlns:a14="http://schemas.microsoft.com/office/drawing/2010/main" val="0"/>
              </a:ext>
            </a:extLst>
          </a:blip>
          <a:srcRect l="25444" r="26993"/>
          <a:stretch/>
        </p:blipFill>
        <p:spPr>
          <a:xfrm>
            <a:off x="6110888" y="3936008"/>
            <a:ext cx="1468247" cy="1734938"/>
          </a:xfrm>
          <a:prstGeom prst="rect">
            <a:avLst/>
          </a:prstGeom>
        </p:spPr>
      </p:pic>
      <p:pic>
        <p:nvPicPr>
          <p:cNvPr id="17" name="Image 16">
            <a:extLst>
              <a:ext uri="{FF2B5EF4-FFF2-40B4-BE49-F238E27FC236}">
                <a16:creationId xmlns:a16="http://schemas.microsoft.com/office/drawing/2014/main" id="{BBCBAFA6-4EB1-4E43-AD6D-2B81BA160C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9645" b="28187"/>
          <a:stretch/>
        </p:blipFill>
        <p:spPr>
          <a:xfrm>
            <a:off x="7921270" y="2027061"/>
            <a:ext cx="3965735" cy="951508"/>
          </a:xfrm>
          <a:prstGeom prst="rect">
            <a:avLst/>
          </a:prstGeom>
        </p:spPr>
      </p:pic>
      <p:pic>
        <p:nvPicPr>
          <p:cNvPr id="22" name="Image 21">
            <a:extLst>
              <a:ext uri="{FF2B5EF4-FFF2-40B4-BE49-F238E27FC236}">
                <a16:creationId xmlns:a16="http://schemas.microsoft.com/office/drawing/2014/main" id="{600710CA-01DD-4D14-BFD6-E36ACDB8CA73}"/>
              </a:ext>
            </a:extLst>
          </p:cNvPr>
          <p:cNvPicPr>
            <a:picLocks noChangeAspect="1"/>
          </p:cNvPicPr>
          <p:nvPr/>
        </p:nvPicPr>
        <p:blipFill rotWithShape="1">
          <a:blip r:embed="rId9">
            <a:extLst>
              <a:ext uri="{28A0092B-C50C-407E-A947-70E740481C1C}">
                <a14:useLocalDpi xmlns:a14="http://schemas.microsoft.com/office/drawing/2010/main" val="0"/>
              </a:ext>
            </a:extLst>
          </a:blip>
          <a:srcRect l="7643" r="6605"/>
          <a:stretch/>
        </p:blipFill>
        <p:spPr>
          <a:xfrm>
            <a:off x="7843765" y="3773774"/>
            <a:ext cx="1922404" cy="2241852"/>
          </a:xfrm>
          <a:prstGeom prst="rect">
            <a:avLst/>
          </a:prstGeom>
        </p:spPr>
      </p:pic>
      <p:pic>
        <p:nvPicPr>
          <p:cNvPr id="24" name="Image 23">
            <a:extLst>
              <a:ext uri="{FF2B5EF4-FFF2-40B4-BE49-F238E27FC236}">
                <a16:creationId xmlns:a16="http://schemas.microsoft.com/office/drawing/2014/main" id="{569F0BA1-5D2C-4D4A-9E56-0ABA6554BC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239081"/>
            <a:ext cx="3111585" cy="1103849"/>
          </a:xfrm>
          <a:prstGeom prst="rect">
            <a:avLst/>
          </a:prstGeom>
        </p:spPr>
      </p:pic>
      <p:pic>
        <p:nvPicPr>
          <p:cNvPr id="18" name="Image 17">
            <a:extLst>
              <a:ext uri="{FF2B5EF4-FFF2-40B4-BE49-F238E27FC236}">
                <a16:creationId xmlns:a16="http://schemas.microsoft.com/office/drawing/2014/main" id="{CBF10FCF-9A7A-45B7-8AFD-AE996EBD9B38}"/>
              </a:ext>
            </a:extLst>
          </p:cNvPr>
          <p:cNvPicPr>
            <a:picLocks noChangeAspect="1"/>
          </p:cNvPicPr>
          <p:nvPr/>
        </p:nvPicPr>
        <p:blipFill>
          <a:blip r:embed="rId11"/>
          <a:stretch>
            <a:fillRect/>
          </a:stretch>
        </p:blipFill>
        <p:spPr>
          <a:xfrm>
            <a:off x="2954905" y="3957842"/>
            <a:ext cx="2766470" cy="1666326"/>
          </a:xfrm>
          <a:prstGeom prst="rect">
            <a:avLst/>
          </a:prstGeom>
        </p:spPr>
      </p:pic>
    </p:spTree>
    <p:extLst>
      <p:ext uri="{BB962C8B-B14F-4D97-AF65-F5344CB8AC3E}">
        <p14:creationId xmlns:p14="http://schemas.microsoft.com/office/powerpoint/2010/main" val="2556628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1"/>
            <a:ext cx="12210663" cy="5087776"/>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912"/>
          <a:stretch/>
        </p:blipFill>
        <p:spPr>
          <a:xfrm>
            <a:off x="1486" y="5342470"/>
            <a:ext cx="12209177" cy="1507066"/>
          </a:xfrm>
          <a:prstGeom prst="rect">
            <a:avLst/>
          </a:prstGeom>
        </p:spPr>
      </p:pic>
    </p:spTree>
    <p:extLst>
      <p:ext uri="{BB962C8B-B14F-4D97-AF65-F5344CB8AC3E}">
        <p14:creationId xmlns:p14="http://schemas.microsoft.com/office/powerpoint/2010/main" val="377371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ECONOMIE CIRCULAIRE</a:t>
            </a:r>
          </a:p>
        </p:txBody>
      </p:sp>
      <p:sp>
        <p:nvSpPr>
          <p:cNvPr id="8" name="Espace réservé du texte 7"/>
          <p:cNvSpPr>
            <a:spLocks noGrp="1"/>
          </p:cNvSpPr>
          <p:nvPr>
            <p:ph type="body" idx="1"/>
          </p:nvPr>
        </p:nvSpPr>
        <p:spPr/>
        <p:txBody>
          <a:bodyPr>
            <a:normAutofit/>
          </a:bodyPr>
          <a:lstStyle/>
          <a:p>
            <a:r>
              <a:rPr lang="fr-FR" dirty="0"/>
              <a:t>TEMOIGNAGES ET SOLUTIONS DE TERRITOIRES ET ECO-PME</a:t>
            </a:r>
          </a:p>
        </p:txBody>
      </p:sp>
    </p:spTree>
    <p:extLst>
      <p:ext uri="{BB962C8B-B14F-4D97-AF65-F5344CB8AC3E}">
        <p14:creationId xmlns:p14="http://schemas.microsoft.com/office/powerpoint/2010/main" val="2012787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F9B1FF8-76CC-4EDC-BC80-F07103ED1B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826" y="1146091"/>
            <a:ext cx="10877155" cy="1062265"/>
          </a:xfrm>
          <a:prstGeom prst="rect">
            <a:avLst/>
          </a:prstGeom>
        </p:spPr>
      </p:pic>
      <p:sp>
        <p:nvSpPr>
          <p:cNvPr id="2" name="Titre 1"/>
          <p:cNvSpPr>
            <a:spLocks noGrp="1"/>
          </p:cNvSpPr>
          <p:nvPr>
            <p:ph type="ctrTitle"/>
          </p:nvPr>
        </p:nvSpPr>
        <p:spPr>
          <a:xfrm>
            <a:off x="581191" y="3493347"/>
            <a:ext cx="10993549" cy="1475013"/>
          </a:xfrm>
        </p:spPr>
        <p:txBody>
          <a:bodyPr>
            <a:normAutofit fontScale="90000"/>
          </a:bodyPr>
          <a:lstStyle/>
          <a:p>
            <a:r>
              <a:rPr lang="fr-FR" sz="4000" dirty="0"/>
              <a:t>Gestion TERRITORIALE des flux matières</a:t>
            </a:r>
            <a:br>
              <a:rPr lang="fr-FR" sz="3600" dirty="0"/>
            </a:br>
            <a:r>
              <a:rPr lang="fr-FR" sz="2800" dirty="0"/>
              <a:t>SNCF RESEAU &lt;&gt; TRINOV</a:t>
            </a:r>
            <a:endParaRPr lang="fr-FR" sz="3600" dirty="0"/>
          </a:p>
        </p:txBody>
      </p:sp>
      <p:sp>
        <p:nvSpPr>
          <p:cNvPr id="5" name="Sous-titre 4"/>
          <p:cNvSpPr>
            <a:spLocks noGrp="1"/>
          </p:cNvSpPr>
          <p:nvPr>
            <p:ph type="subTitle" idx="1"/>
          </p:nvPr>
        </p:nvSpPr>
        <p:spPr>
          <a:xfrm>
            <a:off x="581191" y="4968361"/>
            <a:ext cx="10993546" cy="659464"/>
          </a:xfrm>
        </p:spPr>
        <p:txBody>
          <a:bodyPr>
            <a:noAutofit/>
          </a:bodyPr>
          <a:lstStyle/>
          <a:p>
            <a:pPr>
              <a:spcAft>
                <a:spcPts val="0"/>
              </a:spcAft>
            </a:pPr>
            <a:r>
              <a:rPr lang="fr-FR" sz="1600" dirty="0"/>
              <a:t>SNCF RESEAU | Cyrille </a:t>
            </a:r>
            <a:r>
              <a:rPr lang="fr-FR" sz="1600" dirty="0" err="1"/>
              <a:t>Blard</a:t>
            </a:r>
            <a:r>
              <a:rPr lang="fr-FR" sz="1600" dirty="0"/>
              <a:t> : Industrialisation produits de dépose</a:t>
            </a:r>
          </a:p>
          <a:p>
            <a:pPr>
              <a:spcAft>
                <a:spcPts val="0"/>
              </a:spcAft>
            </a:pPr>
            <a:r>
              <a:rPr lang="fr-FR" sz="1600" dirty="0"/>
              <a:t>TRINOV </a:t>
            </a:r>
            <a:r>
              <a:rPr lang="fr-FR" sz="1600" dirty="0">
                <a:sym typeface="Wingdings" panose="05000000000000000000" pitchFamily="2" charset="2"/>
              </a:rPr>
              <a:t>| </a:t>
            </a:r>
            <a:r>
              <a:rPr lang="fr-FR" sz="1600" dirty="0"/>
              <a:t>DAN DASSIER : CO-FONDATEUR, DIR. COMMERCIAL &amp; MARKETING</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pic>
        <p:nvPicPr>
          <p:cNvPr id="10" name="Image 9">
            <a:extLst>
              <a:ext uri="{FF2B5EF4-FFF2-40B4-BE49-F238E27FC236}">
                <a16:creationId xmlns:a16="http://schemas.microsoft.com/office/drawing/2014/main" id="{C33B094C-882F-4D4C-9171-E594DF43D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1878" y="4518180"/>
            <a:ext cx="1221229" cy="1109644"/>
          </a:xfrm>
          <a:prstGeom prst="rect">
            <a:avLst/>
          </a:prstGeom>
        </p:spPr>
      </p:pic>
      <p:pic>
        <p:nvPicPr>
          <p:cNvPr id="11" name="Image 10">
            <a:extLst>
              <a:ext uri="{FF2B5EF4-FFF2-40B4-BE49-F238E27FC236}">
                <a16:creationId xmlns:a16="http://schemas.microsoft.com/office/drawing/2014/main" id="{68C23E26-405C-4CF6-927F-FF124F8FD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5721" y="4685372"/>
            <a:ext cx="1426406" cy="815673"/>
          </a:xfrm>
          <a:prstGeom prst="rect">
            <a:avLst/>
          </a:prstGeom>
        </p:spPr>
      </p:pic>
      <p:sp>
        <p:nvSpPr>
          <p:cNvPr id="12" name="Footer Placeholder 4">
            <a:extLst>
              <a:ext uri="{FF2B5EF4-FFF2-40B4-BE49-F238E27FC236}">
                <a16:creationId xmlns:a16="http://schemas.microsoft.com/office/drawing/2014/main" id="{D8884971-6F81-49A6-B3C8-B0146F8AC818}"/>
              </a:ext>
            </a:extLst>
          </p:cNvPr>
          <p:cNvSpPr txBox="1">
            <a:spLocks/>
          </p:cNvSpPr>
          <p:nvPr/>
        </p:nvSpPr>
        <p:spPr>
          <a:xfrm>
            <a:off x="10947966" y="6569125"/>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13" name="Slide Number Placeholder 5">
            <a:extLst>
              <a:ext uri="{FF2B5EF4-FFF2-40B4-BE49-F238E27FC236}">
                <a16:creationId xmlns:a16="http://schemas.microsoft.com/office/drawing/2014/main" id="{D889ADF5-8F49-4D29-888C-C275F5022965}"/>
              </a:ext>
            </a:extLst>
          </p:cNvPr>
          <p:cNvSpPr>
            <a:spLocks noGrp="1"/>
          </p:cNvSpPr>
          <p:nvPr>
            <p:ph type="sldNum" sz="quarter" idx="12"/>
          </p:nvPr>
        </p:nvSpPr>
        <p:spPr>
          <a:xfrm>
            <a:off x="11173096" y="6570459"/>
            <a:ext cx="909863" cy="287541"/>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36703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r>
              <a:rPr lang="fr-FR" sz="2800" dirty="0"/>
              <a:t>SOLUTION DIGITALE De GESTION DES DECHETS </a:t>
            </a:r>
            <a:br>
              <a:rPr lang="fr-FR" sz="2800" dirty="0"/>
            </a:br>
            <a:r>
              <a:rPr lang="fr-FR" sz="2800" dirty="0"/>
              <a:t>ET DES MATIERES PREMIERES SECONDAIRES</a:t>
            </a:r>
          </a:p>
        </p:txBody>
      </p:sp>
      <p:sp>
        <p:nvSpPr>
          <p:cNvPr id="8" name="Slide Number Placeholder 5"/>
          <p:cNvSpPr>
            <a:spLocks noGrp="1"/>
          </p:cNvSpPr>
          <p:nvPr>
            <p:ph type="sldNum" sz="quarter" idx="12"/>
          </p:nvPr>
        </p:nvSpPr>
        <p:spPr>
          <a:xfrm>
            <a:off x="11173096" y="6570459"/>
            <a:ext cx="909863" cy="287541"/>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graphicFrame>
        <p:nvGraphicFramePr>
          <p:cNvPr id="10" name="Tableau 9">
            <a:extLst>
              <a:ext uri="{FF2B5EF4-FFF2-40B4-BE49-F238E27FC236}">
                <a16:creationId xmlns:a16="http://schemas.microsoft.com/office/drawing/2014/main" id="{EAE25C28-F382-4DE6-B28E-A64552069BD4}"/>
              </a:ext>
            </a:extLst>
          </p:cNvPr>
          <p:cNvGraphicFramePr>
            <a:graphicFrameLocks noGrp="1"/>
          </p:cNvGraphicFramePr>
          <p:nvPr/>
        </p:nvGraphicFramePr>
        <p:xfrm>
          <a:off x="9258301" y="5375304"/>
          <a:ext cx="2595734" cy="589827"/>
        </p:xfrm>
        <a:graphic>
          <a:graphicData uri="http://schemas.openxmlformats.org/drawingml/2006/table">
            <a:tbl>
              <a:tblPr firstRow="1" bandRow="1">
                <a:tableStyleId>{5C22544A-7EE6-4342-B048-85BDC9FD1C3A}</a:tableStyleId>
              </a:tblPr>
              <a:tblGrid>
                <a:gridCol w="717874">
                  <a:extLst>
                    <a:ext uri="{9D8B030D-6E8A-4147-A177-3AD203B41FA5}">
                      <a16:colId xmlns:a16="http://schemas.microsoft.com/office/drawing/2014/main" val="566369962"/>
                    </a:ext>
                  </a:extLst>
                </a:gridCol>
                <a:gridCol w="632833">
                  <a:extLst>
                    <a:ext uri="{9D8B030D-6E8A-4147-A177-3AD203B41FA5}">
                      <a16:colId xmlns:a16="http://schemas.microsoft.com/office/drawing/2014/main" val="2284692645"/>
                    </a:ext>
                  </a:extLst>
                </a:gridCol>
                <a:gridCol w="593004">
                  <a:extLst>
                    <a:ext uri="{9D8B030D-6E8A-4147-A177-3AD203B41FA5}">
                      <a16:colId xmlns:a16="http://schemas.microsoft.com/office/drawing/2014/main" val="1061638121"/>
                    </a:ext>
                  </a:extLst>
                </a:gridCol>
                <a:gridCol w="652023">
                  <a:extLst>
                    <a:ext uri="{9D8B030D-6E8A-4147-A177-3AD203B41FA5}">
                      <a16:colId xmlns:a16="http://schemas.microsoft.com/office/drawing/2014/main" val="752484875"/>
                    </a:ext>
                  </a:extLst>
                </a:gridCol>
              </a:tblGrid>
              <a:tr h="259124">
                <a:tc>
                  <a:txBody>
                    <a:bodyPr/>
                    <a:lstStyle/>
                    <a:p>
                      <a:endParaRPr lang="en-US" sz="1100" dirty="0">
                        <a:solidFill>
                          <a:schemeClr val="bg1"/>
                        </a:solidFill>
                        <a:latin typeface="Century Gothic" panose="020B0502020202020204" pitchFamily="34" charset="0"/>
                      </a:endParaRPr>
                    </a:p>
                  </a:txBody>
                  <a:tcPr marL="36000" marR="36000" marT="33539" marB="33539"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545050"/>
                    </a:solidFill>
                  </a:tcPr>
                </a:tc>
                <a:tc>
                  <a:txBody>
                    <a:bodyPr/>
                    <a:lstStyle/>
                    <a:p>
                      <a:pPr algn="ctr"/>
                      <a:r>
                        <a:rPr lang="fr-FR" sz="1050" dirty="0">
                          <a:solidFill>
                            <a:schemeClr val="bg1"/>
                          </a:solidFill>
                          <a:latin typeface="Century Gothic" panose="020B0502020202020204" pitchFamily="34" charset="0"/>
                        </a:rPr>
                        <a:t>2016</a:t>
                      </a:r>
                      <a:endParaRPr lang="en-US" sz="1050" dirty="0">
                        <a:solidFill>
                          <a:schemeClr val="bg1"/>
                        </a:solidFill>
                        <a:latin typeface="Century Gothic" panose="020B0502020202020204" pitchFamily="34" charset="0"/>
                      </a:endParaRPr>
                    </a:p>
                  </a:txBody>
                  <a:tcPr marL="36000" marR="36000" marT="33539" marB="33539"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545050"/>
                    </a:solidFill>
                  </a:tcPr>
                </a:tc>
                <a:tc>
                  <a:txBody>
                    <a:bodyPr/>
                    <a:lstStyle/>
                    <a:p>
                      <a:pPr algn="ctr"/>
                      <a:r>
                        <a:rPr lang="fr-FR" sz="1050" dirty="0">
                          <a:solidFill>
                            <a:schemeClr val="bg1"/>
                          </a:solidFill>
                          <a:latin typeface="Century Gothic" panose="020B0502020202020204" pitchFamily="34" charset="0"/>
                        </a:rPr>
                        <a:t>2017</a:t>
                      </a:r>
                      <a:endParaRPr lang="en-US" sz="1050" dirty="0">
                        <a:solidFill>
                          <a:schemeClr val="bg1"/>
                        </a:solidFill>
                        <a:latin typeface="Century Gothic" panose="020B0502020202020204" pitchFamily="34" charset="0"/>
                      </a:endParaRPr>
                    </a:p>
                  </a:txBody>
                  <a:tcPr marL="36000" marR="36000" marT="33539" marB="33539"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545050"/>
                    </a:solidFill>
                  </a:tcPr>
                </a:tc>
                <a:tc>
                  <a:txBody>
                    <a:bodyPr/>
                    <a:lstStyle/>
                    <a:p>
                      <a:pPr algn="ctr"/>
                      <a:r>
                        <a:rPr lang="fr-FR" sz="1050" dirty="0">
                          <a:solidFill>
                            <a:schemeClr val="bg1"/>
                          </a:solidFill>
                          <a:latin typeface="Century Gothic" panose="020B0502020202020204" pitchFamily="34" charset="0"/>
                        </a:rPr>
                        <a:t>2018</a:t>
                      </a:r>
                      <a:endParaRPr lang="en-US" sz="1050" dirty="0">
                        <a:solidFill>
                          <a:schemeClr val="bg1"/>
                        </a:solidFill>
                        <a:latin typeface="Century Gothic" panose="020B0502020202020204" pitchFamily="34" charset="0"/>
                      </a:endParaRPr>
                    </a:p>
                  </a:txBody>
                  <a:tcPr marL="36000" marR="36000" marT="33539" marB="33539"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545050"/>
                    </a:solidFill>
                  </a:tcPr>
                </a:tc>
                <a:extLst>
                  <a:ext uri="{0D108BD9-81ED-4DB2-BD59-A6C34878D82A}">
                    <a16:rowId xmlns:a16="http://schemas.microsoft.com/office/drawing/2014/main" val="890971166"/>
                  </a:ext>
                </a:extLst>
              </a:tr>
              <a:tr h="330703">
                <a:tc>
                  <a:txBody>
                    <a:bodyPr/>
                    <a:lstStyle/>
                    <a:p>
                      <a:r>
                        <a:rPr lang="fr-FR" sz="1050" b="1" dirty="0">
                          <a:solidFill>
                            <a:srgbClr val="545050"/>
                          </a:solidFill>
                          <a:latin typeface="Century Gothic" panose="020B0502020202020204" pitchFamily="34" charset="0"/>
                        </a:rPr>
                        <a:t>EFFECTIF</a:t>
                      </a:r>
                    </a:p>
                    <a:p>
                      <a:r>
                        <a:rPr lang="fr-FR" sz="500" b="1" dirty="0">
                          <a:solidFill>
                            <a:srgbClr val="545050"/>
                          </a:solidFill>
                          <a:latin typeface="Century Gothic" panose="020B0502020202020204" pitchFamily="34" charset="0"/>
                        </a:rPr>
                        <a:t>ETP</a:t>
                      </a:r>
                      <a:endParaRPr lang="en-US" sz="1050" b="1" dirty="0">
                        <a:solidFill>
                          <a:srgbClr val="545050"/>
                        </a:solidFill>
                        <a:latin typeface="Century Gothic" panose="020B0502020202020204" pitchFamily="34" charset="0"/>
                      </a:endParaRPr>
                    </a:p>
                  </a:txBody>
                  <a:tcPr marL="36000" marR="36000" marT="33539" marB="33539"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050" b="0" kern="1200" dirty="0">
                          <a:solidFill>
                            <a:schemeClr val="tx1">
                              <a:lumMod val="65000"/>
                              <a:lumOff val="35000"/>
                            </a:schemeClr>
                          </a:solidFill>
                          <a:latin typeface="Century Gothic" panose="020B0502020202020204" pitchFamily="34" charset="0"/>
                          <a:ea typeface="+mn-ea"/>
                          <a:cs typeface="+mn-cs"/>
                        </a:rPr>
                        <a:t>8</a:t>
                      </a:r>
                      <a:endParaRPr lang="en-US" sz="1050" b="0" kern="1200" dirty="0">
                        <a:solidFill>
                          <a:schemeClr val="tx1">
                            <a:lumMod val="65000"/>
                            <a:lumOff val="35000"/>
                          </a:schemeClr>
                        </a:solidFill>
                        <a:latin typeface="Century Gothic" panose="020B0502020202020204" pitchFamily="34" charset="0"/>
                        <a:ea typeface="+mn-ea"/>
                        <a:cs typeface="+mn-cs"/>
                      </a:endParaRPr>
                    </a:p>
                  </a:txBody>
                  <a:tcPr marL="36000" marR="36000" marT="33539" marB="33539"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050" b="0" kern="1200" dirty="0">
                          <a:solidFill>
                            <a:schemeClr val="tx1">
                              <a:lumMod val="65000"/>
                              <a:lumOff val="35000"/>
                            </a:schemeClr>
                          </a:solidFill>
                          <a:latin typeface="Century Gothic" panose="020B0502020202020204" pitchFamily="34" charset="0"/>
                          <a:ea typeface="+mn-ea"/>
                          <a:cs typeface="+mn-cs"/>
                        </a:rPr>
                        <a:t>11</a:t>
                      </a:r>
                      <a:endParaRPr lang="en-US" sz="1050" b="0" kern="1200" dirty="0">
                        <a:solidFill>
                          <a:schemeClr val="tx1">
                            <a:lumMod val="65000"/>
                            <a:lumOff val="35000"/>
                          </a:schemeClr>
                        </a:solidFill>
                        <a:latin typeface="Century Gothic" panose="020B0502020202020204" pitchFamily="34" charset="0"/>
                        <a:ea typeface="+mn-ea"/>
                        <a:cs typeface="+mn-cs"/>
                      </a:endParaRPr>
                    </a:p>
                  </a:txBody>
                  <a:tcPr marL="36000" marR="36000" marT="33539" marB="33539"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050" b="0" kern="1200" dirty="0">
                          <a:solidFill>
                            <a:schemeClr val="tx1">
                              <a:lumMod val="65000"/>
                              <a:lumOff val="35000"/>
                            </a:schemeClr>
                          </a:solidFill>
                          <a:latin typeface="Century Gothic" panose="020B0502020202020204" pitchFamily="34" charset="0"/>
                          <a:ea typeface="+mn-ea"/>
                          <a:cs typeface="+mn-cs"/>
                        </a:rPr>
                        <a:t>15</a:t>
                      </a:r>
                      <a:endParaRPr lang="en-US" sz="1050" b="0" kern="1200" dirty="0">
                        <a:solidFill>
                          <a:schemeClr val="tx1">
                            <a:lumMod val="65000"/>
                            <a:lumOff val="35000"/>
                          </a:schemeClr>
                        </a:solidFill>
                        <a:latin typeface="Century Gothic" panose="020B0502020202020204" pitchFamily="34" charset="0"/>
                        <a:ea typeface="+mn-ea"/>
                        <a:cs typeface="+mn-cs"/>
                      </a:endParaRPr>
                    </a:p>
                  </a:txBody>
                  <a:tcPr marL="36000" marR="36000" marT="33539" marB="33539"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0191526"/>
                  </a:ext>
                </a:extLst>
              </a:tr>
            </a:tbl>
          </a:graphicData>
        </a:graphic>
      </p:graphicFrame>
      <p:sp>
        <p:nvSpPr>
          <p:cNvPr id="12" name="ZoneTexte 8">
            <a:extLst>
              <a:ext uri="{FF2B5EF4-FFF2-40B4-BE49-F238E27FC236}">
                <a16:creationId xmlns:a16="http://schemas.microsoft.com/office/drawing/2014/main" id="{711E9866-B30E-4958-87EA-045190E533DE}"/>
              </a:ext>
            </a:extLst>
          </p:cNvPr>
          <p:cNvSpPr txBox="1">
            <a:spLocks noChangeArrowheads="1"/>
          </p:cNvSpPr>
          <p:nvPr/>
        </p:nvSpPr>
        <p:spPr bwMode="auto">
          <a:xfrm>
            <a:off x="6547737" y="5381162"/>
            <a:ext cx="3522603" cy="9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rgbClr val="006E82"/>
                </a:solidFill>
                <a:latin typeface="Arial" panose="020B0604020202020204" pitchFamily="34" charset="0"/>
                <a:cs typeface="Arial" panose="020B0604020202020204" pitchFamily="34" charset="0"/>
              </a:defRPr>
            </a:lvl1pPr>
            <a:lvl2pPr marL="37931725" indent="-37474525">
              <a:spcBef>
                <a:spcPct val="20000"/>
              </a:spcBef>
              <a:buChar char="–"/>
              <a:defRPr sz="2800">
                <a:solidFill>
                  <a:srgbClr val="006E82"/>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6E82"/>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6E82"/>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6E8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9pPr>
          </a:lstStyle>
          <a:p>
            <a:pPr eaLnBrk="1" hangingPunct="1">
              <a:lnSpc>
                <a:spcPct val="110000"/>
              </a:lnSpc>
              <a:spcBef>
                <a:spcPct val="0"/>
              </a:spcBef>
              <a:spcAft>
                <a:spcPts val="600"/>
              </a:spcAft>
              <a:buFontTx/>
              <a:buNone/>
            </a:pPr>
            <a:r>
              <a:rPr lang="fr-FR" altLang="fr-FR" sz="1400" b="1" dirty="0">
                <a:solidFill>
                  <a:srgbClr val="545050"/>
                </a:solidFill>
                <a:latin typeface="Century Gothic" panose="020B0502020202020204" pitchFamily="34" charset="0"/>
              </a:rPr>
              <a:t>DÉMARRAGE</a:t>
            </a:r>
            <a:r>
              <a:rPr lang="fr-FR" altLang="fr-FR" sz="1400" b="1" dirty="0">
                <a:solidFill>
                  <a:schemeClr val="tx1">
                    <a:lumMod val="50000"/>
                    <a:lumOff val="50000"/>
                  </a:schemeClr>
                </a:solidFill>
                <a:latin typeface="Century Gothic" panose="020B0502020202020204" pitchFamily="34" charset="0"/>
              </a:rPr>
              <a:t> </a:t>
            </a:r>
            <a:r>
              <a:rPr lang="fr-FR" altLang="fr-FR" sz="1400" dirty="0">
                <a:solidFill>
                  <a:schemeClr val="tx1">
                    <a:lumMod val="50000"/>
                    <a:lumOff val="50000"/>
                  </a:schemeClr>
                </a:solidFill>
                <a:latin typeface="Century Gothic" panose="020B0502020202020204" pitchFamily="34" charset="0"/>
              </a:rPr>
              <a:t>:</a:t>
            </a:r>
            <a:r>
              <a:rPr lang="fr-FR" altLang="fr-FR" sz="1400" b="1" dirty="0">
                <a:solidFill>
                  <a:schemeClr val="tx1">
                    <a:lumMod val="50000"/>
                    <a:lumOff val="50000"/>
                  </a:schemeClr>
                </a:solidFill>
                <a:latin typeface="Century Gothic" panose="020B0502020202020204" pitchFamily="34" charset="0"/>
              </a:rPr>
              <a:t> </a:t>
            </a:r>
            <a:r>
              <a:rPr lang="fr-FR" altLang="fr-FR" sz="1300" dirty="0">
                <a:solidFill>
                  <a:schemeClr val="tx1">
                    <a:lumMod val="75000"/>
                    <a:lumOff val="25000"/>
                  </a:schemeClr>
                </a:solidFill>
                <a:latin typeface="Century Gothic" panose="020B0502020202020204" pitchFamily="34" charset="0"/>
              </a:rPr>
              <a:t>2010</a:t>
            </a:r>
          </a:p>
          <a:p>
            <a:pPr eaLnBrk="1" hangingPunct="1">
              <a:lnSpc>
                <a:spcPct val="110000"/>
              </a:lnSpc>
              <a:spcBef>
                <a:spcPct val="0"/>
              </a:spcBef>
              <a:spcAft>
                <a:spcPts val="600"/>
              </a:spcAft>
              <a:buFontTx/>
              <a:buNone/>
            </a:pPr>
            <a:r>
              <a:rPr lang="fr-FR" altLang="fr-FR" sz="1300" b="1" dirty="0">
                <a:solidFill>
                  <a:srgbClr val="545050"/>
                </a:solidFill>
                <a:latin typeface="Century Gothic" panose="020B0502020202020204" pitchFamily="34" charset="0"/>
              </a:rPr>
              <a:t>STRUCTURE JURIDIQUE</a:t>
            </a:r>
            <a:r>
              <a:rPr lang="fr-FR" altLang="fr-FR" sz="1300" dirty="0">
                <a:solidFill>
                  <a:schemeClr val="tx1">
                    <a:lumMod val="50000"/>
                    <a:lumOff val="50000"/>
                  </a:schemeClr>
                </a:solidFill>
                <a:latin typeface="Century Gothic" panose="020B0502020202020204" pitchFamily="34" charset="0"/>
              </a:rPr>
              <a:t>:</a:t>
            </a:r>
            <a:r>
              <a:rPr lang="fr-FR" altLang="fr-FR" sz="1300" b="1" dirty="0">
                <a:solidFill>
                  <a:schemeClr val="tx1">
                    <a:lumMod val="50000"/>
                    <a:lumOff val="50000"/>
                  </a:schemeClr>
                </a:solidFill>
                <a:latin typeface="Century Gothic" panose="020B0502020202020204" pitchFamily="34" charset="0"/>
              </a:rPr>
              <a:t> </a:t>
            </a:r>
            <a:r>
              <a:rPr lang="fr-FR" altLang="fr-FR" sz="1300" dirty="0">
                <a:solidFill>
                  <a:schemeClr val="tx1">
                    <a:lumMod val="75000"/>
                    <a:lumOff val="25000"/>
                  </a:schemeClr>
                </a:solidFill>
                <a:latin typeface="Century Gothic" panose="020B0502020202020204" pitchFamily="34" charset="0"/>
              </a:rPr>
              <a:t>SAS</a:t>
            </a:r>
          </a:p>
          <a:p>
            <a:pPr eaLnBrk="1" hangingPunct="1">
              <a:lnSpc>
                <a:spcPct val="110000"/>
              </a:lnSpc>
              <a:spcBef>
                <a:spcPct val="0"/>
              </a:spcBef>
              <a:spcAft>
                <a:spcPts val="700"/>
              </a:spcAft>
              <a:buFontTx/>
              <a:buNone/>
            </a:pPr>
            <a:r>
              <a:rPr lang="fr-FR" altLang="fr-FR" sz="1300" b="1" dirty="0">
                <a:solidFill>
                  <a:srgbClr val="545050"/>
                </a:solidFill>
                <a:latin typeface="Century Gothic" panose="020B0502020202020204" pitchFamily="34" charset="0"/>
              </a:rPr>
              <a:t>SIEGE SOCIAL </a:t>
            </a:r>
            <a:r>
              <a:rPr lang="fr-FR" altLang="fr-FR" sz="1300" b="1" dirty="0">
                <a:solidFill>
                  <a:schemeClr val="tx1">
                    <a:lumMod val="50000"/>
                    <a:lumOff val="50000"/>
                  </a:schemeClr>
                </a:solidFill>
                <a:latin typeface="Century Gothic" panose="020B0502020202020204" pitchFamily="34" charset="0"/>
              </a:rPr>
              <a:t>: </a:t>
            </a:r>
            <a:r>
              <a:rPr lang="fr-FR" altLang="fr-FR" sz="1300" dirty="0">
                <a:solidFill>
                  <a:schemeClr val="tx1">
                    <a:lumMod val="75000"/>
                    <a:lumOff val="25000"/>
                  </a:schemeClr>
                </a:solidFill>
                <a:latin typeface="Century Gothic" panose="020B0502020202020204" pitchFamily="34" charset="0"/>
              </a:rPr>
              <a:t>PARIS 17e</a:t>
            </a:r>
          </a:p>
        </p:txBody>
      </p:sp>
      <p:sp>
        <p:nvSpPr>
          <p:cNvPr id="18" name="Rectangle 17">
            <a:extLst>
              <a:ext uri="{FF2B5EF4-FFF2-40B4-BE49-F238E27FC236}">
                <a16:creationId xmlns:a16="http://schemas.microsoft.com/office/drawing/2014/main" id="{69D22BB9-F202-42B7-A82C-FE066A6016A7}"/>
              </a:ext>
            </a:extLst>
          </p:cNvPr>
          <p:cNvSpPr/>
          <p:nvPr/>
        </p:nvSpPr>
        <p:spPr>
          <a:xfrm>
            <a:off x="233398" y="4946339"/>
            <a:ext cx="5862267" cy="126083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B86A27D0-8176-4795-9119-BC0E9C4C2041}"/>
              </a:ext>
            </a:extLst>
          </p:cNvPr>
          <p:cNvSpPr/>
          <p:nvPr/>
        </p:nvSpPr>
        <p:spPr>
          <a:xfrm>
            <a:off x="233398" y="3109364"/>
            <a:ext cx="5862267" cy="1620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0E031649-B277-473A-B463-D3223E3AA62B}"/>
              </a:ext>
            </a:extLst>
          </p:cNvPr>
          <p:cNvSpPr/>
          <p:nvPr/>
        </p:nvSpPr>
        <p:spPr>
          <a:xfrm>
            <a:off x="233398" y="1325336"/>
            <a:ext cx="5862602" cy="1620000"/>
          </a:xfrm>
          <a:prstGeom prst="rect">
            <a:avLst/>
          </a:pr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FEA712E2-8886-48F6-9450-3F829F44077A}"/>
              </a:ext>
            </a:extLst>
          </p:cNvPr>
          <p:cNvSpPr txBox="1">
            <a:spLocks noChangeArrowheads="1"/>
          </p:cNvSpPr>
          <p:nvPr/>
        </p:nvSpPr>
        <p:spPr bwMode="auto">
          <a:xfrm>
            <a:off x="1652563" y="4938688"/>
            <a:ext cx="4430724" cy="1268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rgbClr val="006E82"/>
                </a:solidFill>
                <a:latin typeface="Arial" panose="020B0604020202020204" pitchFamily="34" charset="0"/>
                <a:cs typeface="Arial" panose="020B0604020202020204" pitchFamily="34" charset="0"/>
              </a:defRPr>
            </a:lvl1pPr>
            <a:lvl2pPr marL="37931725" indent="-37474525">
              <a:spcBef>
                <a:spcPct val="20000"/>
              </a:spcBef>
              <a:buChar char="–"/>
              <a:defRPr sz="2800">
                <a:solidFill>
                  <a:srgbClr val="006E82"/>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6E82"/>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6E82"/>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6E8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9pPr>
          </a:lstStyle>
          <a:p>
            <a:pPr>
              <a:lnSpc>
                <a:spcPct val="110000"/>
              </a:lnSpc>
              <a:spcBef>
                <a:spcPts val="0"/>
              </a:spcBef>
              <a:spcAft>
                <a:spcPts val="600"/>
              </a:spcAft>
              <a:buNone/>
            </a:pPr>
            <a:r>
              <a:rPr lang="fr-FR" altLang="fr-FR" sz="1400" b="1" dirty="0">
                <a:solidFill>
                  <a:srgbClr val="0581BF"/>
                </a:solidFill>
                <a:latin typeface="Century Gothic" panose="020B0502020202020204" pitchFamily="34" charset="0"/>
              </a:rPr>
              <a:t>BUSINESS MODEL </a:t>
            </a:r>
            <a:r>
              <a:rPr lang="fr-FR" altLang="fr-FR" sz="1400" dirty="0">
                <a:solidFill>
                  <a:srgbClr val="008CCB"/>
                </a:solidFill>
                <a:latin typeface="Century Gothic" panose="020B0502020202020204" pitchFamily="34" charset="0"/>
              </a:rPr>
              <a:t>: </a:t>
            </a:r>
          </a:p>
          <a:p>
            <a:pPr marL="177800" indent="-177800" defTabSz="749300">
              <a:lnSpc>
                <a:spcPct val="110000"/>
              </a:lnSpc>
              <a:spcBef>
                <a:spcPts val="0"/>
              </a:spcBef>
              <a:buClr>
                <a:srgbClr val="0581BF"/>
              </a:buClr>
              <a:buFont typeface="Wingdings" panose="05000000000000000000" pitchFamily="2" charset="2"/>
              <a:buChar char="§"/>
              <a:defRPr/>
            </a:pPr>
            <a:r>
              <a:rPr lang="fr-FR" altLang="fr-FR" sz="1300" dirty="0">
                <a:solidFill>
                  <a:schemeClr val="tx1">
                    <a:lumMod val="75000"/>
                    <a:lumOff val="25000"/>
                  </a:schemeClr>
                </a:solidFill>
                <a:latin typeface="Century Gothic" panose="020B0502020202020204" pitchFamily="34" charset="0"/>
              </a:rPr>
              <a:t>Abonnements</a:t>
            </a:r>
          </a:p>
          <a:p>
            <a:pPr marL="177800" indent="-177800" defTabSz="749300">
              <a:lnSpc>
                <a:spcPct val="110000"/>
              </a:lnSpc>
              <a:spcBef>
                <a:spcPts val="0"/>
              </a:spcBef>
              <a:buClr>
                <a:srgbClr val="0581BF"/>
              </a:buClr>
              <a:buFont typeface="Wingdings" panose="05000000000000000000" pitchFamily="2" charset="2"/>
              <a:buChar char="§"/>
              <a:defRPr/>
            </a:pPr>
            <a:r>
              <a:rPr lang="fr-FR" altLang="fr-FR" sz="1300" dirty="0">
                <a:solidFill>
                  <a:schemeClr val="tx1">
                    <a:lumMod val="75000"/>
                    <a:lumOff val="25000"/>
                  </a:schemeClr>
                </a:solidFill>
                <a:latin typeface="Century Gothic" panose="020B0502020202020204" pitchFamily="34" charset="0"/>
              </a:rPr>
              <a:t>Prestations de services</a:t>
            </a:r>
          </a:p>
          <a:p>
            <a:pPr marL="177800" indent="-177800" defTabSz="749300">
              <a:lnSpc>
                <a:spcPct val="110000"/>
              </a:lnSpc>
              <a:spcBef>
                <a:spcPts val="0"/>
              </a:spcBef>
              <a:buClr>
                <a:srgbClr val="0581BF"/>
              </a:buClr>
              <a:buFont typeface="Wingdings" panose="05000000000000000000" pitchFamily="2" charset="2"/>
              <a:buChar char="§"/>
              <a:defRPr/>
            </a:pPr>
            <a:r>
              <a:rPr lang="fr-FR" altLang="fr-FR" sz="1300" dirty="0">
                <a:solidFill>
                  <a:schemeClr val="tx1">
                    <a:lumMod val="75000"/>
                    <a:lumOff val="25000"/>
                  </a:schemeClr>
                </a:solidFill>
                <a:latin typeface="Century Gothic" panose="020B0502020202020204" pitchFamily="34" charset="0"/>
              </a:rPr>
              <a:t>Vente ou location d’objets connectés</a:t>
            </a:r>
          </a:p>
          <a:p>
            <a:pPr marL="177800" indent="-177800" defTabSz="749300">
              <a:lnSpc>
                <a:spcPct val="110000"/>
              </a:lnSpc>
              <a:spcBef>
                <a:spcPts val="0"/>
              </a:spcBef>
              <a:buClr>
                <a:srgbClr val="0581BF"/>
              </a:buClr>
              <a:buFont typeface="Wingdings" panose="05000000000000000000" pitchFamily="2" charset="2"/>
              <a:buChar char="§"/>
              <a:defRPr/>
            </a:pPr>
            <a:r>
              <a:rPr lang="fr-FR" altLang="fr-FR" sz="1300" dirty="0">
                <a:solidFill>
                  <a:schemeClr val="tx1">
                    <a:lumMod val="75000"/>
                    <a:lumOff val="25000"/>
                  </a:schemeClr>
                </a:solidFill>
                <a:latin typeface="Century Gothic" panose="020B0502020202020204" pitchFamily="34" charset="0"/>
              </a:rPr>
              <a:t>Contrats de performance</a:t>
            </a:r>
          </a:p>
        </p:txBody>
      </p:sp>
      <p:sp>
        <p:nvSpPr>
          <p:cNvPr id="22" name="ZoneTexte 7">
            <a:extLst>
              <a:ext uri="{FF2B5EF4-FFF2-40B4-BE49-F238E27FC236}">
                <a16:creationId xmlns:a16="http://schemas.microsoft.com/office/drawing/2014/main" id="{C3AFEB5B-4820-41C3-90F9-289D17C32075}"/>
              </a:ext>
            </a:extLst>
          </p:cNvPr>
          <p:cNvSpPr txBox="1">
            <a:spLocks noChangeArrowheads="1"/>
          </p:cNvSpPr>
          <p:nvPr/>
        </p:nvSpPr>
        <p:spPr bwMode="auto">
          <a:xfrm>
            <a:off x="1680874" y="1388148"/>
            <a:ext cx="4415125" cy="1488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rgbClr val="006E82"/>
                </a:solidFill>
                <a:latin typeface="Arial" panose="020B0604020202020204" pitchFamily="34" charset="0"/>
                <a:cs typeface="Arial" panose="020B0604020202020204" pitchFamily="34" charset="0"/>
              </a:defRPr>
            </a:lvl1pPr>
            <a:lvl2pPr marL="37931725" indent="-37474525">
              <a:spcBef>
                <a:spcPct val="20000"/>
              </a:spcBef>
              <a:buChar char="–"/>
              <a:defRPr sz="2800">
                <a:solidFill>
                  <a:srgbClr val="006E82"/>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6E82"/>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6E82"/>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6E8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9pPr>
          </a:lstStyle>
          <a:p>
            <a:pPr defTabSz="749300">
              <a:lnSpc>
                <a:spcPct val="110000"/>
              </a:lnSpc>
              <a:spcBef>
                <a:spcPct val="0"/>
              </a:spcBef>
              <a:spcAft>
                <a:spcPts val="600"/>
              </a:spcAft>
              <a:buNone/>
            </a:pPr>
            <a:r>
              <a:rPr lang="fr-FR" altLang="fr-FR" sz="1400" b="1" dirty="0">
                <a:solidFill>
                  <a:srgbClr val="0581BF"/>
                </a:solidFill>
                <a:latin typeface="Century Gothic" panose="020B0502020202020204" pitchFamily="34" charset="0"/>
              </a:rPr>
              <a:t>SOLUTION DE GESTION DE DECHETS &amp; MPS* (SaaS)</a:t>
            </a:r>
          </a:p>
          <a:p>
            <a:pPr defTabSz="749300">
              <a:lnSpc>
                <a:spcPct val="110000"/>
              </a:lnSpc>
              <a:spcBef>
                <a:spcPct val="0"/>
              </a:spcBef>
              <a:buNone/>
            </a:pPr>
            <a:r>
              <a:rPr lang="fr-FR" altLang="fr-FR" sz="1300" dirty="0">
                <a:solidFill>
                  <a:schemeClr val="tx1">
                    <a:lumMod val="75000"/>
                    <a:lumOff val="25000"/>
                  </a:schemeClr>
                </a:solidFill>
                <a:latin typeface="Century Gothic" panose="020B0502020202020204" pitchFamily="34" charset="0"/>
                <a:cs typeface="Calibri" panose="020F0502020204030204" pitchFamily="34" charset="0"/>
              </a:rPr>
              <a:t>L</a:t>
            </a:r>
            <a:r>
              <a:rPr lang="fr-FR" sz="1300" dirty="0">
                <a:solidFill>
                  <a:schemeClr val="tx1">
                    <a:lumMod val="75000"/>
                    <a:lumOff val="25000"/>
                  </a:schemeClr>
                </a:solidFill>
                <a:latin typeface="Century Gothic" panose="020B0502020202020204" pitchFamily="34" charset="0"/>
                <a:cs typeface="Calibri" panose="020F0502020204030204" pitchFamily="34" charset="0"/>
              </a:rPr>
              <a:t>ogiciels Saas et objets connectés </a:t>
            </a:r>
            <a:r>
              <a:rPr lang="fr-FR" sz="1300" dirty="0">
                <a:solidFill>
                  <a:schemeClr val="tx1">
                    <a:lumMod val="75000"/>
                    <a:lumOff val="25000"/>
                  </a:schemeClr>
                </a:solidFill>
                <a:latin typeface="Century Gothic" panose="020B0502020202020204" pitchFamily="34" charset="0"/>
                <a:ea typeface="Calibri" panose="020F0502020204030204" pitchFamily="34" charset="0"/>
                <a:cs typeface="Calibri" panose="020F0502020204030204" pitchFamily="34" charset="0"/>
              </a:rPr>
              <a:t>pour les entreprises et organisations qui produisent des déchets et/ou des matières premières secondaires (MPS*) et qui souhaitent suivre au plus près la production et optimiser le budget associé</a:t>
            </a:r>
            <a:endParaRPr lang="fr-FR" altLang="fr-FR" sz="1300" dirty="0">
              <a:solidFill>
                <a:schemeClr val="tx1">
                  <a:lumMod val="75000"/>
                  <a:lumOff val="25000"/>
                </a:schemeClr>
              </a:solidFill>
              <a:latin typeface="Century Gothic" panose="020B0502020202020204" pitchFamily="34" charset="0"/>
            </a:endParaRPr>
          </a:p>
        </p:txBody>
      </p:sp>
      <p:sp>
        <p:nvSpPr>
          <p:cNvPr id="23" name="ZoneTexte 22">
            <a:extLst>
              <a:ext uri="{FF2B5EF4-FFF2-40B4-BE49-F238E27FC236}">
                <a16:creationId xmlns:a16="http://schemas.microsoft.com/office/drawing/2014/main" id="{57C5512E-9FDC-435E-B6BB-CDB51186FEA2}"/>
              </a:ext>
            </a:extLst>
          </p:cNvPr>
          <p:cNvSpPr txBox="1"/>
          <p:nvPr/>
        </p:nvSpPr>
        <p:spPr>
          <a:xfrm>
            <a:off x="1688682" y="3117742"/>
            <a:ext cx="4430724" cy="1642437"/>
          </a:xfrm>
          <a:prstGeom prst="rect">
            <a:avLst/>
          </a:prstGeom>
          <a:noFill/>
          <a:ln>
            <a:noFill/>
            <a:prstDash val="sysDash"/>
          </a:ln>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749300">
              <a:lnSpc>
                <a:spcPct val="110000"/>
              </a:lnSpc>
              <a:spcAft>
                <a:spcPts val="600"/>
              </a:spcAft>
              <a:defRPr/>
            </a:pPr>
            <a:r>
              <a:rPr lang="fr-FR" sz="1400" b="1" dirty="0">
                <a:solidFill>
                  <a:srgbClr val="0581BF"/>
                </a:solidFill>
                <a:latin typeface="Century Gothic" panose="020B0502020202020204" pitchFamily="34" charset="0"/>
              </a:rPr>
              <a:t>PROPOSITION DE VALEUR</a:t>
            </a:r>
          </a:p>
          <a:p>
            <a:pPr marL="177800" indent="-177800" defTabSz="749300">
              <a:lnSpc>
                <a:spcPct val="110000"/>
              </a:lnSpc>
              <a:spcAft>
                <a:spcPts val="600"/>
              </a:spcAft>
              <a:buClr>
                <a:srgbClr val="0581BF"/>
              </a:buClr>
              <a:buFont typeface="Wingdings" panose="05000000000000000000" pitchFamily="2" charset="2"/>
              <a:buChar char="§"/>
              <a:defRPr/>
            </a:pPr>
            <a:r>
              <a:rPr lang="fr-FR" sz="1300" dirty="0">
                <a:solidFill>
                  <a:schemeClr val="tx1">
                    <a:lumMod val="75000"/>
                    <a:lumOff val="25000"/>
                  </a:schemeClr>
                </a:solidFill>
                <a:latin typeface="Century Gothic" panose="020B0502020202020204" pitchFamily="34" charset="0"/>
              </a:rPr>
              <a:t>Automatiser la collecte, la consolidation et l’analyse de vos données déchets &amp; MPS</a:t>
            </a:r>
          </a:p>
          <a:p>
            <a:pPr marL="177800" indent="-177800" defTabSz="749300">
              <a:lnSpc>
                <a:spcPct val="110000"/>
              </a:lnSpc>
              <a:spcAft>
                <a:spcPts val="600"/>
              </a:spcAft>
              <a:buClr>
                <a:srgbClr val="0581BF"/>
              </a:buClr>
              <a:buFont typeface="Wingdings" panose="05000000000000000000" pitchFamily="2" charset="2"/>
              <a:buChar char="§"/>
              <a:defRPr/>
            </a:pPr>
            <a:r>
              <a:rPr lang="fr-FR" sz="1300" dirty="0">
                <a:solidFill>
                  <a:schemeClr val="tx1">
                    <a:lumMod val="75000"/>
                    <a:lumOff val="25000"/>
                  </a:schemeClr>
                </a:solidFill>
                <a:latin typeface="Century Gothic" panose="020B0502020202020204" pitchFamily="34" charset="0"/>
              </a:rPr>
              <a:t>Traçabilité des flux de bout-en-bout </a:t>
            </a:r>
          </a:p>
          <a:p>
            <a:pPr marL="177800" indent="-177800" defTabSz="749300">
              <a:lnSpc>
                <a:spcPct val="110000"/>
              </a:lnSpc>
              <a:spcAft>
                <a:spcPts val="600"/>
              </a:spcAft>
              <a:buClr>
                <a:srgbClr val="0581BF"/>
              </a:buClr>
              <a:buFont typeface="Wingdings" panose="05000000000000000000" pitchFamily="2" charset="2"/>
              <a:buChar char="§"/>
              <a:defRPr/>
            </a:pPr>
            <a:r>
              <a:rPr lang="fr-FR" sz="1300" dirty="0">
                <a:solidFill>
                  <a:schemeClr val="tx1">
                    <a:lumMod val="75000"/>
                    <a:lumOff val="25000"/>
                  </a:schemeClr>
                </a:solidFill>
                <a:latin typeface="Century Gothic" panose="020B0502020202020204" pitchFamily="34" charset="0"/>
              </a:rPr>
              <a:t>Optimiser les performances : environnementale, budgétaire, opérationnelle…</a:t>
            </a:r>
          </a:p>
        </p:txBody>
      </p:sp>
      <p:pic>
        <p:nvPicPr>
          <p:cNvPr id="24" name="Image 23" descr="illustration-activites.png">
            <a:extLst>
              <a:ext uri="{FF2B5EF4-FFF2-40B4-BE49-F238E27FC236}">
                <a16:creationId xmlns:a16="http://schemas.microsoft.com/office/drawing/2014/main" id="{32FA02F7-B01A-4085-9795-72E8269BEC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056" y="1550824"/>
            <a:ext cx="1249057" cy="1249057"/>
          </a:xfrm>
          <a:prstGeom prst="rect">
            <a:avLst/>
          </a:prstGeom>
        </p:spPr>
      </p:pic>
      <p:pic>
        <p:nvPicPr>
          <p:cNvPr id="25" name="Image 24" descr="Une image contenant graphiques vectoriels, objet&#10;&#10;Description générée avec un niveau de confiance élevé">
            <a:extLst>
              <a:ext uri="{FF2B5EF4-FFF2-40B4-BE49-F238E27FC236}">
                <a16:creationId xmlns:a16="http://schemas.microsoft.com/office/drawing/2014/main" id="{D6E522AC-B6CB-46FB-B745-0205C1E87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844" y="3314785"/>
            <a:ext cx="1193113" cy="1231747"/>
          </a:xfrm>
          <a:prstGeom prst="rect">
            <a:avLst/>
          </a:prstGeom>
        </p:spPr>
      </p:pic>
      <p:pic>
        <p:nvPicPr>
          <p:cNvPr id="28" name="Image 27" descr="business-model-schema-simplifie.png">
            <a:extLst>
              <a:ext uri="{FF2B5EF4-FFF2-40B4-BE49-F238E27FC236}">
                <a16:creationId xmlns:a16="http://schemas.microsoft.com/office/drawing/2014/main" id="{7B1F4CFC-259D-4740-B7D3-913C525BD8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293" y="5179006"/>
            <a:ext cx="1237381" cy="802392"/>
          </a:xfrm>
          <a:prstGeom prst="rect">
            <a:avLst/>
          </a:prstGeom>
        </p:spPr>
      </p:pic>
      <p:pic>
        <p:nvPicPr>
          <p:cNvPr id="48" name="Image 47">
            <a:extLst>
              <a:ext uri="{FF2B5EF4-FFF2-40B4-BE49-F238E27FC236}">
                <a16:creationId xmlns:a16="http://schemas.microsoft.com/office/drawing/2014/main" id="{9C5C327C-C64D-4105-B8B5-7844293405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4701" y="92447"/>
            <a:ext cx="1143231" cy="1038773"/>
          </a:xfrm>
          <a:prstGeom prst="rect">
            <a:avLst/>
          </a:prstGeom>
        </p:spPr>
      </p:pic>
      <p:grpSp>
        <p:nvGrpSpPr>
          <p:cNvPr id="56" name="Groupe 55">
            <a:extLst>
              <a:ext uri="{FF2B5EF4-FFF2-40B4-BE49-F238E27FC236}">
                <a16:creationId xmlns:a16="http://schemas.microsoft.com/office/drawing/2014/main" id="{64060DEF-35D4-4311-A4FD-E6ABEB75E3FA}"/>
              </a:ext>
            </a:extLst>
          </p:cNvPr>
          <p:cNvGrpSpPr/>
          <p:nvPr/>
        </p:nvGrpSpPr>
        <p:grpSpPr>
          <a:xfrm>
            <a:off x="6547737" y="1575185"/>
            <a:ext cx="5656384" cy="3748568"/>
            <a:chOff x="6547737" y="2919175"/>
            <a:chExt cx="5656384" cy="3748568"/>
          </a:xfrm>
        </p:grpSpPr>
        <p:pic>
          <p:nvPicPr>
            <p:cNvPr id="34" name="Image 33" descr="picto-BTP.png">
              <a:extLst>
                <a:ext uri="{FF2B5EF4-FFF2-40B4-BE49-F238E27FC236}">
                  <a16:creationId xmlns:a16="http://schemas.microsoft.com/office/drawing/2014/main" id="{D1145E95-28A8-431D-8A72-9968A1E8E1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3349" y="2919175"/>
              <a:ext cx="707434" cy="707434"/>
            </a:xfrm>
            <a:prstGeom prst="rect">
              <a:avLst/>
            </a:prstGeom>
          </p:spPr>
        </p:pic>
        <p:pic>
          <p:nvPicPr>
            <p:cNvPr id="35" name="Image 34" descr="picto-distribution.png">
              <a:extLst>
                <a:ext uri="{FF2B5EF4-FFF2-40B4-BE49-F238E27FC236}">
                  <a16:creationId xmlns:a16="http://schemas.microsoft.com/office/drawing/2014/main" id="{451F8E29-DD38-4912-873B-E321A89539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7737" y="3093204"/>
              <a:ext cx="589617" cy="481128"/>
            </a:xfrm>
            <a:prstGeom prst="rect">
              <a:avLst/>
            </a:prstGeom>
          </p:spPr>
        </p:pic>
        <p:pic>
          <p:nvPicPr>
            <p:cNvPr id="36" name="Image 35" descr="picto-tertiaire-collectivites.png">
              <a:extLst>
                <a:ext uri="{FF2B5EF4-FFF2-40B4-BE49-F238E27FC236}">
                  <a16:creationId xmlns:a16="http://schemas.microsoft.com/office/drawing/2014/main" id="{54BD3115-2E66-41B2-A5A7-F963DD570B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7737" y="5348435"/>
              <a:ext cx="580559" cy="662737"/>
            </a:xfrm>
            <a:prstGeom prst="rect">
              <a:avLst/>
            </a:prstGeom>
          </p:spPr>
        </p:pic>
        <p:pic>
          <p:nvPicPr>
            <p:cNvPr id="37" name="Image 36" descr="picto-infrastructures.png">
              <a:extLst>
                <a:ext uri="{FF2B5EF4-FFF2-40B4-BE49-F238E27FC236}">
                  <a16:creationId xmlns:a16="http://schemas.microsoft.com/office/drawing/2014/main" id="{B5AE4A02-41FE-4851-A3BC-F484F74DE6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04137" y="3869400"/>
              <a:ext cx="628353" cy="449901"/>
            </a:xfrm>
            <a:prstGeom prst="rect">
              <a:avLst/>
            </a:prstGeom>
          </p:spPr>
        </p:pic>
        <p:sp>
          <p:nvSpPr>
            <p:cNvPr id="40" name="Rectangle 39">
              <a:extLst>
                <a:ext uri="{FF2B5EF4-FFF2-40B4-BE49-F238E27FC236}">
                  <a16:creationId xmlns:a16="http://schemas.microsoft.com/office/drawing/2014/main" id="{F4FC8C4C-8265-4528-B2CE-AC40498D7357}"/>
                </a:ext>
              </a:extLst>
            </p:cNvPr>
            <p:cNvSpPr/>
            <p:nvPr/>
          </p:nvSpPr>
          <p:spPr>
            <a:xfrm>
              <a:off x="7226300" y="3021294"/>
              <a:ext cx="2133600" cy="1097352"/>
            </a:xfrm>
            <a:prstGeom prst="rect">
              <a:avLst/>
            </a:prstGeom>
          </p:spPr>
          <p:txBody>
            <a:bodyPr wrap="square">
              <a:spAutoFit/>
            </a:bodyPr>
            <a:lstStyle/>
            <a:p>
              <a:pPr lvl="0">
                <a:lnSpc>
                  <a:spcPct val="110000"/>
                </a:lnSpc>
                <a:spcAft>
                  <a:spcPts val="300"/>
                </a:spcAft>
                <a:buClr>
                  <a:prstClr val="white"/>
                </a:buClr>
              </a:pPr>
              <a:r>
                <a:rPr lang="fr-FR" sz="1400" b="1" dirty="0">
                  <a:solidFill>
                    <a:srgbClr val="008CCB"/>
                  </a:solidFill>
                  <a:latin typeface="Century Gothic" panose="020B0502020202020204" pitchFamily="34" charset="0"/>
                </a:rPr>
                <a:t>Grande distribution</a:t>
              </a:r>
            </a:p>
            <a:p>
              <a:pPr lvl="0">
                <a:lnSpc>
                  <a:spcPct val="110000"/>
                </a:lnSpc>
                <a:spcAft>
                  <a:spcPts val="300"/>
                </a:spcAft>
                <a:buClr>
                  <a:prstClr val="white"/>
                </a:buClr>
              </a:pPr>
              <a:r>
                <a:rPr lang="fr-FR" sz="1050" dirty="0">
                  <a:solidFill>
                    <a:prstClr val="black">
                      <a:lumMod val="75000"/>
                      <a:lumOff val="25000"/>
                    </a:prstClr>
                  </a:solidFill>
                  <a:latin typeface="Century Gothic" panose="020B0502020202020204" pitchFamily="34" charset="0"/>
                </a:rPr>
                <a:t>Carrefour, Auchan, Franprix,</a:t>
              </a:r>
              <a:br>
                <a:rPr lang="fr-FR" sz="1050" dirty="0">
                  <a:solidFill>
                    <a:prstClr val="black">
                      <a:lumMod val="75000"/>
                      <a:lumOff val="25000"/>
                    </a:prstClr>
                  </a:solidFill>
                  <a:latin typeface="Century Gothic" panose="020B0502020202020204" pitchFamily="34" charset="0"/>
                </a:rPr>
              </a:br>
              <a:r>
                <a:rPr lang="fr-FR" sz="1050" dirty="0">
                  <a:solidFill>
                    <a:prstClr val="black">
                      <a:lumMod val="75000"/>
                      <a:lumOff val="25000"/>
                    </a:prstClr>
                  </a:solidFill>
                  <a:latin typeface="Century Gothic" panose="020B0502020202020204" pitchFamily="34" charset="0"/>
                </a:rPr>
                <a:t>Leader Price, Brico Dépôt, Castorama, Décathlon, Cora, Franprix, Monoprix</a:t>
              </a:r>
            </a:p>
          </p:txBody>
        </p:sp>
        <p:sp>
          <p:nvSpPr>
            <p:cNvPr id="41" name="Rectangle 40">
              <a:extLst>
                <a:ext uri="{FF2B5EF4-FFF2-40B4-BE49-F238E27FC236}">
                  <a16:creationId xmlns:a16="http://schemas.microsoft.com/office/drawing/2014/main" id="{4EABDD3F-A319-4E1A-92B8-6F93EFE81E3B}"/>
                </a:ext>
              </a:extLst>
            </p:cNvPr>
            <p:cNvSpPr/>
            <p:nvPr/>
          </p:nvSpPr>
          <p:spPr>
            <a:xfrm>
              <a:off x="10307390" y="3020013"/>
              <a:ext cx="1623170" cy="554319"/>
            </a:xfrm>
            <a:prstGeom prst="rect">
              <a:avLst/>
            </a:prstGeom>
          </p:spPr>
          <p:txBody>
            <a:bodyPr wrap="square">
              <a:spAutoFit/>
            </a:bodyPr>
            <a:lstStyle/>
            <a:p>
              <a:pPr>
                <a:lnSpc>
                  <a:spcPct val="110000"/>
                </a:lnSpc>
                <a:spcAft>
                  <a:spcPts val="300"/>
                </a:spcAft>
                <a:buClr>
                  <a:schemeClr val="bg1"/>
                </a:buClr>
              </a:pPr>
              <a:r>
                <a:rPr lang="fr-FR" sz="1400" b="1" dirty="0">
                  <a:solidFill>
                    <a:srgbClr val="008CCB"/>
                  </a:solidFill>
                  <a:latin typeface="Century Gothic" panose="020B0502020202020204" pitchFamily="34" charset="0"/>
                </a:rPr>
                <a:t>BTP</a:t>
              </a:r>
              <a:endParaRPr lang="fr-FR" sz="1400" dirty="0">
                <a:solidFill>
                  <a:srgbClr val="008CCB"/>
                </a:solidFill>
                <a:latin typeface="Century Gothic" panose="020B0502020202020204" pitchFamily="34" charset="0"/>
              </a:endParaRPr>
            </a:p>
            <a:p>
              <a:pPr>
                <a:lnSpc>
                  <a:spcPct val="110000"/>
                </a:lnSpc>
                <a:spcAft>
                  <a:spcPts val="300"/>
                </a:spcAft>
                <a:buClr>
                  <a:schemeClr val="bg1"/>
                </a:buClr>
              </a:pPr>
              <a:r>
                <a:rPr lang="fr-FR" sz="1200" dirty="0">
                  <a:solidFill>
                    <a:schemeClr val="tx1">
                      <a:lumMod val="75000"/>
                      <a:lumOff val="25000"/>
                    </a:schemeClr>
                  </a:solidFill>
                  <a:latin typeface="Century Gothic" panose="020B0502020202020204" pitchFamily="34" charset="0"/>
                </a:rPr>
                <a:t>Vinci Construction</a:t>
              </a:r>
            </a:p>
          </p:txBody>
        </p:sp>
        <p:sp>
          <p:nvSpPr>
            <p:cNvPr id="42" name="Rectangle 41">
              <a:extLst>
                <a:ext uri="{FF2B5EF4-FFF2-40B4-BE49-F238E27FC236}">
                  <a16:creationId xmlns:a16="http://schemas.microsoft.com/office/drawing/2014/main" id="{2A9A43B7-9EA5-480A-9DDA-A4478419BA30}"/>
                </a:ext>
              </a:extLst>
            </p:cNvPr>
            <p:cNvSpPr/>
            <p:nvPr/>
          </p:nvSpPr>
          <p:spPr>
            <a:xfrm>
              <a:off x="7269384" y="4211732"/>
              <a:ext cx="2337293" cy="911147"/>
            </a:xfrm>
            <a:prstGeom prst="rect">
              <a:avLst/>
            </a:prstGeom>
          </p:spPr>
          <p:txBody>
            <a:bodyPr wrap="square">
              <a:spAutoFit/>
            </a:bodyPr>
            <a:lstStyle/>
            <a:p>
              <a:pPr>
                <a:lnSpc>
                  <a:spcPct val="110000"/>
                </a:lnSpc>
                <a:spcAft>
                  <a:spcPts val="300"/>
                </a:spcAft>
                <a:buClr>
                  <a:schemeClr val="bg1"/>
                </a:buClr>
              </a:pPr>
              <a:r>
                <a:rPr lang="fr-FR" sz="1400" b="1" dirty="0">
                  <a:solidFill>
                    <a:srgbClr val="008CCB"/>
                  </a:solidFill>
                  <a:latin typeface="Century Gothic" panose="020B0502020202020204" pitchFamily="34" charset="0"/>
                </a:rPr>
                <a:t>Industrie et logistique</a:t>
              </a:r>
              <a:endParaRPr lang="fr-FR" sz="1400" dirty="0">
                <a:solidFill>
                  <a:srgbClr val="008CCB"/>
                </a:solidFill>
                <a:latin typeface="Century Gothic" panose="020B0502020202020204" pitchFamily="34" charset="0"/>
              </a:endParaRPr>
            </a:p>
            <a:p>
              <a:pPr>
                <a:lnSpc>
                  <a:spcPct val="110000"/>
                </a:lnSpc>
                <a:spcAft>
                  <a:spcPts val="300"/>
                </a:spcAft>
                <a:buClr>
                  <a:schemeClr val="bg1"/>
                </a:buClr>
              </a:pPr>
              <a:r>
                <a:rPr lang="fr-FR" sz="1050" dirty="0">
                  <a:solidFill>
                    <a:schemeClr val="tx1">
                      <a:lumMod val="75000"/>
                      <a:lumOff val="25000"/>
                    </a:schemeClr>
                  </a:solidFill>
                  <a:latin typeface="Century Gothic" panose="020B0502020202020204" pitchFamily="34" charset="0"/>
                </a:rPr>
                <a:t>L’Oréal, Laboratoires Servier, Novo </a:t>
              </a:r>
              <a:r>
                <a:rPr lang="fr-FR" sz="1050" dirty="0" err="1">
                  <a:solidFill>
                    <a:schemeClr val="tx1">
                      <a:lumMod val="75000"/>
                      <a:lumOff val="25000"/>
                    </a:schemeClr>
                  </a:solidFill>
                  <a:latin typeface="Century Gothic" panose="020B0502020202020204" pitchFamily="34" charset="0"/>
                </a:rPr>
                <a:t>Nordisk</a:t>
              </a:r>
              <a:r>
                <a:rPr lang="fr-FR" sz="1050" dirty="0">
                  <a:solidFill>
                    <a:schemeClr val="tx1">
                      <a:lumMod val="75000"/>
                      <a:lumOff val="25000"/>
                    </a:schemeClr>
                  </a:solidFill>
                  <a:latin typeface="Century Gothic" panose="020B0502020202020204" pitchFamily="34" charset="0"/>
                </a:rPr>
                <a:t>, GSK, Bosch, Safran, Fedex</a:t>
              </a:r>
            </a:p>
          </p:txBody>
        </p:sp>
        <p:sp>
          <p:nvSpPr>
            <p:cNvPr id="43" name="Rectangle 42">
              <a:extLst>
                <a:ext uri="{FF2B5EF4-FFF2-40B4-BE49-F238E27FC236}">
                  <a16:creationId xmlns:a16="http://schemas.microsoft.com/office/drawing/2014/main" id="{1CE76D8F-7FD0-4586-866A-D6C7B0B03369}"/>
                </a:ext>
              </a:extLst>
            </p:cNvPr>
            <p:cNvSpPr/>
            <p:nvPr/>
          </p:nvSpPr>
          <p:spPr>
            <a:xfrm>
              <a:off x="10295268" y="3690444"/>
              <a:ext cx="1896732" cy="1182631"/>
            </a:xfrm>
            <a:prstGeom prst="rect">
              <a:avLst/>
            </a:prstGeom>
          </p:spPr>
          <p:txBody>
            <a:bodyPr wrap="square">
              <a:spAutoFit/>
            </a:bodyPr>
            <a:lstStyle/>
            <a:p>
              <a:pPr>
                <a:lnSpc>
                  <a:spcPct val="110000"/>
                </a:lnSpc>
                <a:spcAft>
                  <a:spcPts val="300"/>
                </a:spcAft>
                <a:buClr>
                  <a:schemeClr val="bg1"/>
                </a:buClr>
              </a:pPr>
              <a:r>
                <a:rPr lang="fr-FR" sz="1400" b="1" dirty="0">
                  <a:solidFill>
                    <a:srgbClr val="0581BF"/>
                  </a:solidFill>
                  <a:latin typeface="Century Gothic" panose="020B0502020202020204" pitchFamily="34" charset="0"/>
                </a:rPr>
                <a:t>Réseaux / Infrastructure</a:t>
              </a:r>
              <a:endParaRPr lang="fr-FR" sz="1400" b="1" dirty="0">
                <a:solidFill>
                  <a:schemeClr val="tx1">
                    <a:lumMod val="75000"/>
                    <a:lumOff val="25000"/>
                  </a:schemeClr>
                </a:solidFill>
                <a:latin typeface="Century Gothic" panose="020B0502020202020204" pitchFamily="34" charset="0"/>
              </a:endParaRPr>
            </a:p>
            <a:p>
              <a:pPr>
                <a:lnSpc>
                  <a:spcPct val="110000"/>
                </a:lnSpc>
                <a:spcAft>
                  <a:spcPts val="300"/>
                </a:spcAft>
                <a:buClr>
                  <a:schemeClr val="bg1"/>
                </a:buClr>
              </a:pPr>
              <a:r>
                <a:rPr lang="fr-FR" sz="1050" dirty="0">
                  <a:solidFill>
                    <a:schemeClr val="tx1">
                      <a:lumMod val="75000"/>
                      <a:lumOff val="25000"/>
                    </a:schemeClr>
                  </a:solidFill>
                  <a:latin typeface="Century Gothic" panose="020B0502020202020204" pitchFamily="34" charset="0"/>
                </a:rPr>
                <a:t>SANEF, Port Autonome du Havre, </a:t>
              </a:r>
              <a:r>
                <a:rPr lang="fr-FR" sz="1400" b="1" u="sng" dirty="0">
                  <a:solidFill>
                    <a:schemeClr val="tx1">
                      <a:lumMod val="75000"/>
                      <a:lumOff val="25000"/>
                    </a:schemeClr>
                  </a:solidFill>
                  <a:latin typeface="Century Gothic" panose="020B0502020202020204" pitchFamily="34" charset="0"/>
                </a:rPr>
                <a:t>SNCF Réseau</a:t>
              </a:r>
              <a:r>
                <a:rPr lang="fr-FR" sz="1050" dirty="0">
                  <a:solidFill>
                    <a:schemeClr val="tx1">
                      <a:lumMod val="75000"/>
                      <a:lumOff val="25000"/>
                    </a:schemeClr>
                  </a:solidFill>
                  <a:latin typeface="Century Gothic" panose="020B0502020202020204" pitchFamily="34" charset="0"/>
                </a:rPr>
                <a:t>, </a:t>
              </a:r>
              <a:r>
                <a:rPr lang="fr-FR" sz="1050" dirty="0">
                  <a:solidFill>
                    <a:schemeClr val="accent6">
                      <a:lumMod val="50000"/>
                    </a:schemeClr>
                  </a:solidFill>
                  <a:latin typeface="Century Gothic" panose="020B0502020202020204" pitchFamily="34" charset="0"/>
                </a:rPr>
                <a:t>Aéroport de Lima (Pérou) </a:t>
              </a:r>
              <a:endParaRPr lang="fr-FR" sz="1050" dirty="0">
                <a:solidFill>
                  <a:schemeClr val="tx1">
                    <a:lumMod val="75000"/>
                    <a:lumOff val="25000"/>
                  </a:schemeClr>
                </a:solidFill>
                <a:latin typeface="Century Gothic" panose="020B0502020202020204" pitchFamily="34" charset="0"/>
              </a:endParaRPr>
            </a:p>
          </p:txBody>
        </p:sp>
        <p:sp>
          <p:nvSpPr>
            <p:cNvPr id="44" name="Rectangle 43">
              <a:extLst>
                <a:ext uri="{FF2B5EF4-FFF2-40B4-BE49-F238E27FC236}">
                  <a16:creationId xmlns:a16="http://schemas.microsoft.com/office/drawing/2014/main" id="{5A01D300-46D2-4CAA-991E-09CE7A92086F}"/>
                </a:ext>
              </a:extLst>
            </p:cNvPr>
            <p:cNvSpPr/>
            <p:nvPr/>
          </p:nvSpPr>
          <p:spPr>
            <a:xfrm>
              <a:off x="7269384" y="5265026"/>
              <a:ext cx="2337293" cy="1241878"/>
            </a:xfrm>
            <a:prstGeom prst="rect">
              <a:avLst/>
            </a:prstGeom>
          </p:spPr>
          <p:txBody>
            <a:bodyPr wrap="square">
              <a:spAutoFit/>
            </a:bodyPr>
            <a:lstStyle/>
            <a:p>
              <a:pPr>
                <a:lnSpc>
                  <a:spcPct val="110000"/>
                </a:lnSpc>
                <a:spcAft>
                  <a:spcPts val="300"/>
                </a:spcAft>
                <a:buClr>
                  <a:schemeClr val="bg1"/>
                </a:buClr>
              </a:pPr>
              <a:r>
                <a:rPr lang="fr-FR" sz="1400" b="1" dirty="0">
                  <a:solidFill>
                    <a:srgbClr val="008CCB"/>
                  </a:solidFill>
                  <a:latin typeface="Century Gothic" panose="020B0502020202020204" pitchFamily="34" charset="0"/>
                </a:rPr>
                <a:t>Tertiaire</a:t>
              </a:r>
            </a:p>
            <a:p>
              <a:pPr>
                <a:lnSpc>
                  <a:spcPct val="110000"/>
                </a:lnSpc>
                <a:spcAft>
                  <a:spcPts val="300"/>
                </a:spcAft>
                <a:buClr>
                  <a:schemeClr val="bg1"/>
                </a:buClr>
              </a:pPr>
              <a:r>
                <a:rPr lang="fr-FR" sz="1050" dirty="0">
                  <a:solidFill>
                    <a:schemeClr val="tx1">
                      <a:lumMod val="75000"/>
                      <a:lumOff val="25000"/>
                    </a:schemeClr>
                  </a:solidFill>
                  <a:latin typeface="Century Gothic" panose="020B0502020202020204" pitchFamily="34" charset="0"/>
                </a:rPr>
                <a:t>La Poste, OCDE, Parlement Européen, Cour de Justice de l’UE, Capgemini, Carrefour, Crédit Agricole, Société Générale, (…)</a:t>
              </a:r>
            </a:p>
          </p:txBody>
        </p:sp>
        <p:grpSp>
          <p:nvGrpSpPr>
            <p:cNvPr id="45" name="Grouper 29">
              <a:extLst>
                <a:ext uri="{FF2B5EF4-FFF2-40B4-BE49-F238E27FC236}">
                  <a16:creationId xmlns:a16="http://schemas.microsoft.com/office/drawing/2014/main" id="{A91ECB05-0473-4C07-87DF-8AC1E769987E}"/>
                </a:ext>
              </a:extLst>
            </p:cNvPr>
            <p:cNvGrpSpPr/>
            <p:nvPr/>
          </p:nvGrpSpPr>
          <p:grpSpPr>
            <a:xfrm>
              <a:off x="6571899" y="4154003"/>
              <a:ext cx="526857" cy="762828"/>
              <a:chOff x="362870" y="1588095"/>
              <a:chExt cx="986546" cy="1428405"/>
            </a:xfrm>
          </p:grpSpPr>
          <p:pic>
            <p:nvPicPr>
              <p:cNvPr id="46" name="Image 45" descr="picto-usine-industrie.png">
                <a:extLst>
                  <a:ext uri="{FF2B5EF4-FFF2-40B4-BE49-F238E27FC236}">
                    <a16:creationId xmlns:a16="http://schemas.microsoft.com/office/drawing/2014/main" id="{1B2ACB38-5F76-417C-BDF9-A917501826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870" y="1588095"/>
                <a:ext cx="848712" cy="1110880"/>
              </a:xfrm>
              <a:prstGeom prst="rect">
                <a:avLst/>
              </a:prstGeom>
            </p:spPr>
          </p:pic>
          <p:pic>
            <p:nvPicPr>
              <p:cNvPr id="47" name="Image 46" descr="picto-logistique.png">
                <a:extLst>
                  <a:ext uri="{FF2B5EF4-FFF2-40B4-BE49-F238E27FC236}">
                    <a16:creationId xmlns:a16="http://schemas.microsoft.com/office/drawing/2014/main" id="{ED6A50EE-8C13-48D9-91DC-4162D4E5EB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1989" y="2395256"/>
                <a:ext cx="817427" cy="621244"/>
              </a:xfrm>
              <a:prstGeom prst="rect">
                <a:avLst/>
              </a:prstGeom>
            </p:spPr>
          </p:pic>
        </p:grpSp>
        <p:grpSp>
          <p:nvGrpSpPr>
            <p:cNvPr id="49" name="Grouper 12">
              <a:extLst>
                <a:ext uri="{FF2B5EF4-FFF2-40B4-BE49-F238E27FC236}">
                  <a16:creationId xmlns:a16="http://schemas.microsoft.com/office/drawing/2014/main" id="{44FF474C-D97E-48AD-A9C2-C8CB1428D6D8}"/>
                </a:ext>
              </a:extLst>
            </p:cNvPr>
            <p:cNvGrpSpPr/>
            <p:nvPr/>
          </p:nvGrpSpPr>
          <p:grpSpPr>
            <a:xfrm>
              <a:off x="9728231" y="5626165"/>
              <a:ext cx="447012" cy="802384"/>
              <a:chOff x="4672009" y="4416677"/>
              <a:chExt cx="841592" cy="1510649"/>
            </a:xfrm>
          </p:grpSpPr>
          <p:pic>
            <p:nvPicPr>
              <p:cNvPr id="50" name="Image 49" descr="picto-partenaires.png">
                <a:extLst>
                  <a:ext uri="{FF2B5EF4-FFF2-40B4-BE49-F238E27FC236}">
                    <a16:creationId xmlns:a16="http://schemas.microsoft.com/office/drawing/2014/main" id="{7463D39D-6FC0-4F2B-83EF-FE6D0BC3E55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72009" y="4416677"/>
                <a:ext cx="841592" cy="841592"/>
              </a:xfrm>
              <a:prstGeom prst="rect">
                <a:avLst/>
              </a:prstGeom>
            </p:spPr>
          </p:pic>
          <p:pic>
            <p:nvPicPr>
              <p:cNvPr id="51" name="Image 50" descr="picto-camion-dechets-2-AR.png">
                <a:extLst>
                  <a:ext uri="{FF2B5EF4-FFF2-40B4-BE49-F238E27FC236}">
                    <a16:creationId xmlns:a16="http://schemas.microsoft.com/office/drawing/2014/main" id="{C3BFB6ED-3CE0-40F5-AF67-4690C32A22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06050" y="5246912"/>
                <a:ext cx="680414" cy="680414"/>
              </a:xfrm>
              <a:prstGeom prst="rect">
                <a:avLst/>
              </a:prstGeom>
            </p:spPr>
          </p:pic>
        </p:grpSp>
        <p:sp>
          <p:nvSpPr>
            <p:cNvPr id="53" name="Rectangle 52">
              <a:extLst>
                <a:ext uri="{FF2B5EF4-FFF2-40B4-BE49-F238E27FC236}">
                  <a16:creationId xmlns:a16="http://schemas.microsoft.com/office/drawing/2014/main" id="{9C6F927D-D6A1-4A1A-AEA3-CF44DDF4494F}"/>
                </a:ext>
              </a:extLst>
            </p:cNvPr>
            <p:cNvSpPr/>
            <p:nvPr/>
          </p:nvSpPr>
          <p:spPr>
            <a:xfrm>
              <a:off x="10295268" y="5519608"/>
              <a:ext cx="1801483" cy="1148135"/>
            </a:xfrm>
            <a:prstGeom prst="rect">
              <a:avLst/>
            </a:prstGeom>
          </p:spPr>
          <p:txBody>
            <a:bodyPr wrap="square">
              <a:spAutoFit/>
            </a:bodyPr>
            <a:lstStyle/>
            <a:p>
              <a:pPr>
                <a:lnSpc>
                  <a:spcPct val="110000"/>
                </a:lnSpc>
                <a:spcAft>
                  <a:spcPts val="300"/>
                </a:spcAft>
                <a:buClr>
                  <a:schemeClr val="bg1"/>
                </a:buClr>
              </a:pPr>
              <a:r>
                <a:rPr lang="fr-FR" sz="1400" b="1" dirty="0">
                  <a:solidFill>
                    <a:srgbClr val="008CCB"/>
                  </a:solidFill>
                  <a:latin typeface="Century Gothic" panose="020B0502020202020204" pitchFamily="34" charset="0"/>
                </a:rPr>
                <a:t>Gestionnaires délégués déchets</a:t>
              </a:r>
            </a:p>
            <a:p>
              <a:pPr>
                <a:lnSpc>
                  <a:spcPct val="110000"/>
                </a:lnSpc>
                <a:spcAft>
                  <a:spcPts val="300"/>
                </a:spcAft>
                <a:buClr>
                  <a:schemeClr val="bg1"/>
                </a:buClr>
              </a:pPr>
              <a:r>
                <a:rPr lang="fr-FR" sz="1100" dirty="0" err="1">
                  <a:solidFill>
                    <a:schemeClr val="tx1">
                      <a:lumMod val="75000"/>
                      <a:lumOff val="25000"/>
                    </a:schemeClr>
                  </a:solidFill>
                  <a:latin typeface="Century Gothic" panose="020B0502020202020204" pitchFamily="34" charset="0"/>
                </a:rPr>
                <a:t>Atalian</a:t>
              </a:r>
              <a:r>
                <a:rPr lang="fr-FR" sz="1100" dirty="0">
                  <a:solidFill>
                    <a:schemeClr val="tx1">
                      <a:lumMod val="75000"/>
                      <a:lumOff val="25000"/>
                    </a:schemeClr>
                  </a:solidFill>
                  <a:latin typeface="Century Gothic" panose="020B0502020202020204" pitchFamily="34" charset="0"/>
                </a:rPr>
                <a:t>, ONET,, Séché Environnement, Sodexo, Veolia</a:t>
              </a:r>
            </a:p>
          </p:txBody>
        </p:sp>
        <p:pic>
          <p:nvPicPr>
            <p:cNvPr id="54" name="Image 53" descr="picto-hopitaux-2.png">
              <a:extLst>
                <a:ext uri="{FF2B5EF4-FFF2-40B4-BE49-F238E27FC236}">
                  <a16:creationId xmlns:a16="http://schemas.microsoft.com/office/drawing/2014/main" id="{C3A7BBF9-7933-46DF-AF51-43DDEC61E5F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39736" y="4999953"/>
              <a:ext cx="592754" cy="391218"/>
            </a:xfrm>
            <a:prstGeom prst="rect">
              <a:avLst/>
            </a:prstGeom>
          </p:spPr>
        </p:pic>
        <p:sp>
          <p:nvSpPr>
            <p:cNvPr id="55" name="Rectangle 54">
              <a:extLst>
                <a:ext uri="{FF2B5EF4-FFF2-40B4-BE49-F238E27FC236}">
                  <a16:creationId xmlns:a16="http://schemas.microsoft.com/office/drawing/2014/main" id="{6BD71A07-B0EB-413B-8498-296231428F25}"/>
                </a:ext>
              </a:extLst>
            </p:cNvPr>
            <p:cNvSpPr/>
            <p:nvPr/>
          </p:nvSpPr>
          <p:spPr>
            <a:xfrm>
              <a:off x="10307389" y="4920238"/>
              <a:ext cx="1896732" cy="530915"/>
            </a:xfrm>
            <a:prstGeom prst="rect">
              <a:avLst/>
            </a:prstGeom>
          </p:spPr>
          <p:txBody>
            <a:bodyPr wrap="square">
              <a:spAutoFit/>
            </a:bodyPr>
            <a:lstStyle/>
            <a:p>
              <a:pPr>
                <a:lnSpc>
                  <a:spcPct val="110000"/>
                </a:lnSpc>
                <a:spcAft>
                  <a:spcPts val="300"/>
                </a:spcAft>
                <a:buClr>
                  <a:schemeClr val="bg1"/>
                </a:buClr>
              </a:pPr>
              <a:r>
                <a:rPr lang="fr-FR" sz="1400" b="1" dirty="0">
                  <a:solidFill>
                    <a:srgbClr val="0581BF"/>
                  </a:solidFill>
                  <a:latin typeface="Century Gothic" panose="020B0502020202020204" pitchFamily="34" charset="0"/>
                </a:rPr>
                <a:t>Hôpitaux</a:t>
              </a:r>
              <a:endParaRPr lang="fr-FR" sz="1400" b="1" dirty="0">
                <a:solidFill>
                  <a:schemeClr val="tx1">
                    <a:lumMod val="75000"/>
                    <a:lumOff val="25000"/>
                  </a:schemeClr>
                </a:solidFill>
                <a:latin typeface="Century Gothic" panose="020B0502020202020204" pitchFamily="34" charset="0"/>
              </a:endParaRPr>
            </a:p>
            <a:p>
              <a:pPr>
                <a:lnSpc>
                  <a:spcPct val="110000"/>
                </a:lnSpc>
                <a:spcAft>
                  <a:spcPts val="300"/>
                </a:spcAft>
                <a:buClr>
                  <a:schemeClr val="bg1"/>
                </a:buClr>
              </a:pPr>
              <a:r>
                <a:rPr lang="fr-FR" sz="1050" dirty="0">
                  <a:solidFill>
                    <a:schemeClr val="tx1">
                      <a:lumMod val="75000"/>
                      <a:lumOff val="25000"/>
                    </a:schemeClr>
                  </a:solidFill>
                  <a:latin typeface="Century Gothic" panose="020B0502020202020204" pitchFamily="34" charset="0"/>
                </a:rPr>
                <a:t>AP-HP</a:t>
              </a:r>
            </a:p>
          </p:txBody>
        </p:sp>
      </p:grpSp>
      <p:sp>
        <p:nvSpPr>
          <p:cNvPr id="57" name="ZoneTexte 7">
            <a:extLst>
              <a:ext uri="{FF2B5EF4-FFF2-40B4-BE49-F238E27FC236}">
                <a16:creationId xmlns:a16="http://schemas.microsoft.com/office/drawing/2014/main" id="{C4C24310-7EEB-4892-8CED-D2669EB9C6B7}"/>
              </a:ext>
            </a:extLst>
          </p:cNvPr>
          <p:cNvSpPr txBox="1">
            <a:spLocks noChangeArrowheads="1"/>
          </p:cNvSpPr>
          <p:nvPr/>
        </p:nvSpPr>
        <p:spPr bwMode="auto">
          <a:xfrm>
            <a:off x="6433076" y="1324316"/>
            <a:ext cx="4415125" cy="309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rgbClr val="006E82"/>
                </a:solidFill>
                <a:latin typeface="Arial" panose="020B0604020202020204" pitchFamily="34" charset="0"/>
                <a:cs typeface="Arial" panose="020B0604020202020204" pitchFamily="34" charset="0"/>
              </a:defRPr>
            </a:lvl1pPr>
            <a:lvl2pPr marL="37931725" indent="-37474525">
              <a:spcBef>
                <a:spcPct val="20000"/>
              </a:spcBef>
              <a:buChar char="–"/>
              <a:defRPr sz="2800">
                <a:solidFill>
                  <a:srgbClr val="006E82"/>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6E82"/>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6E82"/>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6E8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E82"/>
                </a:solidFill>
                <a:latin typeface="Arial" panose="020B0604020202020204" pitchFamily="34" charset="0"/>
                <a:cs typeface="Arial" panose="020B0604020202020204" pitchFamily="34" charset="0"/>
              </a:defRPr>
            </a:lvl9pPr>
          </a:lstStyle>
          <a:p>
            <a:pPr defTabSz="749300">
              <a:lnSpc>
                <a:spcPct val="110000"/>
              </a:lnSpc>
              <a:spcBef>
                <a:spcPct val="0"/>
              </a:spcBef>
              <a:spcAft>
                <a:spcPts val="600"/>
              </a:spcAft>
              <a:buNone/>
            </a:pPr>
            <a:r>
              <a:rPr lang="fr-FR" altLang="fr-FR" sz="1400" b="1" dirty="0">
                <a:solidFill>
                  <a:srgbClr val="0581BF"/>
                </a:solidFill>
                <a:latin typeface="Century Gothic" panose="020B0502020202020204" pitchFamily="34" charset="0"/>
              </a:rPr>
              <a:t>REFERENCES</a:t>
            </a:r>
          </a:p>
        </p:txBody>
      </p:sp>
      <p:sp>
        <p:nvSpPr>
          <p:cNvPr id="58" name="Triangle isocèle 57">
            <a:extLst>
              <a:ext uri="{FF2B5EF4-FFF2-40B4-BE49-F238E27FC236}">
                <a16:creationId xmlns:a16="http://schemas.microsoft.com/office/drawing/2014/main" id="{A0A0ED37-2CFB-4E48-8B1A-C3EFF84F1589}"/>
              </a:ext>
            </a:extLst>
          </p:cNvPr>
          <p:cNvSpPr/>
          <p:nvPr/>
        </p:nvSpPr>
        <p:spPr>
          <a:xfrm rot="10800000">
            <a:off x="7629242" y="1451953"/>
            <a:ext cx="167664" cy="89604"/>
          </a:xfrm>
          <a:prstGeom prst="triangle">
            <a:avLst/>
          </a:prstGeom>
          <a:solidFill>
            <a:srgbClr val="058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40CAA73-6C7C-41E4-876B-C989D088D56B}"/>
              </a:ext>
            </a:extLst>
          </p:cNvPr>
          <p:cNvSpPr/>
          <p:nvPr/>
        </p:nvSpPr>
        <p:spPr>
          <a:xfrm>
            <a:off x="7859130" y="1324317"/>
            <a:ext cx="4237619" cy="318678"/>
          </a:xfrm>
          <a:prstGeom prst="rect">
            <a:avLst/>
          </a:prstGeom>
        </p:spPr>
        <p:txBody>
          <a:bodyPr wrap="square">
            <a:spAutoFit/>
          </a:bodyPr>
          <a:lstStyle/>
          <a:p>
            <a:pPr lvl="0">
              <a:lnSpc>
                <a:spcPct val="110000"/>
              </a:lnSpc>
              <a:spcAft>
                <a:spcPts val="300"/>
              </a:spcAft>
              <a:buClr>
                <a:prstClr val="white"/>
              </a:buClr>
            </a:pPr>
            <a:r>
              <a:rPr lang="fr-FR" sz="1400" b="1" dirty="0">
                <a:solidFill>
                  <a:srgbClr val="008CCB"/>
                </a:solidFill>
                <a:latin typeface="Century Gothic" panose="020B0502020202020204" pitchFamily="34" charset="0"/>
              </a:rPr>
              <a:t>Plus de 3500 sites en France et à l’étranger </a:t>
            </a:r>
            <a:endParaRPr lang="fr-FR" sz="1050" dirty="0">
              <a:solidFill>
                <a:prstClr val="black">
                  <a:lumMod val="75000"/>
                  <a:lumOff val="25000"/>
                </a:prstClr>
              </a:solidFill>
              <a:latin typeface="Century Gothic" panose="020B0502020202020204" pitchFamily="34" charset="0"/>
            </a:endParaRPr>
          </a:p>
        </p:txBody>
      </p:sp>
      <p:sp>
        <p:nvSpPr>
          <p:cNvPr id="52" name="Footer Placeholder 4">
            <a:extLst>
              <a:ext uri="{FF2B5EF4-FFF2-40B4-BE49-F238E27FC236}">
                <a16:creationId xmlns:a16="http://schemas.microsoft.com/office/drawing/2014/main" id="{75DD66E9-1A32-4D49-B19D-0E70BC5F270C}"/>
              </a:ext>
            </a:extLst>
          </p:cNvPr>
          <p:cNvSpPr txBox="1">
            <a:spLocks/>
          </p:cNvSpPr>
          <p:nvPr/>
        </p:nvSpPr>
        <p:spPr>
          <a:xfrm>
            <a:off x="10947966" y="6569125"/>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Tree>
    <p:extLst>
      <p:ext uri="{BB962C8B-B14F-4D97-AF65-F5344CB8AC3E}">
        <p14:creationId xmlns:p14="http://schemas.microsoft.com/office/powerpoint/2010/main" val="3119048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0EBEA6-3314-4042-9C37-D2526C5F1A4A}"/>
              </a:ext>
            </a:extLst>
          </p:cNvPr>
          <p:cNvSpPr>
            <a:spLocks noGrp="1"/>
          </p:cNvSpPr>
          <p:nvPr>
            <p:ph type="title"/>
          </p:nvPr>
        </p:nvSpPr>
        <p:spPr/>
        <p:txBody>
          <a:bodyPr vert="horz" lIns="91440" tIns="45720" rIns="91440" bIns="45720" rtlCol="0" anchor="ctr">
            <a:noAutofit/>
          </a:bodyPr>
          <a:lstStyle/>
          <a:p>
            <a:r>
              <a:rPr lang="fr-FR" sz="2800"/>
              <a:t>LES Enjeux matières DE SNCF RESEAU</a:t>
            </a:r>
          </a:p>
        </p:txBody>
      </p:sp>
      <p:sp>
        <p:nvSpPr>
          <p:cNvPr id="3" name="Espace réservé du contenu 2">
            <a:extLst>
              <a:ext uri="{FF2B5EF4-FFF2-40B4-BE49-F238E27FC236}">
                <a16:creationId xmlns:a16="http://schemas.microsoft.com/office/drawing/2014/main" id="{954ACE2E-F8A4-498F-805C-1276E14EE415}"/>
              </a:ext>
            </a:extLst>
          </p:cNvPr>
          <p:cNvSpPr>
            <a:spLocks noGrp="1"/>
          </p:cNvSpPr>
          <p:nvPr>
            <p:ph idx="1"/>
          </p:nvPr>
        </p:nvSpPr>
        <p:spPr>
          <a:xfrm>
            <a:off x="54938" y="1321233"/>
            <a:ext cx="11967729" cy="5040493"/>
          </a:xfrm>
        </p:spPr>
        <p:txBody>
          <a:bodyPr>
            <a:normAutofit/>
          </a:bodyPr>
          <a:lstStyle/>
          <a:p>
            <a:pPr>
              <a:spcBef>
                <a:spcPts val="600"/>
              </a:spcBef>
              <a:spcAft>
                <a:spcPts val="0"/>
              </a:spcAft>
            </a:pPr>
            <a:endParaRPr lang="fr-FR" dirty="0">
              <a:latin typeface="Abadi" panose="020B0604020104020204" pitchFamily="34" charset="0"/>
            </a:endParaRPr>
          </a:p>
          <a:p>
            <a:pPr>
              <a:spcBef>
                <a:spcPts val="600"/>
              </a:spcBef>
              <a:spcAft>
                <a:spcPts val="0"/>
              </a:spcAft>
            </a:pPr>
            <a:endParaRPr lang="fr-FR" dirty="0">
              <a:latin typeface="Abadi" panose="020B0604020104020204" pitchFamily="34" charset="0"/>
            </a:endParaRPr>
          </a:p>
          <a:p>
            <a:pPr>
              <a:spcBef>
                <a:spcPts val="600"/>
              </a:spcBef>
              <a:spcAft>
                <a:spcPts val="0"/>
              </a:spcAft>
            </a:pPr>
            <a:endParaRPr lang="fr-FR" dirty="0">
              <a:latin typeface="Abadi" panose="020B0604020104020204" pitchFamily="34" charset="0"/>
            </a:endParaRPr>
          </a:p>
          <a:p>
            <a:pPr>
              <a:spcBef>
                <a:spcPts val="600"/>
              </a:spcBef>
              <a:spcAft>
                <a:spcPts val="0"/>
              </a:spcAft>
            </a:pPr>
            <a:endParaRPr lang="fr-FR" dirty="0">
              <a:latin typeface="Abadi" panose="020B0604020104020204" pitchFamily="34" charset="0"/>
            </a:endParaRPr>
          </a:p>
          <a:p>
            <a:pPr>
              <a:spcBef>
                <a:spcPts val="600"/>
              </a:spcBef>
              <a:spcAft>
                <a:spcPts val="0"/>
              </a:spcAft>
            </a:pPr>
            <a:endParaRPr lang="fr-FR" dirty="0">
              <a:latin typeface="Abadi" panose="020B0604020104020204" pitchFamily="34" charset="0"/>
            </a:endParaRPr>
          </a:p>
          <a:p>
            <a:pPr marL="0" indent="0">
              <a:spcBef>
                <a:spcPts val="600"/>
              </a:spcBef>
              <a:spcAft>
                <a:spcPts val="0"/>
              </a:spcAft>
              <a:buNone/>
            </a:pPr>
            <a:r>
              <a:rPr lang="fr-FR" dirty="0">
                <a:latin typeface="Abadi" panose="020B0604020104020204" pitchFamily="34" charset="0"/>
              </a:rPr>
              <a:t> </a:t>
            </a:r>
          </a:p>
          <a:p>
            <a:pPr marL="0" indent="0">
              <a:spcBef>
                <a:spcPts val="600"/>
              </a:spcBef>
              <a:spcAft>
                <a:spcPts val="0"/>
              </a:spcAft>
              <a:buNone/>
            </a:pPr>
            <a:endParaRPr lang="fr-FR" dirty="0">
              <a:latin typeface="Abadi" panose="020B0604020104020204" pitchFamily="34" charset="0"/>
            </a:endParaRPr>
          </a:p>
          <a:p>
            <a:pPr lvl="1">
              <a:spcBef>
                <a:spcPts val="0"/>
              </a:spcBef>
              <a:spcAft>
                <a:spcPts val="0"/>
              </a:spcAft>
            </a:pPr>
            <a:r>
              <a:rPr lang="fr-FR" sz="1800" dirty="0">
                <a:latin typeface="Abadi" panose="020B0604020104020204" pitchFamily="34" charset="0"/>
              </a:rPr>
              <a:t>Industrialiser les pratiques de réemploi sur les chantiers du réseau opérés par des sous-traitants </a:t>
            </a:r>
          </a:p>
          <a:p>
            <a:pPr lvl="1">
              <a:spcBef>
                <a:spcPts val="0"/>
              </a:spcBef>
              <a:spcAft>
                <a:spcPts val="0"/>
              </a:spcAft>
            </a:pPr>
            <a:r>
              <a:rPr lang="fr-FR" sz="1800" dirty="0">
                <a:latin typeface="Abadi" panose="020B0604020104020204" pitchFamily="34" charset="0"/>
              </a:rPr>
              <a:t>Tracer les flux pour le piloter l’activité sur tout le territoire</a:t>
            </a:r>
          </a:p>
          <a:p>
            <a:pPr lvl="1">
              <a:spcBef>
                <a:spcPts val="0"/>
              </a:spcBef>
              <a:spcAft>
                <a:spcPts val="0"/>
              </a:spcAft>
            </a:pPr>
            <a:r>
              <a:rPr lang="fr-FR" sz="1800" dirty="0">
                <a:latin typeface="Abadi" panose="020B0604020104020204" pitchFamily="34" charset="0"/>
              </a:rPr>
              <a:t>Disposer d’un état des stocks en temps réel pour </a:t>
            </a:r>
          </a:p>
          <a:p>
            <a:pPr lvl="2">
              <a:spcBef>
                <a:spcPts val="200"/>
              </a:spcBef>
              <a:spcAft>
                <a:spcPts val="0"/>
              </a:spcAft>
            </a:pPr>
            <a:r>
              <a:rPr lang="fr-FR" sz="1800" dirty="0">
                <a:latin typeface="Abadi" panose="020B0604020104020204" pitchFamily="34" charset="0"/>
              </a:rPr>
              <a:t>Favoriser le réemploi des matières sur d’autres voies</a:t>
            </a:r>
          </a:p>
          <a:p>
            <a:pPr lvl="2">
              <a:spcBef>
                <a:spcPts val="0"/>
              </a:spcBef>
              <a:spcAft>
                <a:spcPts val="0"/>
              </a:spcAft>
            </a:pPr>
            <a:r>
              <a:rPr lang="fr-FR" sz="1800" dirty="0">
                <a:latin typeface="Abadi" panose="020B0604020104020204" pitchFamily="34" charset="0"/>
              </a:rPr>
              <a:t>Optimiser la gestion des bases travaux </a:t>
            </a:r>
            <a:endParaRPr lang="fr-FR" sz="1800" dirty="0"/>
          </a:p>
          <a:p>
            <a:endParaRPr lang="fr-FR" dirty="0"/>
          </a:p>
          <a:p>
            <a:endParaRPr lang="fr-FR" dirty="0"/>
          </a:p>
        </p:txBody>
      </p:sp>
      <p:pic>
        <p:nvPicPr>
          <p:cNvPr id="4" name="Image 3">
            <a:extLst>
              <a:ext uri="{FF2B5EF4-FFF2-40B4-BE49-F238E27FC236}">
                <a16:creationId xmlns:a16="http://schemas.microsoft.com/office/drawing/2014/main" id="{1D94AFE7-5373-47AF-B812-A00C4BCF99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4701" y="285820"/>
            <a:ext cx="1143231" cy="653743"/>
          </a:xfrm>
          <a:prstGeom prst="rect">
            <a:avLst/>
          </a:prstGeom>
        </p:spPr>
      </p:pic>
      <p:cxnSp>
        <p:nvCxnSpPr>
          <p:cNvPr id="6" name="Connecteur droit 5"/>
          <p:cNvCxnSpPr/>
          <p:nvPr/>
        </p:nvCxnSpPr>
        <p:spPr>
          <a:xfrm>
            <a:off x="5288357" y="1672384"/>
            <a:ext cx="0" cy="21600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8842" t="8181" r="13262" b="4747"/>
          <a:stretch/>
        </p:blipFill>
        <p:spPr>
          <a:xfrm>
            <a:off x="1984075" y="1358659"/>
            <a:ext cx="3257939" cy="2953777"/>
          </a:xfrm>
          <a:prstGeom prst="rect">
            <a:avLst/>
          </a:prstGeom>
        </p:spPr>
      </p:pic>
      <p:sp>
        <p:nvSpPr>
          <p:cNvPr id="8" name="Rectangle à coins arrondis 7"/>
          <p:cNvSpPr/>
          <p:nvPr/>
        </p:nvSpPr>
        <p:spPr>
          <a:xfrm>
            <a:off x="7264561" y="1672384"/>
            <a:ext cx="1822862" cy="471683"/>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1,6 Millions de Tonnes de Traverses Bois </a:t>
            </a:r>
          </a:p>
        </p:txBody>
      </p:sp>
      <p:sp>
        <p:nvSpPr>
          <p:cNvPr id="9" name="Rectangle à coins arrondis 8"/>
          <p:cNvSpPr/>
          <p:nvPr/>
        </p:nvSpPr>
        <p:spPr>
          <a:xfrm>
            <a:off x="5421122" y="1672384"/>
            <a:ext cx="1728192" cy="471683"/>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110 Millions de Tonnes de ballast</a:t>
            </a:r>
          </a:p>
        </p:txBody>
      </p:sp>
      <p:sp>
        <p:nvSpPr>
          <p:cNvPr id="10" name="Rectangle à coins arrondis 9"/>
          <p:cNvSpPr/>
          <p:nvPr/>
        </p:nvSpPr>
        <p:spPr>
          <a:xfrm>
            <a:off x="5421122" y="2205893"/>
            <a:ext cx="1728192" cy="490731"/>
          </a:xfrm>
          <a:prstGeom prst="round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15 Millions de Tonnes de Traverses Béton </a:t>
            </a:r>
          </a:p>
        </p:txBody>
      </p:sp>
      <p:sp>
        <p:nvSpPr>
          <p:cNvPr id="11" name="Rectangle à coins arrondis 10"/>
          <p:cNvSpPr/>
          <p:nvPr/>
        </p:nvSpPr>
        <p:spPr>
          <a:xfrm>
            <a:off x="5409871" y="2762810"/>
            <a:ext cx="1728192" cy="435325"/>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5,5 Millions de     Tonnes de Rail</a:t>
            </a:r>
          </a:p>
        </p:txBody>
      </p:sp>
      <p:sp>
        <p:nvSpPr>
          <p:cNvPr id="12" name="Rectangle à coins arrondis 11"/>
          <p:cNvSpPr/>
          <p:nvPr/>
        </p:nvSpPr>
        <p:spPr>
          <a:xfrm>
            <a:off x="7252435" y="2762810"/>
            <a:ext cx="1812406" cy="435325"/>
          </a:xfrm>
          <a:prstGeom prst="round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 de 27 000 </a:t>
            </a:r>
          </a:p>
          <a:p>
            <a:pPr algn="ctr"/>
            <a:r>
              <a:rPr lang="fr-FR" sz="1200" dirty="0"/>
              <a:t>Appareils de voie </a:t>
            </a:r>
          </a:p>
        </p:txBody>
      </p:sp>
      <p:sp>
        <p:nvSpPr>
          <p:cNvPr id="13" name="Rectangle à coins arrondis 12"/>
          <p:cNvSpPr/>
          <p:nvPr/>
        </p:nvSpPr>
        <p:spPr>
          <a:xfrm>
            <a:off x="7275892" y="2205893"/>
            <a:ext cx="1800200" cy="490732"/>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 de 16 000 tonnes de caténaire </a:t>
            </a:r>
          </a:p>
        </p:txBody>
      </p:sp>
      <p:sp>
        <p:nvSpPr>
          <p:cNvPr id="14" name="Espace réservé du texte 17"/>
          <p:cNvSpPr txBox="1">
            <a:spLocks/>
          </p:cNvSpPr>
          <p:nvPr/>
        </p:nvSpPr>
        <p:spPr>
          <a:xfrm>
            <a:off x="5409872" y="3304485"/>
            <a:ext cx="3654970" cy="541869"/>
          </a:xfrm>
          <a:prstGeom prst="rect">
            <a:avLst/>
          </a:prstGeom>
          <a:solidFill>
            <a:schemeClr val="accent1">
              <a:lumMod val="75000"/>
            </a:schemeClr>
          </a:solidFill>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rgbClr val="1096BF"/>
              </a:buClr>
              <a:buSzPct val="115000"/>
              <a:buFont typeface="Arial" panose="020B0604020202020204" pitchFamily="34" charset="0"/>
              <a:buChar char="•"/>
              <a:defRPr sz="3200" b="1" kern="1200">
                <a:solidFill>
                  <a:srgbClr val="1096BF"/>
                </a:solidFill>
                <a:latin typeface="+mn-lt"/>
                <a:ea typeface="+mn-ea"/>
                <a:cs typeface="+mn-cs"/>
              </a:defRPr>
            </a:lvl1pPr>
            <a:lvl2pPr marL="630000" indent="-306000" algn="l" defTabSz="457200" rtl="0" eaLnBrk="1" latinLnBrk="0" hangingPunct="1">
              <a:spcBef>
                <a:spcPct val="20000"/>
              </a:spcBef>
              <a:spcAft>
                <a:spcPts val="600"/>
              </a:spcAft>
              <a:buClr>
                <a:srgbClr val="6A9A13"/>
              </a:buClr>
              <a:buSzPct val="115000"/>
              <a:buFont typeface="Arial" panose="020B0604020202020204" pitchFamily="34" charset="0"/>
              <a:buChar char="•"/>
              <a:defRPr sz="2800" b="1" kern="1200">
                <a:solidFill>
                  <a:srgbClr val="6C9C2E"/>
                </a:solidFill>
                <a:latin typeface="+mn-lt"/>
                <a:ea typeface="+mn-ea"/>
                <a:cs typeface="+mn-cs"/>
              </a:defRPr>
            </a:lvl2pPr>
            <a:lvl3pPr marL="900000" indent="-270000" algn="l" defTabSz="457200" rtl="0" eaLnBrk="1" latinLnBrk="0" hangingPunct="1">
              <a:spcBef>
                <a:spcPct val="20000"/>
              </a:spcBef>
              <a:spcAft>
                <a:spcPts val="600"/>
              </a:spcAft>
              <a:buClr>
                <a:schemeClr val="tx1">
                  <a:lumMod val="75000"/>
                  <a:lumOff val="25000"/>
                </a:schemeClr>
              </a:buClr>
              <a:buSzPct val="115000"/>
              <a:buFont typeface="Wingdings" panose="05000000000000000000" pitchFamily="2" charset="2"/>
              <a:buChar char="ü"/>
              <a:defRPr sz="2400" b="1" kern="1200">
                <a:solidFill>
                  <a:schemeClr val="tx1">
                    <a:lumMod val="85000"/>
                    <a:lumOff val="15000"/>
                  </a:schemeClr>
                </a:solidFill>
                <a:latin typeface="+mn-lt"/>
                <a:ea typeface="+mn-ea"/>
                <a:cs typeface="+mn-cs"/>
              </a:defRPr>
            </a:lvl3pPr>
            <a:lvl4pPr marL="1242000" indent="-234000" algn="l" defTabSz="457200" rtl="0" eaLnBrk="1" latinLnBrk="0" hangingPunct="1">
              <a:spcBef>
                <a:spcPct val="20000"/>
              </a:spcBef>
              <a:spcAft>
                <a:spcPts val="600"/>
              </a:spcAft>
              <a:buClr>
                <a:srgbClr val="3E719D"/>
              </a:buClr>
              <a:buSzPct val="115000"/>
              <a:buFont typeface="Arial" panose="020B0604020202020204" pitchFamily="34" charset="0"/>
              <a:buChar char="•"/>
              <a:defRPr sz="2000" kern="1200">
                <a:solidFill>
                  <a:srgbClr val="3E719D"/>
                </a:solidFill>
                <a:latin typeface="+mn-lt"/>
                <a:ea typeface="+mn-ea"/>
                <a:cs typeface="+mn-cs"/>
              </a:defRPr>
            </a:lvl4pPr>
            <a:lvl5pPr marL="1602000" indent="-234000" algn="l" defTabSz="457200" rtl="0" eaLnBrk="1" latinLnBrk="0" hangingPunct="1">
              <a:spcBef>
                <a:spcPct val="20000"/>
              </a:spcBef>
              <a:spcAft>
                <a:spcPts val="600"/>
              </a:spcAft>
              <a:buClr>
                <a:schemeClr val="tx1"/>
              </a:buClr>
              <a:buSzPct val="115000"/>
              <a:buFont typeface="Arial" panose="020B0604020202020204" pitchFamily="34" charset="0"/>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fr-FR" sz="1400" dirty="0">
                <a:solidFill>
                  <a:schemeClr val="bg1"/>
                </a:solidFill>
              </a:rPr>
              <a:t>Un réseau en exploitation et …. </a:t>
            </a:r>
          </a:p>
          <a:p>
            <a:pPr marL="0" indent="0" algn="ctr">
              <a:buNone/>
            </a:pPr>
            <a:r>
              <a:rPr lang="fr-FR" sz="1400" dirty="0">
                <a:solidFill>
                  <a:schemeClr val="bg1"/>
                </a:solidFill>
              </a:rPr>
              <a:t>une « carrière » de matières exceptionnelles </a:t>
            </a:r>
          </a:p>
        </p:txBody>
      </p:sp>
      <p:sp>
        <p:nvSpPr>
          <p:cNvPr id="15" name="Espace réservé du texte 17"/>
          <p:cNvSpPr txBox="1">
            <a:spLocks/>
          </p:cNvSpPr>
          <p:nvPr/>
        </p:nvSpPr>
        <p:spPr>
          <a:xfrm>
            <a:off x="9342409" y="1691188"/>
            <a:ext cx="2694316" cy="950977"/>
          </a:xfrm>
          <a:prstGeom prst="rect">
            <a:avLst/>
          </a:prstGeom>
          <a:noFill/>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rgbClr val="1096BF"/>
              </a:buClr>
              <a:buSzPct val="115000"/>
              <a:buFont typeface="Arial" panose="020B0604020202020204" pitchFamily="34" charset="0"/>
              <a:buChar char="•"/>
              <a:defRPr sz="3200" b="1" kern="1200">
                <a:solidFill>
                  <a:srgbClr val="1096BF"/>
                </a:solidFill>
                <a:latin typeface="+mn-lt"/>
                <a:ea typeface="+mn-ea"/>
                <a:cs typeface="+mn-cs"/>
              </a:defRPr>
            </a:lvl1pPr>
            <a:lvl2pPr marL="630000" indent="-306000" algn="l" defTabSz="457200" rtl="0" eaLnBrk="1" latinLnBrk="0" hangingPunct="1">
              <a:spcBef>
                <a:spcPct val="20000"/>
              </a:spcBef>
              <a:spcAft>
                <a:spcPts val="600"/>
              </a:spcAft>
              <a:buClr>
                <a:srgbClr val="6A9A13"/>
              </a:buClr>
              <a:buSzPct val="115000"/>
              <a:buFont typeface="Arial" panose="020B0604020202020204" pitchFamily="34" charset="0"/>
              <a:buChar char="•"/>
              <a:defRPr sz="2800" b="1" kern="1200">
                <a:solidFill>
                  <a:srgbClr val="6C9C2E"/>
                </a:solidFill>
                <a:latin typeface="+mn-lt"/>
                <a:ea typeface="+mn-ea"/>
                <a:cs typeface="+mn-cs"/>
              </a:defRPr>
            </a:lvl2pPr>
            <a:lvl3pPr marL="900000" indent="-270000" algn="l" defTabSz="457200" rtl="0" eaLnBrk="1" latinLnBrk="0" hangingPunct="1">
              <a:spcBef>
                <a:spcPct val="20000"/>
              </a:spcBef>
              <a:spcAft>
                <a:spcPts val="600"/>
              </a:spcAft>
              <a:buClr>
                <a:schemeClr val="tx1">
                  <a:lumMod val="75000"/>
                  <a:lumOff val="25000"/>
                </a:schemeClr>
              </a:buClr>
              <a:buSzPct val="115000"/>
              <a:buFont typeface="Wingdings" panose="05000000000000000000" pitchFamily="2" charset="2"/>
              <a:buChar char="ü"/>
              <a:defRPr sz="2400" b="1" kern="1200">
                <a:solidFill>
                  <a:schemeClr val="tx1">
                    <a:lumMod val="85000"/>
                    <a:lumOff val="15000"/>
                  </a:schemeClr>
                </a:solidFill>
                <a:latin typeface="+mn-lt"/>
                <a:ea typeface="+mn-ea"/>
                <a:cs typeface="+mn-cs"/>
              </a:defRPr>
            </a:lvl3pPr>
            <a:lvl4pPr marL="1242000" indent="-234000" algn="l" defTabSz="457200" rtl="0" eaLnBrk="1" latinLnBrk="0" hangingPunct="1">
              <a:spcBef>
                <a:spcPct val="20000"/>
              </a:spcBef>
              <a:spcAft>
                <a:spcPts val="600"/>
              </a:spcAft>
              <a:buClr>
                <a:srgbClr val="3E719D"/>
              </a:buClr>
              <a:buSzPct val="115000"/>
              <a:buFont typeface="Arial" panose="020B0604020202020204" pitchFamily="34" charset="0"/>
              <a:buChar char="•"/>
              <a:defRPr sz="2000" kern="1200">
                <a:solidFill>
                  <a:srgbClr val="3E719D"/>
                </a:solidFill>
                <a:latin typeface="+mn-lt"/>
                <a:ea typeface="+mn-ea"/>
                <a:cs typeface="+mn-cs"/>
              </a:defRPr>
            </a:lvl4pPr>
            <a:lvl5pPr marL="1602000" indent="-234000" algn="l" defTabSz="457200" rtl="0" eaLnBrk="1" latinLnBrk="0" hangingPunct="1">
              <a:spcBef>
                <a:spcPct val="20000"/>
              </a:spcBef>
              <a:spcAft>
                <a:spcPts val="600"/>
              </a:spcAft>
              <a:buClr>
                <a:schemeClr val="tx1"/>
              </a:buClr>
              <a:buSzPct val="115000"/>
              <a:buFont typeface="Arial" panose="020B0604020202020204" pitchFamily="34" charset="0"/>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fr-FR" sz="1600" dirty="0">
                <a:solidFill>
                  <a:srgbClr val="545050"/>
                </a:solidFill>
              </a:rPr>
              <a:t>Passer de la gestion des déchets à la ressource …. et au capital matière</a:t>
            </a:r>
          </a:p>
          <a:p>
            <a:pPr marL="0" indent="0" algn="ctr">
              <a:buNone/>
            </a:pPr>
            <a:r>
              <a:rPr lang="fr-FR" sz="1600" dirty="0">
                <a:solidFill>
                  <a:srgbClr val="545050"/>
                </a:solidFill>
              </a:rPr>
              <a:t>Un capital matière pour une régénération du réseau économe en ressources </a:t>
            </a:r>
          </a:p>
        </p:txBody>
      </p:sp>
      <p:sp>
        <p:nvSpPr>
          <p:cNvPr id="16" name="ZoneTexte 15"/>
          <p:cNvSpPr txBox="1"/>
          <p:nvPr/>
        </p:nvSpPr>
        <p:spPr>
          <a:xfrm>
            <a:off x="386421" y="1811168"/>
            <a:ext cx="1872333" cy="830997"/>
          </a:xfrm>
          <a:prstGeom prst="rect">
            <a:avLst/>
          </a:prstGeom>
          <a:noFill/>
        </p:spPr>
        <p:txBody>
          <a:bodyPr wrap="square" rtlCol="0">
            <a:spAutoFit/>
          </a:bodyPr>
          <a:lstStyle/>
          <a:p>
            <a:r>
              <a:rPr lang="fr-FR" sz="3600" dirty="0">
                <a:solidFill>
                  <a:srgbClr val="00B0F0"/>
                </a:solidFill>
              </a:rPr>
              <a:t>45,5 </a:t>
            </a:r>
            <a:r>
              <a:rPr lang="fr-FR" sz="2400" dirty="0">
                <a:solidFill>
                  <a:srgbClr val="00B0F0"/>
                </a:solidFill>
              </a:rPr>
              <a:t>M€</a:t>
            </a:r>
          </a:p>
          <a:p>
            <a:r>
              <a:rPr lang="fr-FR" sz="1200" dirty="0">
                <a:solidFill>
                  <a:srgbClr val="00B0F0"/>
                </a:solidFill>
              </a:rPr>
              <a:t>En 2018</a:t>
            </a:r>
          </a:p>
        </p:txBody>
      </p:sp>
      <p:sp>
        <p:nvSpPr>
          <p:cNvPr id="17" name="ZoneTexte 16"/>
          <p:cNvSpPr txBox="1"/>
          <p:nvPr/>
        </p:nvSpPr>
        <p:spPr>
          <a:xfrm>
            <a:off x="477641" y="2669544"/>
            <a:ext cx="1689891" cy="600164"/>
          </a:xfrm>
          <a:prstGeom prst="rect">
            <a:avLst/>
          </a:prstGeom>
          <a:noFill/>
        </p:spPr>
        <p:txBody>
          <a:bodyPr wrap="square" rtlCol="0">
            <a:spAutoFit/>
          </a:bodyPr>
          <a:lstStyle/>
          <a:p>
            <a:r>
              <a:rPr lang="fr-FR" sz="1100" dirty="0">
                <a:solidFill>
                  <a:srgbClr val="00B0F0"/>
                </a:solidFill>
              </a:rPr>
              <a:t>Recette de valorisation des produits de dépose</a:t>
            </a:r>
          </a:p>
          <a:p>
            <a:r>
              <a:rPr lang="fr-FR" sz="1100" dirty="0">
                <a:solidFill>
                  <a:srgbClr val="00B0F0"/>
                </a:solidFill>
              </a:rPr>
              <a:t>37,7M€ sur 2017</a:t>
            </a:r>
          </a:p>
        </p:txBody>
      </p:sp>
      <p:sp>
        <p:nvSpPr>
          <p:cNvPr id="18" name="Footer Placeholder 4">
            <a:extLst>
              <a:ext uri="{FF2B5EF4-FFF2-40B4-BE49-F238E27FC236}">
                <a16:creationId xmlns:a16="http://schemas.microsoft.com/office/drawing/2014/main" id="{39EE3E31-B08C-4C92-9DE9-BE03F2677F58}"/>
              </a:ext>
            </a:extLst>
          </p:cNvPr>
          <p:cNvSpPr txBox="1">
            <a:spLocks/>
          </p:cNvSpPr>
          <p:nvPr/>
        </p:nvSpPr>
        <p:spPr>
          <a:xfrm>
            <a:off x="10947966" y="6569125"/>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19" name="Slide Number Placeholder 5">
            <a:extLst>
              <a:ext uri="{FF2B5EF4-FFF2-40B4-BE49-F238E27FC236}">
                <a16:creationId xmlns:a16="http://schemas.microsoft.com/office/drawing/2014/main" id="{552872C4-3A84-4F76-AD8D-605BCDBF5635}"/>
              </a:ext>
            </a:extLst>
          </p:cNvPr>
          <p:cNvSpPr>
            <a:spLocks noGrp="1"/>
          </p:cNvSpPr>
          <p:nvPr>
            <p:ph type="sldNum" sz="quarter" idx="12"/>
          </p:nvPr>
        </p:nvSpPr>
        <p:spPr>
          <a:xfrm>
            <a:off x="11173096" y="6570459"/>
            <a:ext cx="909863" cy="287541"/>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9514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Ouverture</a:t>
            </a:r>
          </a:p>
        </p:txBody>
      </p:sp>
      <p:sp>
        <p:nvSpPr>
          <p:cNvPr id="8" name="Espace réservé du texte 7"/>
          <p:cNvSpPr>
            <a:spLocks noGrp="1"/>
          </p:cNvSpPr>
          <p:nvPr>
            <p:ph type="body" idx="1"/>
          </p:nvPr>
        </p:nvSpPr>
        <p:spPr/>
        <p:txBody>
          <a:bodyPr>
            <a:normAutofit/>
          </a:bodyPr>
          <a:lstStyle/>
          <a:p>
            <a:r>
              <a:rPr lang="fr-FR" dirty="0"/>
              <a:t>Florence JASMIN (PEXE) – ISABELLE ROBINOT-BERTRAND (TEDDIF)</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1218" y="1132204"/>
            <a:ext cx="1797469" cy="1791535"/>
          </a:xfrm>
          <a:prstGeom prst="rect">
            <a:avLst/>
          </a:prstGeom>
        </p:spPr>
      </p:pic>
      <p:pic>
        <p:nvPicPr>
          <p:cNvPr id="1026" name="Picture 2" descr="RÃ©sultat de recherche d'images pour &quot;logo teddif&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411" y="543935"/>
            <a:ext cx="2667000"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115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Autofit/>
          </a:bodyPr>
          <a:lstStyle/>
          <a:p>
            <a:r>
              <a:rPr lang="fr-FR" sz="2800" dirty="0"/>
              <a:t>TRACABILITE DES FLUX MATIERES </a:t>
            </a:r>
            <a:br>
              <a:rPr lang="fr-FR" sz="2800" dirty="0"/>
            </a:br>
            <a:r>
              <a:rPr lang="fr-FR" sz="2800" dirty="0"/>
              <a:t>DES chantiers d’investissement SNCF RESEAU</a:t>
            </a:r>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pic>
        <p:nvPicPr>
          <p:cNvPr id="22" name="Image 21">
            <a:extLst>
              <a:ext uri="{FF2B5EF4-FFF2-40B4-BE49-F238E27FC236}">
                <a16:creationId xmlns:a16="http://schemas.microsoft.com/office/drawing/2014/main" id="{19DE98BF-1BAB-4BFE-A341-86C1B3857A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4031" y="154684"/>
            <a:ext cx="943473" cy="857267"/>
          </a:xfrm>
          <a:prstGeom prst="rect">
            <a:avLst/>
          </a:prstGeom>
        </p:spPr>
      </p:pic>
      <p:pic>
        <p:nvPicPr>
          <p:cNvPr id="23" name="Image 22">
            <a:extLst>
              <a:ext uri="{FF2B5EF4-FFF2-40B4-BE49-F238E27FC236}">
                <a16:creationId xmlns:a16="http://schemas.microsoft.com/office/drawing/2014/main" id="{59DE4401-D1F5-48EC-803C-05B06F964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8098" y="285820"/>
            <a:ext cx="1143231" cy="653743"/>
          </a:xfrm>
          <a:prstGeom prst="rect">
            <a:avLst/>
          </a:prstGeom>
        </p:spPr>
      </p:pic>
      <p:pic>
        <p:nvPicPr>
          <p:cNvPr id="6" name="Image 5" descr="Une image contenant capture d’écran&#10;&#10;Description générée automatiquement">
            <a:extLst>
              <a:ext uri="{FF2B5EF4-FFF2-40B4-BE49-F238E27FC236}">
                <a16:creationId xmlns:a16="http://schemas.microsoft.com/office/drawing/2014/main" id="{3CBBF6F9-6C96-4341-AA95-45D1CD8CD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709" y="1384648"/>
            <a:ext cx="11419795" cy="4713296"/>
          </a:xfrm>
          <a:prstGeom prst="rect">
            <a:avLst/>
          </a:prstGeom>
        </p:spPr>
      </p:pic>
      <p:sp>
        <p:nvSpPr>
          <p:cNvPr id="9" name="Footer Placeholder 4">
            <a:extLst>
              <a:ext uri="{FF2B5EF4-FFF2-40B4-BE49-F238E27FC236}">
                <a16:creationId xmlns:a16="http://schemas.microsoft.com/office/drawing/2014/main" id="{BA3981B2-78C1-41BD-8A0D-1E8EDA4E1A7A}"/>
              </a:ext>
            </a:extLst>
          </p:cNvPr>
          <p:cNvSpPr txBox="1">
            <a:spLocks/>
          </p:cNvSpPr>
          <p:nvPr/>
        </p:nvSpPr>
        <p:spPr>
          <a:xfrm>
            <a:off x="10947966" y="6569125"/>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10" name="Slide Number Placeholder 5">
            <a:extLst>
              <a:ext uri="{FF2B5EF4-FFF2-40B4-BE49-F238E27FC236}">
                <a16:creationId xmlns:a16="http://schemas.microsoft.com/office/drawing/2014/main" id="{98DA42F6-F4DB-40AB-9A33-C9B6AF810D7B}"/>
              </a:ext>
            </a:extLst>
          </p:cNvPr>
          <p:cNvSpPr>
            <a:spLocks noGrp="1"/>
          </p:cNvSpPr>
          <p:nvPr>
            <p:ph type="sldNum" sz="quarter" idx="12"/>
          </p:nvPr>
        </p:nvSpPr>
        <p:spPr>
          <a:xfrm>
            <a:off x="11173096" y="6570459"/>
            <a:ext cx="909863" cy="287541"/>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60267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Autofit/>
          </a:bodyPr>
          <a:lstStyle/>
          <a:p>
            <a:r>
              <a:rPr lang="fr-FR" sz="2800" dirty="0"/>
              <a:t>Gestion OPTIMISEE des flux matières des </a:t>
            </a:r>
            <a:br>
              <a:rPr lang="fr-FR" sz="2800" dirty="0"/>
            </a:br>
            <a:r>
              <a:rPr lang="fr-FR" sz="2800" dirty="0"/>
              <a:t>chantiers d’investissement SNCF RESEAU</a:t>
            </a:r>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pic>
        <p:nvPicPr>
          <p:cNvPr id="22" name="Image 21">
            <a:extLst>
              <a:ext uri="{FF2B5EF4-FFF2-40B4-BE49-F238E27FC236}">
                <a16:creationId xmlns:a16="http://schemas.microsoft.com/office/drawing/2014/main" id="{19DE98BF-1BAB-4BFE-A341-86C1B3857A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4031" y="154684"/>
            <a:ext cx="943473" cy="857267"/>
          </a:xfrm>
          <a:prstGeom prst="rect">
            <a:avLst/>
          </a:prstGeom>
        </p:spPr>
      </p:pic>
      <p:pic>
        <p:nvPicPr>
          <p:cNvPr id="23" name="Image 22">
            <a:extLst>
              <a:ext uri="{FF2B5EF4-FFF2-40B4-BE49-F238E27FC236}">
                <a16:creationId xmlns:a16="http://schemas.microsoft.com/office/drawing/2014/main" id="{59DE4401-D1F5-48EC-803C-05B06F964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8098" y="285820"/>
            <a:ext cx="1143231" cy="653743"/>
          </a:xfrm>
          <a:prstGeom prst="rect">
            <a:avLst/>
          </a:prstGeom>
        </p:spPr>
      </p:pic>
      <p:pic>
        <p:nvPicPr>
          <p:cNvPr id="4" name="Image 3">
            <a:extLst>
              <a:ext uri="{FF2B5EF4-FFF2-40B4-BE49-F238E27FC236}">
                <a16:creationId xmlns:a16="http://schemas.microsoft.com/office/drawing/2014/main" id="{FE9B3121-A52D-4D50-A224-6E70CD19E743}"/>
              </a:ext>
            </a:extLst>
          </p:cNvPr>
          <p:cNvPicPr>
            <a:picLocks noChangeAspect="1"/>
          </p:cNvPicPr>
          <p:nvPr/>
        </p:nvPicPr>
        <p:blipFill rotWithShape="1">
          <a:blip r:embed="rId4"/>
          <a:srcRect t="13802" b="2305"/>
          <a:stretch/>
        </p:blipFill>
        <p:spPr>
          <a:xfrm>
            <a:off x="1459531" y="1323975"/>
            <a:ext cx="9056069" cy="4915825"/>
          </a:xfrm>
          <a:prstGeom prst="rect">
            <a:avLst/>
          </a:prstGeom>
        </p:spPr>
      </p:pic>
      <p:sp>
        <p:nvSpPr>
          <p:cNvPr id="5" name="Rectangle 4">
            <a:extLst>
              <a:ext uri="{FF2B5EF4-FFF2-40B4-BE49-F238E27FC236}">
                <a16:creationId xmlns:a16="http://schemas.microsoft.com/office/drawing/2014/main" id="{80AA5F8B-E729-46EF-A062-06142534C2F9}"/>
              </a:ext>
            </a:extLst>
          </p:cNvPr>
          <p:cNvSpPr/>
          <p:nvPr/>
        </p:nvSpPr>
        <p:spPr>
          <a:xfrm>
            <a:off x="1540565" y="3299791"/>
            <a:ext cx="8975035" cy="2938929"/>
          </a:xfrm>
          <a:prstGeom prst="rect">
            <a:avLst/>
          </a:prstGeom>
          <a:solidFill>
            <a:srgbClr val="EAEFF9">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oter Placeholder 4">
            <a:extLst>
              <a:ext uri="{FF2B5EF4-FFF2-40B4-BE49-F238E27FC236}">
                <a16:creationId xmlns:a16="http://schemas.microsoft.com/office/drawing/2014/main" id="{E371D7E2-F5D2-40FB-85F9-44222723DB71}"/>
              </a:ext>
            </a:extLst>
          </p:cNvPr>
          <p:cNvSpPr txBox="1">
            <a:spLocks/>
          </p:cNvSpPr>
          <p:nvPr/>
        </p:nvSpPr>
        <p:spPr>
          <a:xfrm>
            <a:off x="10947966" y="6569125"/>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10" name="Slide Number Placeholder 5">
            <a:extLst>
              <a:ext uri="{FF2B5EF4-FFF2-40B4-BE49-F238E27FC236}">
                <a16:creationId xmlns:a16="http://schemas.microsoft.com/office/drawing/2014/main" id="{A60D8E06-BF08-4A48-BED7-98D385B69C6B}"/>
              </a:ext>
            </a:extLst>
          </p:cNvPr>
          <p:cNvSpPr>
            <a:spLocks noGrp="1"/>
          </p:cNvSpPr>
          <p:nvPr>
            <p:ph type="sldNum" sz="quarter" idx="12"/>
          </p:nvPr>
        </p:nvSpPr>
        <p:spPr>
          <a:xfrm>
            <a:off x="11173096" y="6570459"/>
            <a:ext cx="909863" cy="287541"/>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510429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B1C0D9-6DF1-4959-B107-D3F20F860087}"/>
              </a:ext>
            </a:extLst>
          </p:cNvPr>
          <p:cNvSpPr/>
          <p:nvPr/>
        </p:nvSpPr>
        <p:spPr>
          <a:xfrm>
            <a:off x="6248401" y="1561551"/>
            <a:ext cx="5597264" cy="32184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0FD7A4-133D-4202-A498-96929EC6381B}"/>
              </a:ext>
            </a:extLst>
          </p:cNvPr>
          <p:cNvSpPr/>
          <p:nvPr/>
        </p:nvSpPr>
        <p:spPr>
          <a:xfrm>
            <a:off x="346335" y="1561551"/>
            <a:ext cx="5597265" cy="32184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 7">
            <a:extLst>
              <a:ext uri="{FF2B5EF4-FFF2-40B4-BE49-F238E27FC236}">
                <a16:creationId xmlns:a16="http://schemas.microsoft.com/office/drawing/2014/main" id="{9DC3A3F6-921B-4B7E-807D-473221EF8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418" y="1394072"/>
            <a:ext cx="1143231" cy="606429"/>
          </a:xfrm>
          <a:prstGeom prst="rect">
            <a:avLst/>
          </a:prstGeom>
        </p:spPr>
      </p:pic>
      <p:sp>
        <p:nvSpPr>
          <p:cNvPr id="2" name="Titre 1">
            <a:extLst>
              <a:ext uri="{FF2B5EF4-FFF2-40B4-BE49-F238E27FC236}">
                <a16:creationId xmlns:a16="http://schemas.microsoft.com/office/drawing/2014/main" id="{F7D5083C-1DC3-44B0-B6F0-F91F75927D31}"/>
              </a:ext>
            </a:extLst>
          </p:cNvPr>
          <p:cNvSpPr>
            <a:spLocks noGrp="1"/>
          </p:cNvSpPr>
          <p:nvPr>
            <p:ph type="title"/>
          </p:nvPr>
        </p:nvSpPr>
        <p:spPr/>
        <p:txBody>
          <a:bodyPr>
            <a:normAutofit/>
          </a:bodyPr>
          <a:lstStyle/>
          <a:p>
            <a:r>
              <a:rPr lang="fr-FR" sz="2800" dirty="0"/>
              <a:t>Un partenariat Gagnant-gagnant </a:t>
            </a:r>
            <a:br>
              <a:rPr lang="fr-FR" sz="2800" dirty="0"/>
            </a:br>
            <a:r>
              <a:rPr lang="fr-FR" sz="2800" dirty="0"/>
              <a:t>FONDE sur un </a:t>
            </a:r>
            <a:r>
              <a:rPr lang="fr-FR" sz="2800" dirty="0" err="1"/>
              <a:t>co</a:t>
            </a:r>
            <a:r>
              <a:rPr lang="fr-FR" sz="2800" dirty="0"/>
              <a:t>-investissement</a:t>
            </a:r>
            <a:endParaRPr lang="en-US" sz="2800" dirty="0"/>
          </a:p>
        </p:txBody>
      </p:sp>
      <p:sp>
        <p:nvSpPr>
          <p:cNvPr id="3" name="Espace réservé du contenu 2">
            <a:extLst>
              <a:ext uri="{FF2B5EF4-FFF2-40B4-BE49-F238E27FC236}">
                <a16:creationId xmlns:a16="http://schemas.microsoft.com/office/drawing/2014/main" id="{C71A4997-22B0-44C6-8895-10F9BC0567D8}"/>
              </a:ext>
            </a:extLst>
          </p:cNvPr>
          <p:cNvSpPr>
            <a:spLocks noGrp="1"/>
          </p:cNvSpPr>
          <p:nvPr>
            <p:ph idx="1"/>
          </p:nvPr>
        </p:nvSpPr>
        <p:spPr>
          <a:xfrm>
            <a:off x="126186" y="2129978"/>
            <a:ext cx="5160305" cy="2578110"/>
          </a:xfrm>
        </p:spPr>
        <p:txBody>
          <a:bodyPr>
            <a:noAutofit/>
          </a:bodyPr>
          <a:lstStyle/>
          <a:p>
            <a:pPr lvl="1"/>
            <a:r>
              <a:rPr lang="fr-FR" sz="2000" dirty="0">
                <a:solidFill>
                  <a:schemeClr val="tx1">
                    <a:lumMod val="85000"/>
                    <a:lumOff val="15000"/>
                  </a:schemeClr>
                </a:solidFill>
                <a:latin typeface="+mj-lt"/>
              </a:rPr>
              <a:t>Temps et coûts de développement limités : </a:t>
            </a:r>
            <a:r>
              <a:rPr lang="fr-FR" sz="2000" b="0" dirty="0">
                <a:solidFill>
                  <a:schemeClr val="tx1">
                    <a:lumMod val="85000"/>
                    <a:lumOff val="15000"/>
                  </a:schemeClr>
                </a:solidFill>
                <a:latin typeface="+mj-lt"/>
              </a:rPr>
              <a:t>Externalisation plus avantageuse qu’un développement interne </a:t>
            </a:r>
            <a:endParaRPr lang="fr-FR" sz="2000" b="0" dirty="0">
              <a:latin typeface="+mj-lt"/>
            </a:endParaRPr>
          </a:p>
          <a:p>
            <a:pPr lvl="1"/>
            <a:r>
              <a:rPr lang="fr-FR" sz="2000" dirty="0">
                <a:latin typeface="+mj-lt"/>
              </a:rPr>
              <a:t>Fonctionnement en mode agile </a:t>
            </a:r>
            <a:r>
              <a:rPr lang="fr-FR" sz="2000" b="0" dirty="0">
                <a:latin typeface="+mj-lt"/>
              </a:rPr>
              <a:t>entre  les équipes opérationnelles SNCF Réseau et TRINOV (3 itérations) </a:t>
            </a:r>
          </a:p>
          <a:p>
            <a:pPr lvl="1"/>
            <a:r>
              <a:rPr lang="fr-FR" sz="2000" dirty="0">
                <a:latin typeface="+mj-lt"/>
              </a:rPr>
              <a:t>Une prise de risque partagée</a:t>
            </a:r>
          </a:p>
        </p:txBody>
      </p:sp>
      <p:pic>
        <p:nvPicPr>
          <p:cNvPr id="4" name="Image 3">
            <a:extLst>
              <a:ext uri="{FF2B5EF4-FFF2-40B4-BE49-F238E27FC236}">
                <a16:creationId xmlns:a16="http://schemas.microsoft.com/office/drawing/2014/main" id="{07C9CAE8-FF5F-4B9C-9A79-7541219C9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4031" y="154684"/>
            <a:ext cx="943473" cy="857267"/>
          </a:xfrm>
          <a:prstGeom prst="rect">
            <a:avLst/>
          </a:prstGeom>
        </p:spPr>
      </p:pic>
      <p:pic>
        <p:nvPicPr>
          <p:cNvPr id="5" name="Image 4">
            <a:extLst>
              <a:ext uri="{FF2B5EF4-FFF2-40B4-BE49-F238E27FC236}">
                <a16:creationId xmlns:a16="http://schemas.microsoft.com/office/drawing/2014/main" id="{DCF960E2-63DD-47EF-BAC2-4FBA3AD150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8098" y="285820"/>
            <a:ext cx="1143231" cy="653743"/>
          </a:xfrm>
          <a:prstGeom prst="rect">
            <a:avLst/>
          </a:prstGeom>
        </p:spPr>
      </p:pic>
      <p:sp>
        <p:nvSpPr>
          <p:cNvPr id="6" name="Rectangle 5">
            <a:extLst>
              <a:ext uri="{FF2B5EF4-FFF2-40B4-BE49-F238E27FC236}">
                <a16:creationId xmlns:a16="http://schemas.microsoft.com/office/drawing/2014/main" id="{4E5F995B-4C98-4E71-88DC-8C9FB2B764AD}"/>
              </a:ext>
            </a:extLst>
          </p:cNvPr>
          <p:cNvSpPr/>
          <p:nvPr/>
        </p:nvSpPr>
        <p:spPr>
          <a:xfrm>
            <a:off x="6557310" y="2120453"/>
            <a:ext cx="4948746" cy="2578110"/>
          </a:xfrm>
          <a:prstGeom prst="rect">
            <a:avLst/>
          </a:prstGeom>
        </p:spPr>
        <p:txBody>
          <a:bodyPr vert="horz" lIns="91440" tIns="45720" rIns="91440" bIns="45720" rtlCol="0" anchor="t">
            <a:normAutofit/>
          </a:bodyPr>
          <a:lstStyle/>
          <a:p>
            <a:pPr marL="630000" lvl="1" indent="-306000" defTabSz="457200">
              <a:spcBef>
                <a:spcPct val="20000"/>
              </a:spcBef>
              <a:spcAft>
                <a:spcPts val="600"/>
              </a:spcAft>
              <a:buSzPct val="115000"/>
              <a:buFont typeface="Arial" panose="020B0604020202020204" pitchFamily="34" charset="0"/>
              <a:buChar char="•"/>
            </a:pPr>
            <a:r>
              <a:rPr lang="fr-FR" sz="2000" b="1" dirty="0">
                <a:solidFill>
                  <a:schemeClr val="tx1">
                    <a:lumMod val="85000"/>
                    <a:lumOff val="15000"/>
                  </a:schemeClr>
                </a:solidFill>
                <a:latin typeface="+mj-lt"/>
              </a:rPr>
              <a:t>Chiffre d’affaires ‘structurant’</a:t>
            </a:r>
          </a:p>
          <a:p>
            <a:pPr marL="630000" lvl="1" indent="-306000" defTabSz="457200">
              <a:spcBef>
                <a:spcPct val="20000"/>
              </a:spcBef>
              <a:spcAft>
                <a:spcPts val="600"/>
              </a:spcAft>
              <a:buSzPct val="115000"/>
              <a:buFont typeface="Arial" panose="020B0604020202020204" pitchFamily="34" charset="0"/>
              <a:buChar char="•"/>
            </a:pPr>
            <a:r>
              <a:rPr lang="fr-FR" sz="2000" b="1" dirty="0">
                <a:solidFill>
                  <a:schemeClr val="tx1">
                    <a:lumMod val="85000"/>
                    <a:lumOff val="15000"/>
                  </a:schemeClr>
                </a:solidFill>
                <a:latin typeface="+mj-lt"/>
              </a:rPr>
              <a:t>Diversification vers les activités de gestion de réseaux / BTP</a:t>
            </a:r>
          </a:p>
          <a:p>
            <a:pPr marL="630000" lvl="1" indent="-306000" defTabSz="457200">
              <a:spcBef>
                <a:spcPct val="20000"/>
              </a:spcBef>
              <a:spcAft>
                <a:spcPts val="600"/>
              </a:spcAft>
              <a:buSzPct val="115000"/>
              <a:buFont typeface="Arial" panose="020B0604020202020204" pitchFamily="34" charset="0"/>
              <a:buChar char="•"/>
            </a:pPr>
            <a:r>
              <a:rPr lang="fr-FR" sz="2000" b="1" dirty="0">
                <a:solidFill>
                  <a:schemeClr val="tx1">
                    <a:lumMod val="85000"/>
                    <a:lumOff val="15000"/>
                  </a:schemeClr>
                </a:solidFill>
                <a:latin typeface="+mj-lt"/>
              </a:rPr>
              <a:t>Un tremplin pour des projets européens </a:t>
            </a:r>
            <a:r>
              <a:rPr lang="fr-FR" sz="2000" dirty="0">
                <a:solidFill>
                  <a:schemeClr val="tx1">
                    <a:lumMod val="85000"/>
                    <a:lumOff val="15000"/>
                  </a:schemeClr>
                </a:solidFill>
                <a:latin typeface="+mj-lt"/>
              </a:rPr>
              <a:t>avec les homologues de la SNCF </a:t>
            </a:r>
          </a:p>
          <a:p>
            <a:pPr marL="630000" lvl="1" indent="-306000" defTabSz="457200">
              <a:spcBef>
                <a:spcPct val="20000"/>
              </a:spcBef>
              <a:spcAft>
                <a:spcPts val="600"/>
              </a:spcAft>
              <a:buSzPct val="115000"/>
              <a:buFont typeface="Arial" panose="020B0604020202020204" pitchFamily="34" charset="0"/>
              <a:buChar char="•"/>
            </a:pPr>
            <a:endParaRPr lang="fr-FR" sz="2000" dirty="0">
              <a:solidFill>
                <a:schemeClr val="tx1">
                  <a:lumMod val="85000"/>
                  <a:lumOff val="15000"/>
                </a:schemeClr>
              </a:solidFill>
              <a:latin typeface="+mj-lt"/>
            </a:endParaRPr>
          </a:p>
        </p:txBody>
      </p:sp>
      <p:pic>
        <p:nvPicPr>
          <p:cNvPr id="7" name="Image 6">
            <a:extLst>
              <a:ext uri="{FF2B5EF4-FFF2-40B4-BE49-F238E27FC236}">
                <a16:creationId xmlns:a16="http://schemas.microsoft.com/office/drawing/2014/main" id="{06CF9EE8-3962-4F1F-BFFA-23D8AA8D5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8496" y="1319436"/>
            <a:ext cx="958919" cy="871301"/>
          </a:xfrm>
          <a:prstGeom prst="rect">
            <a:avLst/>
          </a:prstGeom>
        </p:spPr>
      </p:pic>
      <p:sp>
        <p:nvSpPr>
          <p:cNvPr id="14" name="Rectangle 13">
            <a:extLst>
              <a:ext uri="{FF2B5EF4-FFF2-40B4-BE49-F238E27FC236}">
                <a16:creationId xmlns:a16="http://schemas.microsoft.com/office/drawing/2014/main" id="{48D8552B-FAA8-4E56-AF87-AA886488E6EA}"/>
              </a:ext>
            </a:extLst>
          </p:cNvPr>
          <p:cNvSpPr/>
          <p:nvPr/>
        </p:nvSpPr>
        <p:spPr>
          <a:xfrm>
            <a:off x="346334" y="5046870"/>
            <a:ext cx="11499332" cy="9148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FD0CAD8-86A2-47A1-AAEC-BD5E6FE6C397}"/>
              </a:ext>
            </a:extLst>
          </p:cNvPr>
          <p:cNvSpPr/>
          <p:nvPr/>
        </p:nvSpPr>
        <p:spPr>
          <a:xfrm>
            <a:off x="740034" y="5146341"/>
            <a:ext cx="10727922" cy="677053"/>
          </a:xfrm>
          <a:prstGeom prst="rect">
            <a:avLst/>
          </a:prstGeom>
        </p:spPr>
        <p:txBody>
          <a:bodyPr vert="horz" lIns="91440" tIns="45720" rIns="91440" bIns="45720" rtlCol="0" anchor="t">
            <a:noAutofit/>
          </a:bodyPr>
          <a:lstStyle/>
          <a:p>
            <a:pPr marL="324000" lvl="1" algn="ctr" defTabSz="457200">
              <a:spcBef>
                <a:spcPct val="20000"/>
              </a:spcBef>
              <a:spcAft>
                <a:spcPts val="600"/>
              </a:spcAft>
              <a:buSzPct val="115000"/>
            </a:pPr>
            <a:r>
              <a:rPr lang="fr-FR" sz="2000" b="1" dirty="0">
                <a:solidFill>
                  <a:schemeClr val="tx1">
                    <a:lumMod val="85000"/>
                    <a:lumOff val="15000"/>
                  </a:schemeClr>
                </a:solidFill>
                <a:latin typeface="+mj-lt"/>
              </a:rPr>
              <a:t>Intégration et adaptation de la norme ISO14051 pour contribuer à établir </a:t>
            </a:r>
            <a:br>
              <a:rPr lang="fr-FR" sz="2000" b="1" dirty="0">
                <a:solidFill>
                  <a:schemeClr val="tx1">
                    <a:lumMod val="85000"/>
                    <a:lumOff val="15000"/>
                  </a:schemeClr>
                </a:solidFill>
                <a:latin typeface="+mj-lt"/>
              </a:rPr>
            </a:br>
            <a:r>
              <a:rPr lang="fr-FR" sz="2000" b="1" dirty="0">
                <a:solidFill>
                  <a:schemeClr val="tx1">
                    <a:lumMod val="85000"/>
                    <a:lumOff val="15000"/>
                  </a:schemeClr>
                </a:solidFill>
                <a:latin typeface="+mj-lt"/>
              </a:rPr>
              <a:t>un standard de comptabilité matières des déchets du BTP</a:t>
            </a:r>
          </a:p>
        </p:txBody>
      </p:sp>
      <p:pic>
        <p:nvPicPr>
          <p:cNvPr id="16" name="Image 15" descr="Une image contenant jouet, LEGO&#10;&#10;Description générée automatiquement">
            <a:extLst>
              <a:ext uri="{FF2B5EF4-FFF2-40B4-BE49-F238E27FC236}">
                <a16:creationId xmlns:a16="http://schemas.microsoft.com/office/drawing/2014/main" id="{DEF32379-31EC-4F18-A9CC-F564B6DC28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183" y="1697287"/>
            <a:ext cx="1268791" cy="1523606"/>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7920F2BA-ECF5-4EB4-B671-5DE94DF8D1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334" y="4884792"/>
            <a:ext cx="1276350" cy="1162050"/>
          </a:xfrm>
          <a:prstGeom prst="rect">
            <a:avLst/>
          </a:prstGeom>
        </p:spPr>
      </p:pic>
      <p:sp>
        <p:nvSpPr>
          <p:cNvPr id="17" name="Footer Placeholder 4">
            <a:extLst>
              <a:ext uri="{FF2B5EF4-FFF2-40B4-BE49-F238E27FC236}">
                <a16:creationId xmlns:a16="http://schemas.microsoft.com/office/drawing/2014/main" id="{D2777FA9-8C31-41DC-9AAC-EE014DEBC512}"/>
              </a:ext>
            </a:extLst>
          </p:cNvPr>
          <p:cNvSpPr txBox="1">
            <a:spLocks/>
          </p:cNvSpPr>
          <p:nvPr/>
        </p:nvSpPr>
        <p:spPr>
          <a:xfrm>
            <a:off x="10947966" y="6569125"/>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19" name="Slide Number Placeholder 5">
            <a:extLst>
              <a:ext uri="{FF2B5EF4-FFF2-40B4-BE49-F238E27FC236}">
                <a16:creationId xmlns:a16="http://schemas.microsoft.com/office/drawing/2014/main" id="{FF3DEC8D-920C-4C9D-B7B0-572D06AA1A14}"/>
              </a:ext>
            </a:extLst>
          </p:cNvPr>
          <p:cNvSpPr>
            <a:spLocks noGrp="1"/>
          </p:cNvSpPr>
          <p:nvPr>
            <p:ph type="sldNum" sz="quarter" idx="12"/>
          </p:nvPr>
        </p:nvSpPr>
        <p:spPr>
          <a:xfrm>
            <a:off x="11173096" y="6570459"/>
            <a:ext cx="909863" cy="287541"/>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4A66AC">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87661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err="1"/>
              <a:t>Moulinot</a:t>
            </a:r>
            <a:r>
              <a:rPr lang="fr-FR" dirty="0"/>
              <a:t>							Romainville</a:t>
            </a:r>
          </a:p>
        </p:txBody>
      </p:sp>
      <p:sp>
        <p:nvSpPr>
          <p:cNvPr id="5" name="Sous-titre 4"/>
          <p:cNvSpPr>
            <a:spLocks noGrp="1"/>
          </p:cNvSpPr>
          <p:nvPr>
            <p:ph type="subTitle" idx="1"/>
          </p:nvPr>
        </p:nvSpPr>
        <p:spPr/>
        <p:txBody>
          <a:bodyPr>
            <a:normAutofit fontScale="85000" lnSpcReduction="20000"/>
          </a:bodyPr>
          <a:lstStyle/>
          <a:p>
            <a:r>
              <a:rPr lang="fr-FR" dirty="0"/>
              <a:t>Valentine Arnaud 										Amélie Bourgeois</a:t>
            </a:r>
          </a:p>
          <a:p>
            <a:r>
              <a:rPr lang="fr-FR" dirty="0"/>
              <a:t>Olivier Salloum – </a:t>
            </a:r>
            <a:r>
              <a:rPr lang="fr-FR" dirty="0">
                <a:hlinkClick r:id="rId2"/>
              </a:rPr>
              <a:t>osalloum@moulinot.fr</a:t>
            </a:r>
            <a:r>
              <a:rPr lang="fr-FR" dirty="0"/>
              <a:t>				</a:t>
            </a:r>
            <a:r>
              <a:rPr lang="fr-FR" dirty="0">
                <a:hlinkClick r:id="rId3"/>
              </a:rPr>
              <a:t>abourgeois@ville-romainville.fr</a:t>
            </a:r>
            <a:r>
              <a:rPr lang="fr-FR" dirty="0"/>
              <a:t> </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 name="Image 9"/>
          <p:cNvPicPr>
            <a:picLocks noChangeAspect="1"/>
          </p:cNvPicPr>
          <p:nvPr/>
        </p:nvPicPr>
        <p:blipFill>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a:stretch>
            <a:fillRect/>
          </a:stretch>
        </p:blipFill>
        <p:spPr>
          <a:xfrm>
            <a:off x="8452001" y="5614238"/>
            <a:ext cx="2770919" cy="520199"/>
          </a:xfrm>
          <a:prstGeom prst="rect">
            <a:avLst/>
          </a:prstGeom>
          <a:noFill/>
          <a:ln>
            <a:noFill/>
          </a:ln>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7157" y="5557517"/>
            <a:ext cx="1874643" cy="609259"/>
          </a:xfrm>
          <a:prstGeom prst="rect">
            <a:avLst/>
          </a:prstGeom>
        </p:spPr>
      </p:pic>
      <p:sp>
        <p:nvSpPr>
          <p:cNvPr id="3" name="Rectangle 2">
            <a:hlinkClick r:id="rId7" action="ppaction://hlinkfile"/>
            <a:extLst>
              <a:ext uri="{FF2B5EF4-FFF2-40B4-BE49-F238E27FC236}">
                <a16:creationId xmlns:a16="http://schemas.microsoft.com/office/drawing/2014/main" id="{7110186F-7A6F-4B15-A44B-91106ED3B9A1}"/>
              </a:ext>
            </a:extLst>
          </p:cNvPr>
          <p:cNvSpPr/>
          <p:nvPr/>
        </p:nvSpPr>
        <p:spPr>
          <a:xfrm>
            <a:off x="9304256" y="886120"/>
            <a:ext cx="1998482" cy="659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Accéder à la </a:t>
            </a:r>
            <a:r>
              <a:rPr lang="fr-FR" dirty="0" err="1"/>
              <a:t>video</a:t>
            </a:r>
            <a:endParaRPr lang="fr-FR" dirty="0"/>
          </a:p>
        </p:txBody>
      </p:sp>
    </p:spTree>
    <p:extLst>
      <p:ext uri="{BB962C8B-B14F-4D97-AF65-F5344CB8AC3E}">
        <p14:creationId xmlns:p14="http://schemas.microsoft.com/office/powerpoint/2010/main" val="3868802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Autofit/>
          </a:bodyPr>
          <a:lstStyle/>
          <a:p>
            <a:r>
              <a:rPr lang="fr-FR" sz="4000" dirty="0"/>
              <a:t>La Cité Maraîchère de Romainville</a:t>
            </a:r>
            <a:br>
              <a:rPr lang="fr-FR" sz="4000" dirty="0"/>
            </a:br>
            <a:r>
              <a:rPr lang="fr-FR" sz="3000" i="1" dirty="0"/>
              <a:t>Laboratoire vivant pour cultiver la ville de demain</a:t>
            </a:r>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811" y="1347695"/>
            <a:ext cx="8436281" cy="4921164"/>
          </a:xfrm>
          <a:prstGeom prst="rect">
            <a:avLst/>
          </a:prstGeom>
        </p:spPr>
      </p:pic>
    </p:spTree>
    <p:extLst>
      <p:ext uri="{BB962C8B-B14F-4D97-AF65-F5344CB8AC3E}">
        <p14:creationId xmlns:p14="http://schemas.microsoft.com/office/powerpoint/2010/main" val="3030445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Autofit/>
          </a:bodyPr>
          <a:lstStyle/>
          <a:p>
            <a:r>
              <a:rPr lang="fr-FR" sz="4000" dirty="0"/>
              <a:t>La Cité Maraîchère de Romainville</a:t>
            </a:r>
            <a:br>
              <a:rPr lang="fr-FR" sz="4000" dirty="0"/>
            </a:br>
            <a:r>
              <a:rPr lang="fr-FR" sz="3000" i="1" dirty="0"/>
              <a:t>Laboratoire vivant pour cultiver la ville de demain</a:t>
            </a:r>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01" y="1383310"/>
            <a:ext cx="8623300" cy="4863541"/>
          </a:xfrm>
          <a:prstGeom prst="rect">
            <a:avLst/>
          </a:prstGeom>
        </p:spPr>
      </p:pic>
    </p:spTree>
    <p:extLst>
      <p:ext uri="{BB962C8B-B14F-4D97-AF65-F5344CB8AC3E}">
        <p14:creationId xmlns:p14="http://schemas.microsoft.com/office/powerpoint/2010/main" val="1221474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Autofit/>
          </a:bodyPr>
          <a:lstStyle/>
          <a:p>
            <a:r>
              <a:rPr lang="fr-FR" sz="4000" dirty="0"/>
              <a:t>La Cité Maraîchère de Romainville</a:t>
            </a:r>
            <a:br>
              <a:rPr lang="fr-FR" sz="4000" dirty="0"/>
            </a:br>
            <a:r>
              <a:rPr lang="fr-FR" sz="3000" i="1" dirty="0"/>
              <a:t>Laboratoire vivant pour cultiver la ville de demain</a:t>
            </a:r>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017" y="1293531"/>
            <a:ext cx="2996483" cy="4994139"/>
          </a:xfrm>
          <a:prstGeom prst="rect">
            <a:avLst/>
          </a:prstGeom>
        </p:spPr>
      </p:pic>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t="4714" b="8204"/>
          <a:stretch/>
        </p:blipFill>
        <p:spPr>
          <a:xfrm>
            <a:off x="5009382" y="1293531"/>
            <a:ext cx="4205353" cy="4994138"/>
          </a:xfrm>
          <a:prstGeom prst="rect">
            <a:avLst/>
          </a:prstGeom>
        </p:spPr>
      </p:pic>
    </p:spTree>
    <p:extLst>
      <p:ext uri="{BB962C8B-B14F-4D97-AF65-F5344CB8AC3E}">
        <p14:creationId xmlns:p14="http://schemas.microsoft.com/office/powerpoint/2010/main" val="2179859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Autofit/>
          </a:bodyPr>
          <a:lstStyle/>
          <a:p>
            <a:r>
              <a:rPr lang="fr-FR" sz="4000" dirty="0"/>
              <a:t>Les partenaires de la Ville</a:t>
            </a:r>
            <a:endParaRPr lang="fr-FR" sz="3000" i="1" dirty="0"/>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9" name="ZoneTexte 8"/>
          <p:cNvSpPr txBox="1"/>
          <p:nvPr/>
        </p:nvSpPr>
        <p:spPr>
          <a:xfrm>
            <a:off x="1340671" y="1994722"/>
            <a:ext cx="1769833" cy="879756"/>
          </a:xfrm>
          <a:prstGeom prst="rect">
            <a:avLst/>
          </a:prstGeom>
          <a:noFill/>
          <a:ln>
            <a:noFill/>
          </a:ln>
        </p:spPr>
        <p:txBody>
          <a:bodyPr lIns="0" tIns="0" rIns="0" bIns="0" anchorCtr="0">
            <a:noAutofit/>
          </a:bodyPr>
          <a:lstStyle>
            <a:defPPr>
              <a:defRPr lang="fr-FR"/>
            </a:defPPr>
            <a:lvl1pPr lvl="0" algn="ctr" hangingPunct="0">
              <a:buNone/>
              <a:tabLst/>
              <a:defRPr lang="fr-FR" sz="3200">
                <a:latin typeface="Candara" panose="020E0502030303020204" pitchFamily="34" charset="0"/>
                <a:ea typeface="Microsoft YaHei" pitchFamily="2"/>
                <a:cs typeface="Mangal" pitchFamily="2"/>
              </a:defRPr>
            </a:lvl1pPr>
          </a:lstStyle>
          <a:p>
            <a:r>
              <a:rPr lang="fr-FR" sz="2400" b="1" dirty="0">
                <a:solidFill>
                  <a:schemeClr val="tx1">
                    <a:lumMod val="95000"/>
                    <a:lumOff val="5000"/>
                  </a:schemeClr>
                </a:solidFill>
                <a:latin typeface="+mn-lt"/>
                <a:ea typeface="+mn-ea"/>
                <a:cs typeface="+mn-cs"/>
              </a:rPr>
              <a:t>Partenaires financiers</a:t>
            </a: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504" y="1881012"/>
            <a:ext cx="1649279" cy="967578"/>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04" y="1881011"/>
            <a:ext cx="964041" cy="964041"/>
          </a:xfrm>
          <a:prstGeom prst="rect">
            <a:avLst/>
          </a:prstGeom>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t="27248" b="27297"/>
          <a:stretch/>
        </p:blipFill>
        <p:spPr>
          <a:xfrm>
            <a:off x="475939" y="2924617"/>
            <a:ext cx="1746899" cy="529357"/>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6712" y="2899285"/>
            <a:ext cx="1892644" cy="556016"/>
          </a:xfrm>
          <a:prstGeom prst="rect">
            <a:avLst/>
          </a:prstGeom>
        </p:spPr>
      </p:pic>
      <p:sp>
        <p:nvSpPr>
          <p:cNvPr id="15" name="ZoneTexte 14"/>
          <p:cNvSpPr txBox="1"/>
          <p:nvPr/>
        </p:nvSpPr>
        <p:spPr>
          <a:xfrm>
            <a:off x="8150410" y="2766749"/>
            <a:ext cx="2140400" cy="1011944"/>
          </a:xfrm>
          <a:prstGeom prst="rect">
            <a:avLst/>
          </a:prstGeom>
          <a:noFill/>
          <a:ln>
            <a:noFill/>
          </a:ln>
        </p:spPr>
        <p:txBody>
          <a:bodyPr lIns="0" tIns="0" rIns="0" bIns="0" anchorCtr="0">
            <a:noAutofit/>
          </a:bodyPr>
          <a:lstStyle>
            <a:defPPr>
              <a:defRPr lang="fr-FR"/>
            </a:defPPr>
            <a:lvl1pPr lvl="0" algn="ctr" hangingPunct="0">
              <a:buNone/>
              <a:tabLst/>
              <a:defRPr lang="fr-FR" sz="3200">
                <a:latin typeface="Candara" panose="020E0502030303020204" pitchFamily="34" charset="0"/>
                <a:ea typeface="Microsoft YaHei" pitchFamily="2"/>
                <a:cs typeface="Mangal" pitchFamily="2"/>
              </a:defRPr>
            </a:lvl1pPr>
          </a:lstStyle>
          <a:p>
            <a:pPr>
              <a:spcBef>
                <a:spcPts val="300"/>
              </a:spcBef>
            </a:pPr>
            <a:r>
              <a:rPr lang="fr-FR" sz="2400" b="1" dirty="0">
                <a:solidFill>
                  <a:schemeClr val="tx1">
                    <a:lumMod val="95000"/>
                    <a:lumOff val="5000"/>
                  </a:schemeClr>
                </a:solidFill>
                <a:latin typeface="+mn-lt"/>
                <a:ea typeface="+mn-ea"/>
                <a:cs typeface="+mn-cs"/>
              </a:rPr>
              <a:t>Partenaires </a:t>
            </a:r>
          </a:p>
          <a:p>
            <a:pPr>
              <a:spcBef>
                <a:spcPts val="300"/>
              </a:spcBef>
            </a:pPr>
            <a:r>
              <a:rPr lang="fr-FR" sz="2400" b="1" dirty="0">
                <a:solidFill>
                  <a:schemeClr val="tx1">
                    <a:lumMod val="95000"/>
                    <a:lumOff val="5000"/>
                  </a:schemeClr>
                </a:solidFill>
                <a:latin typeface="+mn-lt"/>
                <a:ea typeface="+mn-ea"/>
                <a:cs typeface="+mn-cs"/>
              </a:rPr>
              <a:t>techniques</a:t>
            </a:r>
          </a:p>
        </p:txBody>
      </p:sp>
      <p:pic>
        <p:nvPicPr>
          <p:cNvPr id="16" name="Image 15"/>
          <p:cNvPicPr>
            <a:picLocks noChangeAspect="1"/>
          </p:cNvPicPr>
          <p:nvPr/>
        </p:nvPicPr>
        <p:blipFill rotWithShape="1">
          <a:blip r:embed="rId6">
            <a:extLst>
              <a:ext uri="{28A0092B-C50C-407E-A947-70E740481C1C}">
                <a14:useLocalDpi xmlns:a14="http://schemas.microsoft.com/office/drawing/2010/main" val="0"/>
              </a:ext>
            </a:extLst>
          </a:blip>
          <a:srcRect t="15651"/>
          <a:stretch/>
        </p:blipFill>
        <p:spPr>
          <a:xfrm>
            <a:off x="8458983" y="3593979"/>
            <a:ext cx="1372561" cy="428364"/>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3281" y="2754740"/>
            <a:ext cx="884388" cy="557349"/>
          </a:xfrm>
          <a:prstGeom prst="rect">
            <a:avLst/>
          </a:prstGeom>
        </p:spPr>
      </p:pic>
      <p:pic>
        <p:nvPicPr>
          <p:cNvPr id="18" name="Imag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1475" y="2099763"/>
            <a:ext cx="976931" cy="508004"/>
          </a:xfrm>
          <a:prstGeom prst="rect">
            <a:avLst/>
          </a:prstGeom>
        </p:spPr>
      </p:pic>
      <p:pic>
        <p:nvPicPr>
          <p:cNvPr id="19" name="Imag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22466" y="2113285"/>
            <a:ext cx="742853" cy="506491"/>
          </a:xfrm>
          <a:prstGeom prst="rect">
            <a:avLst/>
          </a:prstGeom>
        </p:spPr>
      </p:pic>
      <p:pic>
        <p:nvPicPr>
          <p:cNvPr id="20" name="Imag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3290" y="1509969"/>
            <a:ext cx="1708233" cy="508004"/>
          </a:xfrm>
          <a:prstGeom prst="rect">
            <a:avLst/>
          </a:prstGeom>
        </p:spPr>
      </p:pic>
      <p:pic>
        <p:nvPicPr>
          <p:cNvPr id="21" name="Imag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76791" y="4099879"/>
            <a:ext cx="1513507" cy="443287"/>
          </a:xfrm>
          <a:prstGeom prst="rect">
            <a:avLst/>
          </a:prstGeom>
        </p:spPr>
      </p:pic>
      <p:pic>
        <p:nvPicPr>
          <p:cNvPr id="22" name="Image 21"/>
          <p:cNvPicPr>
            <a:picLocks noChangeAspect="1"/>
          </p:cNvPicPr>
          <p:nvPr/>
        </p:nvPicPr>
        <p:blipFill rotWithShape="1">
          <a:blip r:embed="rId12">
            <a:extLst>
              <a:ext uri="{28A0092B-C50C-407E-A947-70E740481C1C}">
                <a14:useLocalDpi xmlns:a14="http://schemas.microsoft.com/office/drawing/2010/main" val="0"/>
              </a:ext>
            </a:extLst>
          </a:blip>
          <a:srcRect l="4112" t="-3216"/>
          <a:stretch/>
        </p:blipFill>
        <p:spPr>
          <a:xfrm>
            <a:off x="9654562" y="2219028"/>
            <a:ext cx="1918879" cy="413104"/>
          </a:xfrm>
          <a:prstGeom prst="rect">
            <a:avLst/>
          </a:prstGeom>
        </p:spPr>
      </p:pic>
      <p:pic>
        <p:nvPicPr>
          <p:cNvPr id="23" name="Imag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75000" y="2727005"/>
            <a:ext cx="1317508" cy="428190"/>
          </a:xfrm>
          <a:prstGeom prst="rect">
            <a:avLst/>
          </a:prstGeom>
        </p:spPr>
      </p:pic>
      <p:pic>
        <p:nvPicPr>
          <p:cNvPr id="24" name="Imag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97233" y="3214686"/>
            <a:ext cx="1067208" cy="611421"/>
          </a:xfrm>
          <a:prstGeom prst="rect">
            <a:avLst/>
          </a:prstGeom>
        </p:spPr>
      </p:pic>
      <p:pic>
        <p:nvPicPr>
          <p:cNvPr id="25" name="Image 24"/>
          <p:cNvPicPr>
            <a:picLocks noChangeAspect="1"/>
          </p:cNvPicPr>
          <p:nvPr/>
        </p:nvPicPr>
        <p:blipFill rotWithShape="1">
          <a:blip r:embed="rId15" cstate="print">
            <a:extLst>
              <a:ext uri="{28A0092B-C50C-407E-A947-70E740481C1C}">
                <a14:useLocalDpi xmlns:a14="http://schemas.microsoft.com/office/drawing/2010/main" val="0"/>
              </a:ext>
            </a:extLst>
          </a:blip>
          <a:srcRect l="8885" t="29902" r="2448" b="16884"/>
          <a:stretch/>
        </p:blipFill>
        <p:spPr>
          <a:xfrm>
            <a:off x="10124560" y="3911359"/>
            <a:ext cx="1295100" cy="466362"/>
          </a:xfrm>
          <a:prstGeom prst="rect">
            <a:avLst/>
          </a:prstGeom>
        </p:spPr>
      </p:pic>
      <p:pic>
        <p:nvPicPr>
          <p:cNvPr id="26" name="Imag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3517" y="3447376"/>
            <a:ext cx="1617038" cy="693016"/>
          </a:xfrm>
          <a:prstGeom prst="rect">
            <a:avLst/>
          </a:prstGeom>
        </p:spPr>
      </p:pic>
      <p:pic>
        <p:nvPicPr>
          <p:cNvPr id="27" name="Imag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79595" y="4620702"/>
            <a:ext cx="531334" cy="534740"/>
          </a:xfrm>
          <a:prstGeom prst="rect">
            <a:avLst/>
          </a:prstGeom>
        </p:spPr>
      </p:pic>
      <p:pic>
        <p:nvPicPr>
          <p:cNvPr id="28" name="Imag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594605" y="1517634"/>
            <a:ext cx="1946363" cy="595057"/>
          </a:xfrm>
          <a:prstGeom prst="rect">
            <a:avLst/>
          </a:prstGeom>
        </p:spPr>
      </p:pic>
      <p:pic>
        <p:nvPicPr>
          <p:cNvPr id="29" name="Image 28"/>
          <p:cNvPicPr>
            <a:picLocks noChangeAspect="1"/>
          </p:cNvPicPr>
          <p:nvPr/>
        </p:nvPicPr>
        <p:blipFill>
          <a:blip r:embed="rId19"/>
          <a:stretch>
            <a:fillRect/>
          </a:stretch>
        </p:blipFill>
        <p:spPr>
          <a:xfrm>
            <a:off x="4481861" y="5598577"/>
            <a:ext cx="2060949" cy="514383"/>
          </a:xfrm>
          <a:prstGeom prst="rect">
            <a:avLst/>
          </a:prstGeom>
        </p:spPr>
      </p:pic>
      <p:pic>
        <p:nvPicPr>
          <p:cNvPr id="30" name="Image 29"/>
          <p:cNvPicPr>
            <a:picLocks noChangeAspect="1"/>
          </p:cNvPicPr>
          <p:nvPr/>
        </p:nvPicPr>
        <p:blipFill>
          <a:blip r:embed="rId20"/>
          <a:stretch>
            <a:fillRect/>
          </a:stretch>
        </p:blipFill>
        <p:spPr>
          <a:xfrm>
            <a:off x="1785414" y="4906345"/>
            <a:ext cx="1313832" cy="511946"/>
          </a:xfrm>
          <a:prstGeom prst="rect">
            <a:avLst/>
          </a:prstGeom>
        </p:spPr>
      </p:pic>
      <p:pic>
        <p:nvPicPr>
          <p:cNvPr id="31" name="Image 30"/>
          <p:cNvPicPr>
            <a:picLocks noChangeAspect="1"/>
          </p:cNvPicPr>
          <p:nvPr/>
        </p:nvPicPr>
        <p:blipFill>
          <a:blip r:embed="rId21"/>
          <a:stretch>
            <a:fillRect/>
          </a:stretch>
        </p:blipFill>
        <p:spPr>
          <a:xfrm>
            <a:off x="5483756" y="4751102"/>
            <a:ext cx="1314937" cy="513686"/>
          </a:xfrm>
          <a:prstGeom prst="rect">
            <a:avLst/>
          </a:prstGeom>
        </p:spPr>
      </p:pic>
      <p:pic>
        <p:nvPicPr>
          <p:cNvPr id="32" name="Image 31"/>
          <p:cNvPicPr>
            <a:picLocks noChangeAspect="1"/>
          </p:cNvPicPr>
          <p:nvPr/>
        </p:nvPicPr>
        <p:blipFill rotWithShape="1">
          <a:blip r:embed="rId22" cstate="print">
            <a:extLst>
              <a:ext uri="{28A0092B-C50C-407E-A947-70E740481C1C}">
                <a14:useLocalDpi xmlns:a14="http://schemas.microsoft.com/office/drawing/2010/main" val="0"/>
              </a:ext>
            </a:extLst>
          </a:blip>
          <a:srcRect l="1" r="45188" b="24019"/>
          <a:stretch/>
        </p:blipFill>
        <p:spPr>
          <a:xfrm>
            <a:off x="1901806" y="4060527"/>
            <a:ext cx="1722252" cy="827636"/>
          </a:xfrm>
          <a:prstGeom prst="rect">
            <a:avLst/>
          </a:prstGeom>
        </p:spPr>
      </p:pic>
      <p:pic>
        <p:nvPicPr>
          <p:cNvPr id="33" name="Image 3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809070" y="4401656"/>
            <a:ext cx="1489674" cy="402614"/>
          </a:xfrm>
          <a:prstGeom prst="rect">
            <a:avLst/>
          </a:prstGeom>
        </p:spPr>
      </p:pic>
      <p:pic>
        <p:nvPicPr>
          <p:cNvPr id="34" name="Image 33" descr="180418_rom_tm_reunion initiale.pdf - Adobe Reader"/>
          <p:cNvPicPr>
            <a:picLocks noChangeAspect="1"/>
          </p:cNvPicPr>
          <p:nvPr/>
        </p:nvPicPr>
        <p:blipFill rotWithShape="1">
          <a:blip r:embed="rId24" cstate="print">
            <a:extLst>
              <a:ext uri="{28A0092B-C50C-407E-A947-70E740481C1C}">
                <a14:useLocalDpi xmlns:a14="http://schemas.microsoft.com/office/drawing/2010/main" val="0"/>
              </a:ext>
            </a:extLst>
          </a:blip>
          <a:srcRect l="33829" t="72176" r="38011" b="12937"/>
          <a:stretch/>
        </p:blipFill>
        <p:spPr>
          <a:xfrm>
            <a:off x="2915209" y="5626530"/>
            <a:ext cx="1212474" cy="514383"/>
          </a:xfrm>
          <a:prstGeom prst="rect">
            <a:avLst/>
          </a:prstGeom>
        </p:spPr>
      </p:pic>
      <p:sp>
        <p:nvSpPr>
          <p:cNvPr id="35" name="ZoneTexte 34"/>
          <p:cNvSpPr txBox="1"/>
          <p:nvPr/>
        </p:nvSpPr>
        <p:spPr>
          <a:xfrm>
            <a:off x="3136206" y="4819714"/>
            <a:ext cx="2629502" cy="830997"/>
          </a:xfrm>
          <a:prstGeom prst="rect">
            <a:avLst/>
          </a:prstGeom>
          <a:noFill/>
        </p:spPr>
        <p:txBody>
          <a:bodyPr wrap="none" rtlCol="0">
            <a:spAutoFit/>
          </a:bodyPr>
          <a:lstStyle/>
          <a:p>
            <a:pPr algn="ctr"/>
            <a:r>
              <a:rPr lang="fr-FR" sz="2400" b="1" dirty="0">
                <a:solidFill>
                  <a:schemeClr val="tx1">
                    <a:lumMod val="95000"/>
                    <a:lumOff val="5000"/>
                  </a:schemeClr>
                </a:solidFill>
              </a:rPr>
              <a:t>Equipe de </a:t>
            </a:r>
          </a:p>
          <a:p>
            <a:pPr algn="ctr"/>
            <a:r>
              <a:rPr lang="fr-FR" sz="2400" b="1" dirty="0">
                <a:solidFill>
                  <a:schemeClr val="tx1">
                    <a:lumMod val="95000"/>
                    <a:lumOff val="5000"/>
                  </a:schemeClr>
                </a:solidFill>
              </a:rPr>
              <a:t>maîtrise d’œuvre</a:t>
            </a:r>
          </a:p>
        </p:txBody>
      </p:sp>
      <p:pic>
        <p:nvPicPr>
          <p:cNvPr id="11" name="Image 1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34891" y="1355065"/>
            <a:ext cx="1889405" cy="535331"/>
          </a:xfrm>
          <a:prstGeom prst="rect">
            <a:avLst/>
          </a:prstGeom>
          <a:ln>
            <a:solidFill>
              <a:schemeClr val="bg1"/>
            </a:solidFill>
          </a:ln>
        </p:spPr>
      </p:pic>
    </p:spTree>
    <p:extLst>
      <p:ext uri="{BB962C8B-B14F-4D97-AF65-F5344CB8AC3E}">
        <p14:creationId xmlns:p14="http://schemas.microsoft.com/office/powerpoint/2010/main" val="2234787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chor="ctr">
            <a:normAutofit/>
          </a:bodyPr>
          <a:lstStyle/>
          <a:p>
            <a:r>
              <a:rPr lang="fr-FR" dirty="0"/>
              <a:t>Contacts</a:t>
            </a:r>
          </a:p>
        </p:txBody>
      </p:sp>
      <p:sp>
        <p:nvSpPr>
          <p:cNvPr id="9" name="Espace réservé du contenu 8"/>
          <p:cNvSpPr>
            <a:spLocks noGrp="1"/>
          </p:cNvSpPr>
          <p:nvPr>
            <p:ph idx="1"/>
          </p:nvPr>
        </p:nvSpPr>
        <p:spPr/>
        <p:txBody>
          <a:bodyPr/>
          <a:lstStyle/>
          <a:p>
            <a:pPr>
              <a:spcAft>
                <a:spcPts val="1800"/>
              </a:spcAft>
            </a:pPr>
            <a:r>
              <a:rPr lang="fr-FR" dirty="0"/>
              <a:t>La Cité Maraîchère : </a:t>
            </a:r>
            <a:r>
              <a:rPr lang="fr-FR" dirty="0">
                <a:hlinkClick r:id="rId2"/>
              </a:rPr>
              <a:t>http://lacitemaraichere.fr</a:t>
            </a:r>
            <a:r>
              <a:rPr lang="fr-FR" dirty="0"/>
              <a:t> / </a:t>
            </a:r>
            <a:r>
              <a:rPr lang="fr-FR" dirty="0">
                <a:hlinkClick r:id="rId3"/>
              </a:rPr>
              <a:t>contact@lacitemaraichere.fr</a:t>
            </a:r>
            <a:r>
              <a:rPr lang="fr-FR" dirty="0"/>
              <a:t> / réseaux sociaux </a:t>
            </a:r>
            <a:r>
              <a:rPr lang="fr-FR" dirty="0">
                <a:solidFill>
                  <a:srgbClr val="9933FF"/>
                </a:solidFill>
              </a:rPr>
              <a:t>@</a:t>
            </a:r>
            <a:r>
              <a:rPr lang="fr-FR" dirty="0" err="1">
                <a:solidFill>
                  <a:srgbClr val="9933FF"/>
                </a:solidFill>
              </a:rPr>
              <a:t>CiteMaraichere</a:t>
            </a:r>
            <a:r>
              <a:rPr lang="fr-FR" dirty="0">
                <a:solidFill>
                  <a:srgbClr val="9933FF"/>
                </a:solidFill>
              </a:rPr>
              <a:t> </a:t>
            </a:r>
            <a:r>
              <a:rPr lang="fr-FR" dirty="0"/>
              <a:t>(Twitter, Facebook, Instagram, LinkedIn)</a:t>
            </a:r>
          </a:p>
          <a:p>
            <a:pPr>
              <a:spcAft>
                <a:spcPts val="1800"/>
              </a:spcAft>
            </a:pPr>
            <a:r>
              <a:rPr lang="fr-FR" dirty="0" err="1"/>
              <a:t>Moulinot</a:t>
            </a:r>
            <a:r>
              <a:rPr lang="fr-FR" dirty="0"/>
              <a:t> : </a:t>
            </a:r>
            <a:r>
              <a:rPr lang="fr-FR" dirty="0">
                <a:hlinkClick r:id="rId4"/>
              </a:rPr>
              <a:t>www.moulinot.fr</a:t>
            </a:r>
            <a:r>
              <a:rPr lang="fr-FR" dirty="0"/>
              <a:t> </a:t>
            </a:r>
          </a:p>
          <a:p>
            <a:pPr>
              <a:spcAft>
                <a:spcPts val="1800"/>
              </a:spcAft>
            </a:pPr>
            <a:r>
              <a:rPr lang="fr-FR" dirty="0"/>
              <a:t>Collecte des déchets alimentaires : </a:t>
            </a:r>
            <a:r>
              <a:rPr lang="fr-FR" dirty="0">
                <a:hlinkClick r:id="rId5"/>
              </a:rPr>
              <a:t>http://mesdechetsalimentaires.fr</a:t>
            </a:r>
            <a:r>
              <a:rPr lang="fr-FR" dirty="0"/>
              <a:t> </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 name="Image 9"/>
          <p:cNvPicPr>
            <a:picLocks noChangeAspect="1"/>
          </p:cNvPicPr>
          <p:nvPr/>
        </p:nvPicPr>
        <p:blipFill>
          <a:blip r:embed="rId6">
            <a:alphaModFix/>
            <a:extLst>
              <a:ext uri="{BEBA8EAE-BF5A-486C-A8C5-ECC9F3942E4B}">
                <a14:imgProps xmlns:a14="http://schemas.microsoft.com/office/drawing/2010/main">
                  <a14:imgLayer r:embed="rId7">
                    <a14:imgEffect>
                      <a14:brightnessContrast contrast="-40000"/>
                    </a14:imgEffect>
                  </a14:imgLayer>
                </a14:imgProps>
              </a:ext>
            </a:extLst>
          </a:blip>
          <a:srcRect/>
          <a:stretch>
            <a:fillRect/>
          </a:stretch>
        </p:blipFill>
        <p:spPr>
          <a:xfrm>
            <a:off x="7804462" y="5429000"/>
            <a:ext cx="3902998" cy="732730"/>
          </a:xfrm>
          <a:prstGeom prst="rect">
            <a:avLst/>
          </a:prstGeom>
          <a:noFill/>
          <a:ln>
            <a:noFill/>
          </a:ln>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8531" y="5303554"/>
            <a:ext cx="2640541" cy="858176"/>
          </a:xfrm>
          <a:prstGeom prst="rect">
            <a:avLst/>
          </a:prstGeom>
        </p:spPr>
      </p:pic>
    </p:spTree>
    <p:extLst>
      <p:ext uri="{BB962C8B-B14F-4D97-AF65-F5344CB8AC3E}">
        <p14:creationId xmlns:p14="http://schemas.microsoft.com/office/powerpoint/2010/main" val="1329326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err="1"/>
              <a:t>verdicite</a:t>
            </a:r>
            <a:endParaRPr lang="fr-FR" dirty="0"/>
          </a:p>
        </p:txBody>
      </p:sp>
      <p:sp>
        <p:nvSpPr>
          <p:cNvPr id="5" name="Sous-titre 4"/>
          <p:cNvSpPr>
            <a:spLocks noGrp="1"/>
          </p:cNvSpPr>
          <p:nvPr>
            <p:ph type="subTitle" idx="1"/>
          </p:nvPr>
        </p:nvSpPr>
        <p:spPr>
          <a:xfrm>
            <a:off x="581191" y="5420303"/>
            <a:ext cx="10993546" cy="590321"/>
          </a:xfrm>
        </p:spPr>
        <p:txBody>
          <a:bodyPr>
            <a:normAutofit fontScale="85000" lnSpcReduction="20000"/>
          </a:bodyPr>
          <a:lstStyle/>
          <a:p>
            <a:r>
              <a:rPr lang="fr-FR" dirty="0"/>
              <a:t>Julien </a:t>
            </a:r>
            <a:r>
              <a:rPr lang="fr-FR" dirty="0" err="1"/>
              <a:t>beauchesne</a:t>
            </a:r>
            <a:r>
              <a:rPr lang="fr-FR" dirty="0"/>
              <a:t> - TURGEL</a:t>
            </a:r>
          </a:p>
          <a:p>
            <a:r>
              <a:rPr lang="fr-FR" dirty="0">
                <a:solidFill>
                  <a:schemeClr val="tx1"/>
                </a:solidFill>
                <a:hlinkClick r:id="rId2">
                  <a:extLst>
                    <a:ext uri="{A12FA001-AC4F-418D-AE19-62706E023703}">
                      <ahyp:hlinkClr xmlns:ahyp="http://schemas.microsoft.com/office/drawing/2018/hyperlinkcolor" val="tx"/>
                    </a:ext>
                  </a:extLst>
                </a:hlinkClick>
              </a:rPr>
              <a:t>j.beauchesne@verdicite.fr</a:t>
            </a:r>
            <a:r>
              <a:rPr lang="fr-FR" dirty="0">
                <a:solidFill>
                  <a:schemeClr val="tx1"/>
                </a:solidFill>
              </a:rPr>
              <a:t> </a:t>
            </a:r>
            <a:r>
              <a:rPr lang="fr-FR" dirty="0"/>
              <a:t>06 7557 7832</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4" name="Image 3" descr="Une image contenant horloge, objet&#10;&#10;Description générée automatiquement">
            <a:extLst>
              <a:ext uri="{FF2B5EF4-FFF2-40B4-BE49-F238E27FC236}">
                <a16:creationId xmlns:a16="http://schemas.microsoft.com/office/drawing/2014/main" id="{61F22DBF-C19E-49A7-A886-67C49CF7A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5179" y="5446522"/>
            <a:ext cx="2602281" cy="539974"/>
          </a:xfrm>
          <a:prstGeom prst="rect">
            <a:avLst/>
          </a:prstGeom>
        </p:spPr>
      </p:pic>
      <p:pic>
        <p:nvPicPr>
          <p:cNvPr id="10" name="Image 9">
            <a:hlinkClick r:id="rId4"/>
            <a:extLst>
              <a:ext uri="{FF2B5EF4-FFF2-40B4-BE49-F238E27FC236}">
                <a16:creationId xmlns:a16="http://schemas.microsoft.com/office/drawing/2014/main" id="{9B81C82C-96E9-40A8-8A06-280A85022960}"/>
              </a:ext>
            </a:extLst>
          </p:cNvPr>
          <p:cNvPicPr>
            <a:picLocks noChangeAspect="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l="6746" t="10101" r="13068" b="44233"/>
          <a:stretch/>
        </p:blipFill>
        <p:spPr>
          <a:xfrm>
            <a:off x="5071529" y="5445463"/>
            <a:ext cx="533348" cy="540000"/>
          </a:xfrm>
          <a:prstGeom prst="rect">
            <a:avLst/>
          </a:prstGeom>
        </p:spPr>
      </p:pic>
    </p:spTree>
    <p:extLst>
      <p:ext uri="{BB962C8B-B14F-4D97-AF65-F5344CB8AC3E}">
        <p14:creationId xmlns:p14="http://schemas.microsoft.com/office/powerpoint/2010/main" val="2351000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a:t>Pexe</a:t>
            </a:r>
            <a:br>
              <a:rPr lang="fr-FR" dirty="0"/>
            </a:br>
            <a:r>
              <a:rPr lang="fr-FR" dirty="0"/>
              <a:t>LES </a:t>
            </a:r>
            <a:r>
              <a:rPr lang="fr-FR" dirty="0" err="1"/>
              <a:t>éco-entreprises</a:t>
            </a:r>
            <a:r>
              <a:rPr lang="fr-FR" dirty="0"/>
              <a:t> DE FRANCE</a:t>
            </a:r>
          </a:p>
        </p:txBody>
      </p:sp>
      <p:sp>
        <p:nvSpPr>
          <p:cNvPr id="11" name="Espace réservé du contenu 10"/>
          <p:cNvSpPr>
            <a:spLocks noGrp="1"/>
          </p:cNvSpPr>
          <p:nvPr>
            <p:ph idx="1"/>
          </p:nvPr>
        </p:nvSpPr>
        <p:spPr>
          <a:xfrm>
            <a:off x="0" y="2258152"/>
            <a:ext cx="11967729" cy="1754782"/>
          </a:xfrm>
        </p:spPr>
        <p:txBody>
          <a:bodyPr>
            <a:normAutofit/>
          </a:bodyPr>
          <a:lstStyle/>
          <a:p>
            <a:pPr marL="0" indent="0" algn="ctr">
              <a:buNone/>
            </a:pPr>
            <a:r>
              <a:rPr lang="fr-FR" sz="3600" dirty="0"/>
              <a:t>Le premier réseau de PME                                                                                 de l’environnement et de la maîtrise de l’énergie</a:t>
            </a:r>
          </a:p>
        </p:txBody>
      </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7319" y="164257"/>
            <a:ext cx="916141" cy="903664"/>
          </a:xfrm>
          <a:prstGeom prst="rect">
            <a:avLst/>
          </a:prstGeom>
        </p:spPr>
      </p:pic>
      <p:pic>
        <p:nvPicPr>
          <p:cNvPr id="3" name="Image 2"/>
          <p:cNvPicPr>
            <a:picLocks noChangeAspect="1"/>
          </p:cNvPicPr>
          <p:nvPr/>
        </p:nvPicPr>
        <p:blipFill>
          <a:blip r:embed="rId3"/>
          <a:stretch>
            <a:fillRect/>
          </a:stretch>
        </p:blipFill>
        <p:spPr>
          <a:xfrm>
            <a:off x="315874" y="1311327"/>
            <a:ext cx="11741914" cy="853514"/>
          </a:xfrm>
          <a:prstGeom prst="rect">
            <a:avLst/>
          </a:prstGeom>
        </p:spPr>
      </p:pic>
      <p:sp>
        <p:nvSpPr>
          <p:cNvPr id="16" name="ZoneTexte 15"/>
          <p:cNvSpPr txBox="1"/>
          <p:nvPr/>
        </p:nvSpPr>
        <p:spPr>
          <a:xfrm>
            <a:off x="8305486" y="3706162"/>
            <a:ext cx="2997514" cy="584775"/>
          </a:xfrm>
          <a:prstGeom prst="rect">
            <a:avLst/>
          </a:prstGeom>
          <a:solidFill>
            <a:srgbClr val="6B9B2E"/>
          </a:solidFill>
        </p:spPr>
        <p:txBody>
          <a:bodyPr wrap="square" rtlCol="0" anchor="ctr">
            <a:spAutoFit/>
          </a:bodyPr>
          <a:lstStyle/>
          <a:p>
            <a:pPr algn="ctr"/>
            <a:r>
              <a:rPr lang="fr-FR" sz="3200" dirty="0">
                <a:solidFill>
                  <a:schemeClr val="bg1"/>
                </a:solidFill>
              </a:rPr>
              <a:t>RASSEMBLER</a:t>
            </a:r>
          </a:p>
        </p:txBody>
      </p:sp>
      <p:sp>
        <p:nvSpPr>
          <p:cNvPr id="17" name="ZoneTexte 16"/>
          <p:cNvSpPr txBox="1"/>
          <p:nvPr/>
        </p:nvSpPr>
        <p:spPr>
          <a:xfrm>
            <a:off x="8305486" y="5395759"/>
            <a:ext cx="2997514" cy="584775"/>
          </a:xfrm>
          <a:prstGeom prst="rect">
            <a:avLst/>
          </a:prstGeom>
          <a:solidFill>
            <a:srgbClr val="6B9B2E"/>
          </a:solidFill>
        </p:spPr>
        <p:txBody>
          <a:bodyPr wrap="square" rtlCol="0" anchor="ctr">
            <a:spAutoFit/>
          </a:bodyPr>
          <a:lstStyle/>
          <a:p>
            <a:pPr algn="ctr"/>
            <a:r>
              <a:rPr lang="fr-FR" sz="3200" dirty="0">
                <a:solidFill>
                  <a:schemeClr val="bg1"/>
                </a:solidFill>
              </a:rPr>
              <a:t>PROMOUVOIR</a:t>
            </a:r>
          </a:p>
        </p:txBody>
      </p:sp>
      <p:sp>
        <p:nvSpPr>
          <p:cNvPr id="18" name="ZoneTexte 17"/>
          <p:cNvSpPr txBox="1"/>
          <p:nvPr/>
        </p:nvSpPr>
        <p:spPr>
          <a:xfrm>
            <a:off x="8305486" y="4550960"/>
            <a:ext cx="2997514" cy="584775"/>
          </a:xfrm>
          <a:prstGeom prst="rect">
            <a:avLst/>
          </a:prstGeom>
          <a:solidFill>
            <a:srgbClr val="6B9B2E"/>
          </a:solidFill>
        </p:spPr>
        <p:txBody>
          <a:bodyPr wrap="square" rtlCol="0" anchor="ctr">
            <a:spAutoFit/>
          </a:bodyPr>
          <a:lstStyle/>
          <a:p>
            <a:pPr algn="ctr"/>
            <a:r>
              <a:rPr lang="fr-FR" sz="3200" dirty="0">
                <a:solidFill>
                  <a:schemeClr val="bg1"/>
                </a:solidFill>
              </a:rPr>
              <a:t>DÉVELOPPER</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303" y="3854522"/>
            <a:ext cx="2732125" cy="2183549"/>
          </a:xfrm>
          <a:prstGeom prst="rect">
            <a:avLst/>
          </a:prstGeom>
        </p:spPr>
      </p:pic>
      <p:pic>
        <p:nvPicPr>
          <p:cNvPr id="14" name="Image 1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4051285" y="3854522"/>
            <a:ext cx="2720395" cy="2195595"/>
          </a:xfrm>
          <a:prstGeom prst="rect">
            <a:avLst/>
          </a:prstGeom>
        </p:spPr>
      </p:pic>
    </p:spTree>
    <p:extLst>
      <p:ext uri="{BB962C8B-B14F-4D97-AF65-F5344CB8AC3E}">
        <p14:creationId xmlns:p14="http://schemas.microsoft.com/office/powerpoint/2010/main" val="3297093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chor="ctr">
            <a:noAutofit/>
          </a:bodyPr>
          <a:lstStyle/>
          <a:p>
            <a:r>
              <a:rPr lang="fr-FR" sz="3800" dirty="0"/>
              <a:t>Prevention gestion des déchets et du gaspillage alimentaire</a:t>
            </a:r>
          </a:p>
        </p:txBody>
      </p:sp>
      <p:sp>
        <p:nvSpPr>
          <p:cNvPr id="9" name="Espace réservé du contenu 8"/>
          <p:cNvSpPr>
            <a:spLocks noGrp="1"/>
          </p:cNvSpPr>
          <p:nvPr>
            <p:ph idx="1"/>
          </p:nvPr>
        </p:nvSpPr>
        <p:spPr>
          <a:xfrm>
            <a:off x="54938" y="1399383"/>
            <a:ext cx="11967729" cy="5065275"/>
          </a:xfrm>
        </p:spPr>
        <p:txBody>
          <a:bodyPr>
            <a:normAutofit/>
          </a:bodyPr>
          <a:lstStyle/>
          <a:p>
            <a:r>
              <a:rPr lang="fr-FR" b="0" dirty="0"/>
              <a:t>                   est un bureau d’études indépendant basé à Bordeaux Lyon Paris    depuis 1998 et spécialisé dans la prévention, gestion des déchets et du gaspillage alimentaire. En bref :</a:t>
            </a:r>
          </a:p>
          <a:p>
            <a:endParaRPr lang="fr-FR" sz="1400" b="0" dirty="0"/>
          </a:p>
          <a:p>
            <a:pPr marL="1260000" lvl="1"/>
            <a:r>
              <a:rPr lang="fr-FR" b="0" dirty="0"/>
              <a:t>4 associés, 45 collaborateurs, 20 ans d’expertise, 4,5 M€ CA, 500 clients</a:t>
            </a:r>
          </a:p>
          <a:p>
            <a:pPr marL="1260000" lvl="1"/>
            <a:r>
              <a:rPr lang="fr-FR" b="0" dirty="0"/>
              <a:t>Prestations sur mesure, éthique rigoureuse, labellisation </a:t>
            </a:r>
          </a:p>
          <a:p>
            <a:pPr marL="1260000" lvl="1"/>
            <a:r>
              <a:rPr lang="fr-FR" b="0" dirty="0"/>
              <a:t>Méthodologie éprouvée : Terrain </a:t>
            </a:r>
            <a:r>
              <a:rPr lang="fr-FR" b="0" dirty="0">
                <a:sym typeface="Wingdings" panose="05000000000000000000" pitchFamily="2" charset="2"/>
              </a:rPr>
              <a:t> Bilan  Optimisation</a:t>
            </a:r>
          </a:p>
          <a:p>
            <a:pPr marL="1260000" lvl="1"/>
            <a:r>
              <a:rPr lang="fr-FR" b="0" dirty="0">
                <a:sym typeface="Wingdings" panose="05000000000000000000" pitchFamily="2" charset="2"/>
              </a:rPr>
              <a:t>1 site de caractérisation et étuvage à Crisenoy 77</a:t>
            </a:r>
          </a:p>
          <a:p>
            <a:pPr marL="1260000" lvl="1"/>
            <a:r>
              <a:rPr lang="fr-FR" b="0" dirty="0"/>
              <a:t>300 arbres plantés, Achats Responsables, -15% CO₂ 2018 </a:t>
            </a:r>
          </a:p>
          <a:p>
            <a:endParaRPr lang="fr-FR" dirty="0"/>
          </a:p>
          <a:p>
            <a:endParaRPr lang="fr-FR" dirty="0"/>
          </a:p>
          <a:p>
            <a:endParaRPr lang="fr-FR" dirty="0"/>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 name="Image 9">
            <a:hlinkClick r:id="rId2"/>
            <a:extLst>
              <a:ext uri="{FF2B5EF4-FFF2-40B4-BE49-F238E27FC236}">
                <a16:creationId xmlns:a16="http://schemas.microsoft.com/office/drawing/2014/main" id="{58CB00C5-0419-4151-9B9D-66AB293C5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87" y="1519217"/>
            <a:ext cx="1734940" cy="360000"/>
          </a:xfrm>
          <a:prstGeom prst="rect">
            <a:avLst/>
          </a:prstGeom>
        </p:spPr>
      </p:pic>
      <p:pic>
        <p:nvPicPr>
          <p:cNvPr id="11" name="Picture 2" descr="RÃ©sultat de recherche d'images pour &quot;google map&quot;">
            <a:hlinkClick r:id="rId4"/>
            <a:extLst>
              <a:ext uri="{FF2B5EF4-FFF2-40B4-BE49-F238E27FC236}">
                <a16:creationId xmlns:a16="http://schemas.microsoft.com/office/drawing/2014/main" id="{85EBA429-F253-499E-8902-EB8DF2C0F6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87113" y="1560617"/>
            <a:ext cx="277200" cy="277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Ã©sultat de recherche d'images pour &quot;label envol&quot;">
            <a:hlinkClick r:id="rId6"/>
            <a:extLst>
              <a:ext uri="{FF2B5EF4-FFF2-40B4-BE49-F238E27FC236}">
                <a16:creationId xmlns:a16="http://schemas.microsoft.com/office/drawing/2014/main" id="{50F0A0E8-4493-4FA9-A92A-CE4A3CDF9BB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680" t="17240" r="4640" b="17740"/>
          <a:stretch/>
        </p:blipFill>
        <p:spPr bwMode="auto">
          <a:xfrm>
            <a:off x="8337738" y="3827555"/>
            <a:ext cx="332068" cy="25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Ã©sultat de recherche d'images pour &quot;tombinoscope logo&quot;">
            <a:hlinkClick r:id="rId8"/>
            <a:extLst>
              <a:ext uri="{FF2B5EF4-FFF2-40B4-BE49-F238E27FC236}">
                <a16:creationId xmlns:a16="http://schemas.microsoft.com/office/drawing/2014/main" id="{1659DB08-058A-4925-BBAE-072080F3F5F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48185" y="3307457"/>
            <a:ext cx="491936" cy="25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32BFC1C1-0BF7-4943-A6FA-4C47C781A6DB}"/>
              </a:ext>
            </a:extLst>
          </p:cNvPr>
          <p:cNvPicPr>
            <a:picLocks noChangeAspect="1"/>
          </p:cNvPicPr>
          <p:nvPr/>
        </p:nvPicPr>
        <p:blipFill rotWithShape="1">
          <a:blip r:embed="rId10"/>
          <a:srcRect l="8920" t="62904" r="87357" b="30898"/>
          <a:stretch/>
        </p:blipFill>
        <p:spPr>
          <a:xfrm>
            <a:off x="8536704" y="5327154"/>
            <a:ext cx="259448" cy="270000"/>
          </a:xfrm>
          <a:prstGeom prst="rect">
            <a:avLst/>
          </a:prstGeom>
        </p:spPr>
      </p:pic>
    </p:spTree>
    <p:extLst>
      <p:ext uri="{BB962C8B-B14F-4D97-AF65-F5344CB8AC3E}">
        <p14:creationId xmlns:p14="http://schemas.microsoft.com/office/powerpoint/2010/main" val="3860352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38" y="66674"/>
            <a:ext cx="12041812" cy="1136909"/>
          </a:xfrm>
        </p:spPr>
        <p:txBody>
          <a:bodyPr anchor="ctr">
            <a:normAutofit fontScale="90000"/>
          </a:bodyPr>
          <a:lstStyle/>
          <a:p>
            <a:r>
              <a:rPr lang="fr-FR" dirty="0"/>
              <a:t>             </a:t>
            </a:r>
            <a:r>
              <a:rPr lang="fr-FR" sz="4200" dirty="0"/>
              <a:t>- Diag / Plan d’Actions / Coaching</a:t>
            </a:r>
          </a:p>
        </p:txBody>
      </p:sp>
      <p:sp>
        <p:nvSpPr>
          <p:cNvPr id="3" name="Espace réservé du contenu 2"/>
          <p:cNvSpPr>
            <a:spLocks noGrp="1"/>
          </p:cNvSpPr>
          <p:nvPr>
            <p:ph idx="1"/>
          </p:nvPr>
        </p:nvSpPr>
        <p:spPr>
          <a:xfrm>
            <a:off x="54938" y="1399384"/>
            <a:ext cx="11967729" cy="4980938"/>
          </a:xfrm>
        </p:spPr>
        <p:txBody>
          <a:bodyPr>
            <a:normAutofit/>
          </a:bodyPr>
          <a:lstStyle/>
          <a:p>
            <a:r>
              <a:rPr lang="fr-FR" b="0" dirty="0">
                <a:solidFill>
                  <a:prstClr val="black"/>
                </a:solidFill>
                <a:latin typeface="Calibri"/>
              </a:rPr>
              <a:t>En 2014                , réalise un diagnostic déchets et élabore un plan d’actions pour                   en mobilisant 1 </a:t>
            </a:r>
            <a:r>
              <a:rPr lang="fr-FR" b="0" dirty="0" err="1">
                <a:solidFill>
                  <a:prstClr val="black"/>
                </a:solidFill>
                <a:latin typeface="Calibri"/>
              </a:rPr>
              <a:t>Dir</a:t>
            </a:r>
            <a:r>
              <a:rPr lang="fr-FR" b="0" dirty="0">
                <a:solidFill>
                  <a:prstClr val="black"/>
                </a:solidFill>
                <a:latin typeface="Calibri"/>
              </a:rPr>
              <a:t>. Projet, 1 Chargé Projet, 2 Chargés Mission et 1 Expert Prévention durant 50 jours sur 6 mois pour un coût HT de 30 K€</a:t>
            </a:r>
          </a:p>
          <a:p>
            <a:endParaRPr lang="fr-FR" sz="1400" b="0" dirty="0">
              <a:solidFill>
                <a:prstClr val="black"/>
              </a:solidFill>
              <a:latin typeface="Calibri"/>
            </a:endParaRPr>
          </a:p>
          <a:p>
            <a:r>
              <a:rPr lang="fr-FR" b="0" dirty="0">
                <a:solidFill>
                  <a:prstClr val="black"/>
                </a:solidFill>
                <a:latin typeface="Calibri"/>
              </a:rPr>
              <a:t>En 2017-18,                réalise un bilan N+3    et constate que le taux de recyclage a augmenté de 30%; 64.3% des </a:t>
            </a:r>
            <a:r>
              <a:rPr lang="fr-FR" b="0" dirty="0" err="1">
                <a:solidFill>
                  <a:prstClr val="black"/>
                </a:solidFill>
                <a:latin typeface="Calibri"/>
              </a:rPr>
              <a:t>préco</a:t>
            </a:r>
            <a:r>
              <a:rPr lang="fr-FR" b="0" dirty="0">
                <a:solidFill>
                  <a:prstClr val="black"/>
                </a:solidFill>
                <a:latin typeface="Calibri"/>
              </a:rPr>
              <a:t>.                2014 sont </a:t>
            </a:r>
            <a:r>
              <a:rPr lang="fr-FR" b="0" dirty="0" err="1">
                <a:solidFill>
                  <a:prstClr val="black"/>
                </a:solidFill>
                <a:latin typeface="Calibri"/>
              </a:rPr>
              <a:t>tjs</a:t>
            </a:r>
            <a:r>
              <a:rPr lang="fr-FR" b="0" dirty="0">
                <a:solidFill>
                  <a:prstClr val="black"/>
                </a:solidFill>
                <a:latin typeface="Calibri"/>
              </a:rPr>
              <a:t> opérationnelles; les coûts de collecte/traitement/valorisation ont diminué de 63% depuis 2013</a:t>
            </a:r>
          </a:p>
          <a:p>
            <a:endParaRPr lang="fr-FR" sz="1400" b="0" dirty="0">
              <a:solidFill>
                <a:prstClr val="black"/>
              </a:solidFill>
              <a:latin typeface="Calibri"/>
            </a:endParaRPr>
          </a:p>
          <a:p>
            <a:r>
              <a:rPr lang="fr-FR" b="0" dirty="0">
                <a:solidFill>
                  <a:prstClr val="black"/>
                </a:solidFill>
                <a:latin typeface="Calibri"/>
              </a:rPr>
              <a:t>Pour en savoir plus contactez </a:t>
            </a:r>
            <a:r>
              <a:rPr lang="fr-FR" sz="2800" b="0" dirty="0">
                <a:solidFill>
                  <a:prstClr val="black"/>
                </a:solidFill>
                <a:latin typeface="Calibri"/>
              </a:rPr>
              <a:t>Mr Brette, VP Patrimoine et </a:t>
            </a:r>
            <a:r>
              <a:rPr lang="fr-FR" sz="2800" b="0" dirty="0" err="1">
                <a:solidFill>
                  <a:prstClr val="black"/>
                </a:solidFill>
                <a:latin typeface="Calibri"/>
              </a:rPr>
              <a:t>Dév</a:t>
            </a:r>
            <a:r>
              <a:rPr lang="fr-FR" sz="2800" b="0" dirty="0">
                <a:solidFill>
                  <a:prstClr val="black"/>
                </a:solidFill>
                <a:latin typeface="Calibri"/>
              </a:rPr>
              <a:t>. Durable     ou  01 40 97 48 53</a:t>
            </a:r>
            <a:endParaRPr lang="fr-FR" b="0" dirty="0"/>
          </a:p>
          <a:p>
            <a:pPr lvl="1"/>
            <a:endParaRPr lang="fr-FR" dirty="0"/>
          </a:p>
          <a:p>
            <a:endParaRPr lang="fr-FR" dirty="0"/>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9" name="Image 8">
            <a:hlinkClick r:id="rId2"/>
            <a:extLst>
              <a:ext uri="{FF2B5EF4-FFF2-40B4-BE49-F238E27FC236}">
                <a16:creationId xmlns:a16="http://schemas.microsoft.com/office/drawing/2014/main" id="{4DF31BB9-3272-42B0-97BE-079F16249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938" y="477678"/>
            <a:ext cx="1650266" cy="359370"/>
          </a:xfrm>
          <a:prstGeom prst="rect">
            <a:avLst/>
          </a:prstGeom>
        </p:spPr>
      </p:pic>
      <p:pic>
        <p:nvPicPr>
          <p:cNvPr id="11" name="Image 10">
            <a:hlinkClick r:id="rId4"/>
            <a:extLst>
              <a:ext uri="{FF2B5EF4-FFF2-40B4-BE49-F238E27FC236}">
                <a16:creationId xmlns:a16="http://schemas.microsoft.com/office/drawing/2014/main" id="{938791DC-A147-4E0C-BFAD-8935A9F817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2885" y="1553143"/>
            <a:ext cx="1145060" cy="237600"/>
          </a:xfrm>
          <a:prstGeom prst="rect">
            <a:avLst/>
          </a:prstGeom>
        </p:spPr>
      </p:pic>
      <p:pic>
        <p:nvPicPr>
          <p:cNvPr id="12" name="Image 11">
            <a:hlinkClick r:id="rId2"/>
            <a:extLst>
              <a:ext uri="{FF2B5EF4-FFF2-40B4-BE49-F238E27FC236}">
                <a16:creationId xmlns:a16="http://schemas.microsoft.com/office/drawing/2014/main" id="{9C1AC0B4-6E9B-459E-BF9B-2BF337528B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6717" y="1992250"/>
            <a:ext cx="1091085" cy="237600"/>
          </a:xfrm>
          <a:prstGeom prst="rect">
            <a:avLst/>
          </a:prstGeom>
        </p:spPr>
      </p:pic>
      <p:pic>
        <p:nvPicPr>
          <p:cNvPr id="13" name="Image 12">
            <a:hlinkClick r:id="rId7"/>
            <a:extLst>
              <a:ext uri="{FF2B5EF4-FFF2-40B4-BE49-F238E27FC236}">
                <a16:creationId xmlns:a16="http://schemas.microsoft.com/office/drawing/2014/main" id="{6BE735EE-13FD-4D26-81DF-58B0E63493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29" t="3697" r="4218" b="12639"/>
          <a:stretch/>
        </p:blipFill>
        <p:spPr>
          <a:xfrm>
            <a:off x="2377391" y="2022626"/>
            <a:ext cx="198911" cy="198000"/>
          </a:xfrm>
          <a:prstGeom prst="rect">
            <a:avLst/>
          </a:prstGeom>
        </p:spPr>
      </p:pic>
      <p:pic>
        <p:nvPicPr>
          <p:cNvPr id="14" name="Image 13">
            <a:hlinkClick r:id="rId4"/>
            <a:extLst>
              <a:ext uri="{FF2B5EF4-FFF2-40B4-BE49-F238E27FC236}">
                <a16:creationId xmlns:a16="http://schemas.microsoft.com/office/drawing/2014/main" id="{9F474C46-747C-4673-ABBF-CEB842A74A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9702" y="3768201"/>
            <a:ext cx="1145060" cy="237600"/>
          </a:xfrm>
          <a:prstGeom prst="rect">
            <a:avLst/>
          </a:prstGeom>
        </p:spPr>
      </p:pic>
      <p:pic>
        <p:nvPicPr>
          <p:cNvPr id="15" name="Image 14">
            <a:hlinkClick r:id="rId2"/>
            <a:extLst>
              <a:ext uri="{FF2B5EF4-FFF2-40B4-BE49-F238E27FC236}">
                <a16:creationId xmlns:a16="http://schemas.microsoft.com/office/drawing/2014/main" id="{DD65B8E2-A776-488F-B59E-8076227A2F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5415" y="3345534"/>
            <a:ext cx="1091085" cy="237600"/>
          </a:xfrm>
          <a:prstGeom prst="rect">
            <a:avLst/>
          </a:prstGeom>
        </p:spPr>
      </p:pic>
      <p:pic>
        <p:nvPicPr>
          <p:cNvPr id="16" name="Picture 2" descr="RÃ©sultat de recherche d'images pour &quot;logo mail vert&quot;">
            <a:hlinkClick r:id="rId9"/>
            <a:extLst>
              <a:ext uri="{FF2B5EF4-FFF2-40B4-BE49-F238E27FC236}">
                <a16:creationId xmlns:a16="http://schemas.microsoft.com/office/drawing/2014/main" id="{E9276361-F6A0-435E-94ED-0B3E0E2E7E0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167" t="20179" r="8864" b="17005"/>
          <a:stretch/>
        </p:blipFill>
        <p:spPr bwMode="auto">
          <a:xfrm>
            <a:off x="10724489" y="5153849"/>
            <a:ext cx="234878" cy="18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hlinkClick r:id="rId11"/>
            <a:extLst>
              <a:ext uri="{FF2B5EF4-FFF2-40B4-BE49-F238E27FC236}">
                <a16:creationId xmlns:a16="http://schemas.microsoft.com/office/drawing/2014/main" id="{27829B58-087B-4429-A4A2-CA456C65DC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29" t="3697" r="4218" b="12639"/>
          <a:stretch/>
        </p:blipFill>
        <p:spPr>
          <a:xfrm>
            <a:off x="6402973" y="3362074"/>
            <a:ext cx="180828" cy="180000"/>
          </a:xfrm>
          <a:prstGeom prst="rect">
            <a:avLst/>
          </a:prstGeom>
        </p:spPr>
      </p:pic>
    </p:spTree>
    <p:extLst>
      <p:ext uri="{BB962C8B-B14F-4D97-AF65-F5344CB8AC3E}">
        <p14:creationId xmlns:p14="http://schemas.microsoft.com/office/powerpoint/2010/main" val="1311953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UPCYCLEA</a:t>
            </a:r>
          </a:p>
        </p:txBody>
      </p:sp>
      <p:sp>
        <p:nvSpPr>
          <p:cNvPr id="5" name="Sous-titre 4"/>
          <p:cNvSpPr>
            <a:spLocks noGrp="1"/>
          </p:cNvSpPr>
          <p:nvPr>
            <p:ph type="subTitle" idx="1"/>
          </p:nvPr>
        </p:nvSpPr>
        <p:spPr/>
        <p:txBody>
          <a:bodyPr/>
          <a:lstStyle/>
          <a:p>
            <a:r>
              <a:rPr lang="fr-FR" dirty="0"/>
              <a:t>CHRISTINE GUINEBRETIERE</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4" name="Image 3">
            <a:extLst>
              <a:ext uri="{FF2B5EF4-FFF2-40B4-BE49-F238E27FC236}">
                <a16:creationId xmlns:a16="http://schemas.microsoft.com/office/drawing/2014/main" id="{435ACD77-41FA-1245-8519-7287A04F0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8234" y="5398007"/>
            <a:ext cx="969080" cy="811323"/>
          </a:xfrm>
          <a:prstGeom prst="rect">
            <a:avLst/>
          </a:prstGeom>
        </p:spPr>
      </p:pic>
    </p:spTree>
    <p:extLst>
      <p:ext uri="{BB962C8B-B14F-4D97-AF65-F5344CB8AC3E}">
        <p14:creationId xmlns:p14="http://schemas.microsoft.com/office/powerpoint/2010/main" val="532334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chor="ctr">
            <a:normAutofit/>
          </a:bodyPr>
          <a:lstStyle/>
          <a:p>
            <a:r>
              <a:rPr lang="fr-FR" dirty="0"/>
              <a:t>QUI SOMMES-NOUS?</a:t>
            </a:r>
          </a:p>
        </p:txBody>
      </p:sp>
      <p:sp>
        <p:nvSpPr>
          <p:cNvPr id="9" name="Espace réservé du contenu 8"/>
          <p:cNvSpPr>
            <a:spLocks noGrp="1"/>
          </p:cNvSpPr>
          <p:nvPr>
            <p:ph idx="1"/>
          </p:nvPr>
        </p:nvSpPr>
        <p:spPr>
          <a:xfrm>
            <a:off x="372067" y="1426920"/>
            <a:ext cx="11967729" cy="4459416"/>
          </a:xfrm>
        </p:spPr>
        <p:txBody>
          <a:bodyPr/>
          <a:lstStyle/>
          <a:p>
            <a:r>
              <a:rPr lang="fr-FR" sz="2400" dirty="0">
                <a:solidFill>
                  <a:srgbClr val="6ED8FA"/>
                </a:solidFill>
              </a:rPr>
              <a:t>2007 : création d’</a:t>
            </a:r>
            <a:r>
              <a:rPr lang="fr-FR" sz="2400" dirty="0" err="1">
                <a:solidFill>
                  <a:srgbClr val="6ED8FA"/>
                </a:solidFill>
              </a:rPr>
              <a:t>Upcyclea</a:t>
            </a:r>
            <a:r>
              <a:rPr lang="fr-FR" sz="2400" dirty="0">
                <a:solidFill>
                  <a:srgbClr val="6ED8FA"/>
                </a:solidFill>
              </a:rPr>
              <a:t>, sous le nom de EPEA France, leader Economie circulaire, créateur de la méthodologie </a:t>
            </a:r>
            <a:r>
              <a:rPr lang="fr-FR" sz="2400" dirty="0" err="1">
                <a:solidFill>
                  <a:srgbClr val="6ED8FA"/>
                </a:solidFill>
              </a:rPr>
              <a:t>Cradle</a:t>
            </a:r>
            <a:r>
              <a:rPr lang="fr-FR" sz="2400" dirty="0">
                <a:solidFill>
                  <a:srgbClr val="6ED8FA"/>
                </a:solidFill>
              </a:rPr>
              <a:t> to </a:t>
            </a:r>
            <a:r>
              <a:rPr lang="fr-FR" sz="2400" dirty="0" err="1">
                <a:solidFill>
                  <a:srgbClr val="6ED8FA"/>
                </a:solidFill>
              </a:rPr>
              <a:t>Cradle</a:t>
            </a:r>
            <a:r>
              <a:rPr lang="fr-FR" sz="2400" dirty="0">
                <a:solidFill>
                  <a:srgbClr val="6ED8FA"/>
                </a:solidFill>
              </a:rPr>
              <a:t> (C2C)</a:t>
            </a:r>
          </a:p>
          <a:p>
            <a:endParaRPr lang="fr-FR" sz="2400" dirty="0">
              <a:solidFill>
                <a:srgbClr val="6ED8FA"/>
              </a:solidFill>
            </a:endParaRPr>
          </a:p>
          <a:p>
            <a:r>
              <a:rPr lang="fr-FR" sz="2400" dirty="0">
                <a:solidFill>
                  <a:srgbClr val="6ED8FA"/>
                </a:solidFill>
              </a:rPr>
              <a:t>2016 : création de </a:t>
            </a:r>
            <a:r>
              <a:rPr lang="fr-FR" sz="2400" dirty="0" err="1">
                <a:solidFill>
                  <a:srgbClr val="6ED8FA"/>
                </a:solidFill>
              </a:rPr>
              <a:t>myUpcyclea</a:t>
            </a:r>
            <a:r>
              <a:rPr lang="fr-FR" sz="2400" dirty="0">
                <a:solidFill>
                  <a:srgbClr val="6ED8FA"/>
                </a:solidFill>
              </a:rPr>
              <a:t>, lauréate de la </a:t>
            </a:r>
            <a:r>
              <a:rPr lang="fr-FR" sz="2400" dirty="0" err="1">
                <a:solidFill>
                  <a:srgbClr val="6ED8FA"/>
                </a:solidFill>
              </a:rPr>
              <a:t>GreenTech</a:t>
            </a:r>
            <a:r>
              <a:rPr lang="fr-FR" sz="2400" dirty="0">
                <a:solidFill>
                  <a:srgbClr val="6ED8FA"/>
                </a:solidFill>
              </a:rPr>
              <a:t> Verte </a:t>
            </a:r>
          </a:p>
          <a:p>
            <a:endParaRPr lang="fr-FR" sz="2400" dirty="0">
              <a:solidFill>
                <a:srgbClr val="6ED8FA"/>
              </a:solidFill>
            </a:endParaRPr>
          </a:p>
          <a:p>
            <a:r>
              <a:rPr lang="fr-FR" sz="2400" dirty="0">
                <a:solidFill>
                  <a:srgbClr val="6ED8FA"/>
                </a:solidFill>
              </a:rPr>
              <a:t>2019 : </a:t>
            </a:r>
            <a:r>
              <a:rPr lang="fr-FR" sz="2400" dirty="0" err="1">
                <a:solidFill>
                  <a:srgbClr val="6ED8FA"/>
                </a:solidFill>
              </a:rPr>
              <a:t>myUpcyclea</a:t>
            </a:r>
            <a:r>
              <a:rPr lang="fr-FR" sz="2400" dirty="0">
                <a:solidFill>
                  <a:srgbClr val="6ED8FA"/>
                </a:solidFill>
              </a:rPr>
              <a:t>, lauréate PIA3 IDF Innovation numérique</a:t>
            </a:r>
            <a:endParaRPr lang="fr-FR" sz="2400" dirty="0"/>
          </a:p>
          <a:p>
            <a:endParaRPr lang="fr-FR" dirty="0"/>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 name="Image 9">
            <a:extLst>
              <a:ext uri="{FF2B5EF4-FFF2-40B4-BE49-F238E27FC236}">
                <a16:creationId xmlns:a16="http://schemas.microsoft.com/office/drawing/2014/main" id="{2CFC11D9-2FAD-734A-930E-24D711495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8234" y="5398007"/>
            <a:ext cx="969080" cy="811323"/>
          </a:xfrm>
          <a:prstGeom prst="rect">
            <a:avLst/>
          </a:prstGeom>
        </p:spPr>
      </p:pic>
      <p:pic>
        <p:nvPicPr>
          <p:cNvPr id="20" name="Image 19">
            <a:extLst>
              <a:ext uri="{FF2B5EF4-FFF2-40B4-BE49-F238E27FC236}">
                <a16:creationId xmlns:a16="http://schemas.microsoft.com/office/drawing/2014/main" id="{37F8D5E8-D5DA-E74D-A560-F512915C8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920" y="4624609"/>
            <a:ext cx="728882" cy="873454"/>
          </a:xfrm>
          <a:prstGeom prst="rect">
            <a:avLst/>
          </a:prstGeom>
        </p:spPr>
      </p:pic>
      <p:pic>
        <p:nvPicPr>
          <p:cNvPr id="22" name="Image 21">
            <a:extLst>
              <a:ext uri="{FF2B5EF4-FFF2-40B4-BE49-F238E27FC236}">
                <a16:creationId xmlns:a16="http://schemas.microsoft.com/office/drawing/2014/main" id="{BC91A994-6CF7-8449-8915-F412B938F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501" y="4793088"/>
            <a:ext cx="860452" cy="724143"/>
          </a:xfrm>
          <a:prstGeom prst="rect">
            <a:avLst/>
          </a:prstGeom>
        </p:spPr>
      </p:pic>
      <p:pic>
        <p:nvPicPr>
          <p:cNvPr id="24" name="Image 23">
            <a:extLst>
              <a:ext uri="{FF2B5EF4-FFF2-40B4-BE49-F238E27FC236}">
                <a16:creationId xmlns:a16="http://schemas.microsoft.com/office/drawing/2014/main" id="{B7E87E6A-7C2C-6E49-ADF7-6D691BBDB9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287" y="5638922"/>
            <a:ext cx="481167" cy="643359"/>
          </a:xfrm>
          <a:prstGeom prst="rect">
            <a:avLst/>
          </a:prstGeom>
        </p:spPr>
      </p:pic>
      <p:pic>
        <p:nvPicPr>
          <p:cNvPr id="26" name="Image 25">
            <a:extLst>
              <a:ext uri="{FF2B5EF4-FFF2-40B4-BE49-F238E27FC236}">
                <a16:creationId xmlns:a16="http://schemas.microsoft.com/office/drawing/2014/main" id="{AC5FF4CD-0702-0248-B636-FF564204B9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8738" y="5480097"/>
            <a:ext cx="778051" cy="812479"/>
          </a:xfrm>
          <a:prstGeom prst="rect">
            <a:avLst/>
          </a:prstGeom>
        </p:spPr>
      </p:pic>
      <p:pic>
        <p:nvPicPr>
          <p:cNvPr id="28" name="Image 27">
            <a:extLst>
              <a:ext uri="{FF2B5EF4-FFF2-40B4-BE49-F238E27FC236}">
                <a16:creationId xmlns:a16="http://schemas.microsoft.com/office/drawing/2014/main" id="{E4A4EC91-E0D8-EB4C-9F25-E0E7430C2F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4808" y="5355526"/>
            <a:ext cx="767861" cy="937050"/>
          </a:xfrm>
          <a:prstGeom prst="rect">
            <a:avLst/>
          </a:prstGeom>
        </p:spPr>
      </p:pic>
      <p:pic>
        <p:nvPicPr>
          <p:cNvPr id="30" name="Image 29">
            <a:extLst>
              <a:ext uri="{FF2B5EF4-FFF2-40B4-BE49-F238E27FC236}">
                <a16:creationId xmlns:a16="http://schemas.microsoft.com/office/drawing/2014/main" id="{7D7B7F58-ECFF-CA43-9989-F5E099CF08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7399" y="5071136"/>
            <a:ext cx="1088340" cy="373513"/>
          </a:xfrm>
          <a:prstGeom prst="rect">
            <a:avLst/>
          </a:prstGeom>
        </p:spPr>
      </p:pic>
      <p:pic>
        <p:nvPicPr>
          <p:cNvPr id="32" name="Image 31" descr="Une image contenant objet&#10;&#10;Description générée automatiquement">
            <a:extLst>
              <a:ext uri="{FF2B5EF4-FFF2-40B4-BE49-F238E27FC236}">
                <a16:creationId xmlns:a16="http://schemas.microsoft.com/office/drawing/2014/main" id="{F3E1B3F0-3A82-4440-A84A-36711803B2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1207" y="4665260"/>
            <a:ext cx="969080" cy="423206"/>
          </a:xfrm>
          <a:prstGeom prst="rect">
            <a:avLst/>
          </a:prstGeom>
        </p:spPr>
      </p:pic>
      <p:pic>
        <p:nvPicPr>
          <p:cNvPr id="34" name="Image 33">
            <a:extLst>
              <a:ext uri="{FF2B5EF4-FFF2-40B4-BE49-F238E27FC236}">
                <a16:creationId xmlns:a16="http://schemas.microsoft.com/office/drawing/2014/main" id="{2FB0E082-C4BF-204D-BC16-E8CDB33910C3}"/>
              </a:ext>
            </a:extLst>
          </p:cNvPr>
          <p:cNvPicPr>
            <a:picLocks noChangeAspect="1"/>
          </p:cNvPicPr>
          <p:nvPr/>
        </p:nvPicPr>
        <p:blipFill rotWithShape="1">
          <a:blip r:embed="rId10">
            <a:extLst>
              <a:ext uri="{28A0092B-C50C-407E-A947-70E740481C1C}">
                <a14:useLocalDpi xmlns:a14="http://schemas.microsoft.com/office/drawing/2010/main" val="0"/>
              </a:ext>
            </a:extLst>
          </a:blip>
          <a:srcRect t="9493" b="7428"/>
          <a:stretch/>
        </p:blipFill>
        <p:spPr>
          <a:xfrm>
            <a:off x="2377158" y="4744241"/>
            <a:ext cx="2192851" cy="711184"/>
          </a:xfrm>
          <a:prstGeom prst="rect">
            <a:avLst/>
          </a:prstGeom>
        </p:spPr>
      </p:pic>
      <p:pic>
        <p:nvPicPr>
          <p:cNvPr id="36" name="Image 35">
            <a:extLst>
              <a:ext uri="{FF2B5EF4-FFF2-40B4-BE49-F238E27FC236}">
                <a16:creationId xmlns:a16="http://schemas.microsoft.com/office/drawing/2014/main" id="{494BFA31-C7E0-EC45-B27D-01111C4FE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8387" y="4731368"/>
            <a:ext cx="961639" cy="819425"/>
          </a:xfrm>
          <a:prstGeom prst="rect">
            <a:avLst/>
          </a:prstGeom>
        </p:spPr>
      </p:pic>
      <p:pic>
        <p:nvPicPr>
          <p:cNvPr id="38" name="Image 37">
            <a:extLst>
              <a:ext uri="{FF2B5EF4-FFF2-40B4-BE49-F238E27FC236}">
                <a16:creationId xmlns:a16="http://schemas.microsoft.com/office/drawing/2014/main" id="{1714AA51-479E-3E4D-A5C0-DD866508B450}"/>
              </a:ext>
            </a:extLst>
          </p:cNvPr>
          <p:cNvPicPr>
            <a:picLocks noChangeAspect="1"/>
          </p:cNvPicPr>
          <p:nvPr/>
        </p:nvPicPr>
        <p:blipFill rotWithShape="1">
          <a:blip r:embed="rId12">
            <a:extLst>
              <a:ext uri="{28A0092B-C50C-407E-A947-70E740481C1C}">
                <a14:useLocalDpi xmlns:a14="http://schemas.microsoft.com/office/drawing/2010/main" val="0"/>
              </a:ext>
            </a:extLst>
          </a:blip>
          <a:srcRect t="3362" b="11540"/>
          <a:stretch/>
        </p:blipFill>
        <p:spPr>
          <a:xfrm>
            <a:off x="1047334" y="5585186"/>
            <a:ext cx="3073906" cy="581295"/>
          </a:xfrm>
          <a:prstGeom prst="rect">
            <a:avLst/>
          </a:prstGeom>
        </p:spPr>
      </p:pic>
      <p:pic>
        <p:nvPicPr>
          <p:cNvPr id="42" name="Image 41">
            <a:extLst>
              <a:ext uri="{FF2B5EF4-FFF2-40B4-BE49-F238E27FC236}">
                <a16:creationId xmlns:a16="http://schemas.microsoft.com/office/drawing/2014/main" id="{20FD0D8A-FED4-F247-89C9-7161057136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1746" y="5622485"/>
            <a:ext cx="1194809" cy="643359"/>
          </a:xfrm>
          <a:prstGeom prst="rect">
            <a:avLst/>
          </a:prstGeom>
        </p:spPr>
      </p:pic>
      <p:pic>
        <p:nvPicPr>
          <p:cNvPr id="46" name="Image 45">
            <a:extLst>
              <a:ext uri="{FF2B5EF4-FFF2-40B4-BE49-F238E27FC236}">
                <a16:creationId xmlns:a16="http://schemas.microsoft.com/office/drawing/2014/main" id="{040BAF67-86CC-B146-9561-F1EB0A34EF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8203" y="5638922"/>
            <a:ext cx="1399539" cy="590715"/>
          </a:xfrm>
          <a:prstGeom prst="rect">
            <a:avLst/>
          </a:prstGeom>
        </p:spPr>
      </p:pic>
      <p:pic>
        <p:nvPicPr>
          <p:cNvPr id="48" name="Image 47">
            <a:extLst>
              <a:ext uri="{FF2B5EF4-FFF2-40B4-BE49-F238E27FC236}">
                <a16:creationId xmlns:a16="http://schemas.microsoft.com/office/drawing/2014/main" id="{42E37CB5-D8DC-734B-A1D4-77464B9F4D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59804" y="4707196"/>
            <a:ext cx="1050068" cy="804797"/>
          </a:xfrm>
          <a:prstGeom prst="rect">
            <a:avLst/>
          </a:prstGeom>
        </p:spPr>
      </p:pic>
      <p:pic>
        <p:nvPicPr>
          <p:cNvPr id="50" name="Image 49" descr="Une image contenant objet&#10;&#10;Description générée automatiquement">
            <a:extLst>
              <a:ext uri="{FF2B5EF4-FFF2-40B4-BE49-F238E27FC236}">
                <a16:creationId xmlns:a16="http://schemas.microsoft.com/office/drawing/2014/main" id="{15BCF1C3-C1F1-4441-9BE3-ABF3837E8E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84759" y="4791069"/>
            <a:ext cx="1471173" cy="572612"/>
          </a:xfrm>
          <a:prstGeom prst="rect">
            <a:avLst/>
          </a:prstGeom>
        </p:spPr>
      </p:pic>
    </p:spTree>
    <p:extLst>
      <p:ext uri="{BB962C8B-B14F-4D97-AF65-F5344CB8AC3E}">
        <p14:creationId xmlns:p14="http://schemas.microsoft.com/office/powerpoint/2010/main" val="373436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wipe(left)">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Changeons de trajectoire</a:t>
            </a:r>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4" name="Image 3" descr="Une image contenant herbe, extérieur, ciel, arbre&#10;&#10;Description générée automatiquement">
            <a:extLst>
              <a:ext uri="{FF2B5EF4-FFF2-40B4-BE49-F238E27FC236}">
                <a16:creationId xmlns:a16="http://schemas.microsoft.com/office/drawing/2014/main" id="{4D411E65-5A27-F44C-847F-74CA6B661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38" y="3552047"/>
            <a:ext cx="2238295" cy="2756638"/>
          </a:xfrm>
          <a:prstGeom prst="rect">
            <a:avLst/>
          </a:prstGeom>
        </p:spPr>
      </p:pic>
      <p:pic>
        <p:nvPicPr>
          <p:cNvPr id="6" name="Image 5" descr="Une image contenant capture d’écran&#10;&#10;Description générée automatiquement">
            <a:extLst>
              <a:ext uri="{FF2B5EF4-FFF2-40B4-BE49-F238E27FC236}">
                <a16:creationId xmlns:a16="http://schemas.microsoft.com/office/drawing/2014/main" id="{36B9AFEA-7BD2-0849-88A9-D26877BD1287}"/>
              </a:ext>
            </a:extLst>
          </p:cNvPr>
          <p:cNvPicPr>
            <a:picLocks noChangeAspect="1"/>
          </p:cNvPicPr>
          <p:nvPr/>
        </p:nvPicPr>
        <p:blipFill rotWithShape="1">
          <a:blip r:embed="rId3">
            <a:extLst>
              <a:ext uri="{28A0092B-C50C-407E-A947-70E740481C1C}">
                <a14:useLocalDpi xmlns:a14="http://schemas.microsoft.com/office/drawing/2010/main" val="0"/>
              </a:ext>
            </a:extLst>
          </a:blip>
          <a:srcRect t="-1" b="38763"/>
          <a:stretch/>
        </p:blipFill>
        <p:spPr>
          <a:xfrm>
            <a:off x="41753" y="1450383"/>
            <a:ext cx="3677570" cy="2148517"/>
          </a:xfrm>
          <a:prstGeom prst="rect">
            <a:avLst/>
          </a:prstGeom>
        </p:spPr>
      </p:pic>
      <p:pic>
        <p:nvPicPr>
          <p:cNvPr id="13" name="Image 12" descr="Une image contenant texte, capture d’écran&#10;&#10;Description générée automatiquement">
            <a:extLst>
              <a:ext uri="{FF2B5EF4-FFF2-40B4-BE49-F238E27FC236}">
                <a16:creationId xmlns:a16="http://schemas.microsoft.com/office/drawing/2014/main" id="{26855C37-57E8-ED48-9F96-162D321A0FA1}"/>
              </a:ext>
            </a:extLst>
          </p:cNvPr>
          <p:cNvPicPr>
            <a:picLocks noChangeAspect="1"/>
          </p:cNvPicPr>
          <p:nvPr/>
        </p:nvPicPr>
        <p:blipFill rotWithShape="1">
          <a:blip r:embed="rId4">
            <a:extLst>
              <a:ext uri="{28A0092B-C50C-407E-A947-70E740481C1C}">
                <a14:useLocalDpi xmlns:a14="http://schemas.microsoft.com/office/drawing/2010/main" val="0"/>
              </a:ext>
            </a:extLst>
          </a:blip>
          <a:srcRect l="2046" t="54959" r="6023" b="8062"/>
          <a:stretch/>
        </p:blipFill>
        <p:spPr>
          <a:xfrm>
            <a:off x="8777368" y="4170041"/>
            <a:ext cx="3319382" cy="1900455"/>
          </a:xfrm>
          <a:prstGeom prst="rect">
            <a:avLst/>
          </a:prstGeom>
        </p:spPr>
      </p:pic>
      <p:pic>
        <p:nvPicPr>
          <p:cNvPr id="14" name="Image 13" descr="Une image contenant texte, capture d’écran&#10;&#10;Description générée automatiquement">
            <a:extLst>
              <a:ext uri="{FF2B5EF4-FFF2-40B4-BE49-F238E27FC236}">
                <a16:creationId xmlns:a16="http://schemas.microsoft.com/office/drawing/2014/main" id="{798A6EC4-9422-134C-B356-DFB56D05FE81}"/>
              </a:ext>
            </a:extLst>
          </p:cNvPr>
          <p:cNvPicPr>
            <a:picLocks noChangeAspect="1"/>
          </p:cNvPicPr>
          <p:nvPr/>
        </p:nvPicPr>
        <p:blipFill rotWithShape="1">
          <a:blip r:embed="rId4">
            <a:extLst>
              <a:ext uri="{28A0092B-C50C-407E-A947-70E740481C1C}">
                <a14:useLocalDpi xmlns:a14="http://schemas.microsoft.com/office/drawing/2010/main" val="0"/>
              </a:ext>
            </a:extLst>
          </a:blip>
          <a:srcRect r="30743" b="76301"/>
          <a:stretch/>
        </p:blipFill>
        <p:spPr>
          <a:xfrm>
            <a:off x="9414164" y="2124226"/>
            <a:ext cx="2665618" cy="1304774"/>
          </a:xfrm>
          <a:prstGeom prst="rect">
            <a:avLst/>
          </a:prstGeom>
        </p:spPr>
      </p:pic>
      <p:pic>
        <p:nvPicPr>
          <p:cNvPr id="16" name="Image 15" descr="Une image contenant texte, capture d’écran&#10;&#10;Description générée automatiquement">
            <a:extLst>
              <a:ext uri="{FF2B5EF4-FFF2-40B4-BE49-F238E27FC236}">
                <a16:creationId xmlns:a16="http://schemas.microsoft.com/office/drawing/2014/main" id="{D6ED5897-7DD3-CC4A-BE6C-56C608B7E04A}"/>
              </a:ext>
            </a:extLst>
          </p:cNvPr>
          <p:cNvPicPr>
            <a:picLocks noChangeAspect="1"/>
          </p:cNvPicPr>
          <p:nvPr/>
        </p:nvPicPr>
        <p:blipFill rotWithShape="1">
          <a:blip r:embed="rId4">
            <a:extLst>
              <a:ext uri="{28A0092B-C50C-407E-A947-70E740481C1C}">
                <a14:useLocalDpi xmlns:a14="http://schemas.microsoft.com/office/drawing/2010/main" val="0"/>
              </a:ext>
            </a:extLst>
          </a:blip>
          <a:srcRect l="64983" t="92578"/>
          <a:stretch/>
        </p:blipFill>
        <p:spPr>
          <a:xfrm>
            <a:off x="10553964" y="3780647"/>
            <a:ext cx="1337911" cy="405661"/>
          </a:xfrm>
          <a:prstGeom prst="rect">
            <a:avLst/>
          </a:prstGeom>
        </p:spPr>
      </p:pic>
      <p:pic>
        <p:nvPicPr>
          <p:cNvPr id="17" name="Picture 1" descr="page7image10906800">
            <a:extLst>
              <a:ext uri="{FF2B5EF4-FFF2-40B4-BE49-F238E27FC236}">
                <a16:creationId xmlns:a16="http://schemas.microsoft.com/office/drawing/2014/main" id="{4A52F1F0-6A41-C244-9567-A5263AE8A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0114" y="1906544"/>
            <a:ext cx="4832203" cy="4238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43" descr="shutterstock_59038385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4410075" y="1576389"/>
            <a:ext cx="3215481"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Image 34" descr="shutterstock_59038385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4377532" y="5100188"/>
            <a:ext cx="3248025"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Image 18" descr="arbre-avec-racines-2076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09976" y="3294064"/>
            <a:ext cx="185896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181601" y="3297238"/>
            <a:ext cx="1584325" cy="571500"/>
          </a:xfrm>
          <a:prstGeom prst="rect">
            <a:avLst/>
          </a:prstGeom>
          <a:solidFill>
            <a:srgbClr val="F5952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600" dirty="0">
                <a:latin typeface="Arial Narrow"/>
                <a:cs typeface="Arial Narrow"/>
              </a:rPr>
              <a:t>Dynamisme Economique</a:t>
            </a:r>
          </a:p>
        </p:txBody>
      </p:sp>
      <p:sp>
        <p:nvSpPr>
          <p:cNvPr id="8" name="Rectangle 7"/>
          <p:cNvSpPr/>
          <p:nvPr/>
        </p:nvSpPr>
        <p:spPr>
          <a:xfrm>
            <a:off x="5180807" y="4438729"/>
            <a:ext cx="1584325" cy="571500"/>
          </a:xfrm>
          <a:prstGeom prst="rect">
            <a:avLst/>
          </a:prstGeom>
          <a:solidFill>
            <a:srgbClr val="34B8D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600" dirty="0">
                <a:latin typeface="Arial Narrow"/>
                <a:cs typeface="Arial Narrow"/>
              </a:rPr>
              <a:t>Santé &amp; Bien-être</a:t>
            </a:r>
          </a:p>
        </p:txBody>
      </p:sp>
      <p:pic>
        <p:nvPicPr>
          <p:cNvPr id="19462" name="Image 37" descr="shutterstock_77763838.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91325" y="3390901"/>
            <a:ext cx="144145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Image 38" descr="shutterstock_231923260.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9614" y="2138363"/>
            <a:ext cx="1978025"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9"/>
          <p:cNvCxnSpPr/>
          <p:nvPr/>
        </p:nvCxnSpPr>
        <p:spPr>
          <a:xfrm>
            <a:off x="2300288" y="4106863"/>
            <a:ext cx="8128000" cy="0"/>
          </a:xfrm>
          <a:prstGeom prst="line">
            <a:avLst/>
          </a:prstGeom>
          <a:ln w="19050" cmpd="sng">
            <a:solidFill>
              <a:srgbClr val="77CB79"/>
            </a:solidFill>
          </a:ln>
        </p:spPr>
        <p:style>
          <a:lnRef idx="2">
            <a:schemeClr val="accent1"/>
          </a:lnRef>
          <a:fillRef idx="0">
            <a:schemeClr val="accent1"/>
          </a:fillRef>
          <a:effectRef idx="1">
            <a:schemeClr val="accent1"/>
          </a:effectRef>
          <a:fontRef idx="minor">
            <a:schemeClr val="tx1"/>
          </a:fontRef>
        </p:style>
      </p:cxnSp>
      <p:pic>
        <p:nvPicPr>
          <p:cNvPr id="19465" name="Image 39" descr="shutterstock_362813996.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37550" y="2835275"/>
            <a:ext cx="2090738"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181601" y="3868738"/>
            <a:ext cx="1584325" cy="571500"/>
          </a:xfrm>
          <a:prstGeom prst="rect">
            <a:avLst/>
          </a:prstGeom>
          <a:solidFill>
            <a:srgbClr val="FFC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600" dirty="0">
                <a:latin typeface="Arial Narrow"/>
                <a:cs typeface="Arial Narrow"/>
              </a:rPr>
              <a:t>Economie Circulaire</a:t>
            </a:r>
          </a:p>
        </p:txBody>
      </p:sp>
      <p:cxnSp>
        <p:nvCxnSpPr>
          <p:cNvPr id="46" name="Connecteur droit 45"/>
          <p:cNvCxnSpPr/>
          <p:nvPr/>
        </p:nvCxnSpPr>
        <p:spPr>
          <a:xfrm>
            <a:off x="2228850" y="4106863"/>
            <a:ext cx="1728788" cy="0"/>
          </a:xfrm>
          <a:prstGeom prst="line">
            <a:avLst/>
          </a:prstGeom>
          <a:ln w="19050" cmpd="sng">
            <a:solidFill>
              <a:srgbClr val="54BEFD"/>
            </a:solidFill>
          </a:ln>
        </p:spPr>
        <p:style>
          <a:lnRef idx="2">
            <a:schemeClr val="accent1"/>
          </a:lnRef>
          <a:fillRef idx="0">
            <a:schemeClr val="accent1"/>
          </a:fillRef>
          <a:effectRef idx="1">
            <a:schemeClr val="accent1"/>
          </a:effectRef>
          <a:fontRef idx="minor">
            <a:schemeClr val="tx1"/>
          </a:fontRef>
        </p:style>
      </p:cxnSp>
      <p:cxnSp>
        <p:nvCxnSpPr>
          <p:cNvPr id="48" name="Connecteur droit 47"/>
          <p:cNvCxnSpPr/>
          <p:nvPr/>
        </p:nvCxnSpPr>
        <p:spPr>
          <a:xfrm>
            <a:off x="8337550" y="4106863"/>
            <a:ext cx="2090738" cy="0"/>
          </a:xfrm>
          <a:prstGeom prst="line">
            <a:avLst/>
          </a:prstGeom>
          <a:ln w="19050" cmpd="sng">
            <a:solidFill>
              <a:srgbClr val="54BEFD"/>
            </a:solidFill>
          </a:ln>
        </p:spPr>
        <p:style>
          <a:lnRef idx="2">
            <a:schemeClr val="accent1"/>
          </a:lnRef>
          <a:fillRef idx="0">
            <a:schemeClr val="accent1"/>
          </a:fillRef>
          <a:effectRef idx="1">
            <a:schemeClr val="accent1"/>
          </a:effectRef>
          <a:fontRef idx="minor">
            <a:schemeClr val="tx1"/>
          </a:fontRef>
        </p:style>
      </p:cxnSp>
      <p:sp>
        <p:nvSpPr>
          <p:cNvPr id="19469" name="ZoneTexte 49"/>
          <p:cNvSpPr txBox="1">
            <a:spLocks noChangeArrowheads="1"/>
          </p:cNvSpPr>
          <p:nvPr/>
        </p:nvSpPr>
        <p:spPr bwMode="auto">
          <a:xfrm>
            <a:off x="6261100" y="31130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DC192"/>
              </a:buClr>
              <a:buFont typeface="Arial" charset="0"/>
              <a:buChar char="•"/>
              <a:defRPr sz="1400">
                <a:solidFill>
                  <a:schemeClr val="tx1"/>
                </a:solidFill>
                <a:latin typeface="Calibri" charset="0"/>
                <a:ea typeface="ヒラギノ角ゴ Pro W3" charset="-128"/>
              </a:defRPr>
            </a:lvl1pPr>
            <a:lvl2pPr marL="742950" indent="-285750">
              <a:spcBef>
                <a:spcPct val="20000"/>
              </a:spcBef>
              <a:buClr>
                <a:srgbClr val="2DC192"/>
              </a:buClr>
              <a:buFont typeface="Arial" charset="0"/>
              <a:buChar char="–"/>
              <a:defRPr sz="1400">
                <a:solidFill>
                  <a:schemeClr val="tx1"/>
                </a:solidFill>
                <a:latin typeface="Calibri" charset="0"/>
                <a:ea typeface="ヒラギノ角ゴ Pro W3" charset="-128"/>
              </a:defRPr>
            </a:lvl2pPr>
            <a:lvl3pPr marL="1143000" indent="-228600">
              <a:spcBef>
                <a:spcPct val="20000"/>
              </a:spcBef>
              <a:buClr>
                <a:srgbClr val="2DC192"/>
              </a:buClr>
              <a:buFont typeface="Lucida Grande" charset="0"/>
              <a:buChar char="."/>
              <a:defRPr sz="1400">
                <a:solidFill>
                  <a:schemeClr val="tx1"/>
                </a:solidFill>
                <a:latin typeface="Calibri" charset="0"/>
                <a:ea typeface="ヒラギノ角ゴ Pro W3" charset="-128"/>
              </a:defRPr>
            </a:lvl3pPr>
            <a:lvl4pPr marL="1600200" indent="-228600">
              <a:spcBef>
                <a:spcPct val="20000"/>
              </a:spcBef>
              <a:buClr>
                <a:srgbClr val="2DC192"/>
              </a:buClr>
              <a:buFont typeface="Arial" charset="0"/>
              <a:buChar char="–"/>
              <a:defRPr sz="1400">
                <a:solidFill>
                  <a:schemeClr val="tx1"/>
                </a:solidFill>
                <a:latin typeface="Calibri" charset="0"/>
                <a:ea typeface="ヒラギノ角ゴ Pro W3" charset="-128"/>
              </a:defRPr>
            </a:lvl4pPr>
            <a:lvl5pPr marL="2057400" indent="-228600">
              <a:spcBef>
                <a:spcPct val="20000"/>
              </a:spcBef>
              <a:buClr>
                <a:srgbClr val="2DC192"/>
              </a:buClr>
              <a:buFont typeface="Arial" charset="0"/>
              <a:buChar char="»"/>
              <a:defRPr sz="1400">
                <a:solidFill>
                  <a:schemeClr val="tx1"/>
                </a:solidFill>
                <a:latin typeface="Calibri" charset="0"/>
                <a:ea typeface="ヒラギノ角ゴ Pro W3" charset="-128"/>
              </a:defRPr>
            </a:lvl5pPr>
            <a:lvl6pPr marL="2514600" indent="-228600" defTabSz="457200" eaLnBrk="0" fontAlgn="base" hangingPunct="0">
              <a:spcBef>
                <a:spcPct val="20000"/>
              </a:spcBef>
              <a:spcAft>
                <a:spcPct val="0"/>
              </a:spcAft>
              <a:buClr>
                <a:srgbClr val="2DC192"/>
              </a:buClr>
              <a:buFont typeface="Arial" charset="0"/>
              <a:buChar char="»"/>
              <a:defRPr sz="1400">
                <a:solidFill>
                  <a:schemeClr val="tx1"/>
                </a:solidFill>
                <a:latin typeface="Calibri" charset="0"/>
                <a:ea typeface="ヒラギノ角ゴ Pro W3" charset="-128"/>
              </a:defRPr>
            </a:lvl6pPr>
            <a:lvl7pPr marL="2971800" indent="-228600" defTabSz="457200" eaLnBrk="0" fontAlgn="base" hangingPunct="0">
              <a:spcBef>
                <a:spcPct val="20000"/>
              </a:spcBef>
              <a:spcAft>
                <a:spcPct val="0"/>
              </a:spcAft>
              <a:buClr>
                <a:srgbClr val="2DC192"/>
              </a:buClr>
              <a:buFont typeface="Arial" charset="0"/>
              <a:buChar char="»"/>
              <a:defRPr sz="1400">
                <a:solidFill>
                  <a:schemeClr val="tx1"/>
                </a:solidFill>
                <a:latin typeface="Calibri" charset="0"/>
                <a:ea typeface="ヒラギノ角ゴ Pro W3" charset="-128"/>
              </a:defRPr>
            </a:lvl7pPr>
            <a:lvl8pPr marL="3429000" indent="-228600" defTabSz="457200" eaLnBrk="0" fontAlgn="base" hangingPunct="0">
              <a:spcBef>
                <a:spcPct val="20000"/>
              </a:spcBef>
              <a:spcAft>
                <a:spcPct val="0"/>
              </a:spcAft>
              <a:buClr>
                <a:srgbClr val="2DC192"/>
              </a:buClr>
              <a:buFont typeface="Arial" charset="0"/>
              <a:buChar char="»"/>
              <a:defRPr sz="1400">
                <a:solidFill>
                  <a:schemeClr val="tx1"/>
                </a:solidFill>
                <a:latin typeface="Calibri" charset="0"/>
                <a:ea typeface="ヒラギノ角ゴ Pro W3" charset="-128"/>
              </a:defRPr>
            </a:lvl8pPr>
            <a:lvl9pPr marL="3886200" indent="-228600" defTabSz="457200" eaLnBrk="0" fontAlgn="base" hangingPunct="0">
              <a:spcBef>
                <a:spcPct val="20000"/>
              </a:spcBef>
              <a:spcAft>
                <a:spcPct val="0"/>
              </a:spcAft>
              <a:buClr>
                <a:srgbClr val="2DC192"/>
              </a:buClr>
              <a:buFont typeface="Arial" charset="0"/>
              <a:buChar char="»"/>
              <a:defRPr sz="1400">
                <a:solidFill>
                  <a:schemeClr val="tx1"/>
                </a:solidFill>
                <a:latin typeface="Calibri" charset="0"/>
                <a:ea typeface="ヒラギノ角ゴ Pro W3" charset="-128"/>
              </a:defRPr>
            </a:lvl9pPr>
          </a:lstStyle>
          <a:p>
            <a:pPr>
              <a:spcBef>
                <a:spcPct val="0"/>
              </a:spcBef>
              <a:buClrTx/>
              <a:buFontTx/>
              <a:buNone/>
            </a:pPr>
            <a:endParaRPr lang="fr-FR" altLang="fr-FR" sz="1800"/>
          </a:p>
        </p:txBody>
      </p:sp>
      <p:pic>
        <p:nvPicPr>
          <p:cNvPr id="19470" name="Image 52" descr="dimension-lego-evilspoon.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07866" y="4822827"/>
            <a:ext cx="15875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Image 53" descr="lego-r-classic-10696-la-boite-de-briques-creative.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05353" y="4473592"/>
            <a:ext cx="14128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Image 61" descr="famille-heureuse_21164983.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381625" y="2041525"/>
            <a:ext cx="12398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Image 62" descr="C2C copie.gif"/>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672138" y="5097463"/>
            <a:ext cx="6016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26"/>
          <p:cNvSpPr txBox="1"/>
          <p:nvPr/>
        </p:nvSpPr>
        <p:spPr>
          <a:xfrm>
            <a:off x="8048625" y="1196975"/>
            <a:ext cx="290464" cy="369332"/>
          </a:xfrm>
          <a:prstGeom prst="rect">
            <a:avLst/>
          </a:prstGeom>
          <a:noFill/>
        </p:spPr>
        <p:txBody>
          <a:bodyPr wrap="none">
            <a:spAutoFit/>
          </a:bodyPr>
          <a:lstStyle/>
          <a:p>
            <a:pPr>
              <a:defRPr/>
            </a:pPr>
            <a:r>
              <a:rPr lang="fr-FR" dirty="0">
                <a:solidFill>
                  <a:schemeClr val="tx1">
                    <a:lumMod val="65000"/>
                    <a:lumOff val="35000"/>
                  </a:schemeClr>
                </a:solidFill>
                <a:latin typeface="Maven Pro" charset="0"/>
                <a:ea typeface="Maven Pro" charset="0"/>
                <a:cs typeface="Maven Pro" charset="0"/>
              </a:rPr>
              <a:t>  </a:t>
            </a:r>
          </a:p>
        </p:txBody>
      </p:sp>
      <p:sp>
        <p:nvSpPr>
          <p:cNvPr id="30" name="ZoneTexte 18"/>
          <p:cNvSpPr txBox="1">
            <a:spLocks noChangeArrowheads="1"/>
          </p:cNvSpPr>
          <p:nvPr/>
        </p:nvSpPr>
        <p:spPr bwMode="auto">
          <a:xfrm flipH="1">
            <a:off x="7144717" y="1347789"/>
            <a:ext cx="3281985" cy="73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pPr algn="ctr"/>
            <a:r>
              <a:rPr lang="fr-FR" altLang="fr-FR" sz="1600" b="1" dirty="0">
                <a:solidFill>
                  <a:schemeClr val="bg1">
                    <a:lumMod val="50000"/>
                  </a:schemeClr>
                </a:solidFill>
                <a:latin typeface="Avenir Book" charset="0"/>
                <a:ea typeface="Avenir Book" charset="0"/>
                <a:cs typeface="Avenir Book" charset="0"/>
              </a:rPr>
              <a:t>Catalyser des boucles de matières circulaires pour générer du développement économique</a:t>
            </a:r>
          </a:p>
        </p:txBody>
      </p:sp>
      <p:pic>
        <p:nvPicPr>
          <p:cNvPr id="25" name="Image 24">
            <a:extLst>
              <a:ext uri="{FF2B5EF4-FFF2-40B4-BE49-F238E27FC236}">
                <a16:creationId xmlns:a16="http://schemas.microsoft.com/office/drawing/2014/main" id="{07842F57-E66F-B546-AADB-A8AD98FBD4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07329" y="5129343"/>
            <a:ext cx="1289985" cy="1079988"/>
          </a:xfrm>
          <a:prstGeom prst="rect">
            <a:avLst/>
          </a:prstGeom>
        </p:spPr>
      </p:pic>
      <p:sp>
        <p:nvSpPr>
          <p:cNvPr id="26" name="Titre 4">
            <a:extLst>
              <a:ext uri="{FF2B5EF4-FFF2-40B4-BE49-F238E27FC236}">
                <a16:creationId xmlns:a16="http://schemas.microsoft.com/office/drawing/2014/main" id="{6F3D91FF-BD6C-114F-8D83-5A24946AA0C5}"/>
              </a:ext>
            </a:extLst>
          </p:cNvPr>
          <p:cNvSpPr>
            <a:spLocks noGrp="1"/>
          </p:cNvSpPr>
          <p:nvPr>
            <p:ph type="title"/>
          </p:nvPr>
        </p:nvSpPr>
        <p:spPr>
          <a:xfrm>
            <a:off x="54938" y="66675"/>
            <a:ext cx="12041812" cy="1098828"/>
          </a:xfrm>
        </p:spPr>
        <p:txBody>
          <a:bodyPr anchor="ctr">
            <a:normAutofit/>
          </a:bodyPr>
          <a:lstStyle/>
          <a:p>
            <a:r>
              <a:rPr lang="fr-FR" dirty="0"/>
              <a:t>L’</a:t>
            </a:r>
            <a:r>
              <a:rPr lang="fr-FR" dirty="0" err="1"/>
              <a:t>Amenagement</a:t>
            </a:r>
            <a:r>
              <a:rPr lang="fr-FR" dirty="0"/>
              <a:t> circulaire</a:t>
            </a:r>
          </a:p>
        </p:txBody>
      </p:sp>
    </p:spTree>
    <p:extLst>
      <p:ext uri="{BB962C8B-B14F-4D97-AF65-F5344CB8AC3E}">
        <p14:creationId xmlns:p14="http://schemas.microsoft.com/office/powerpoint/2010/main" val="95013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wipe(right)">
                                      <p:cBhvr>
                                        <p:cTn id="7" dur="2000"/>
                                        <p:tgtEl>
                                          <p:spTgt spid="19457"/>
                                        </p:tgtEl>
                                      </p:cBhvr>
                                    </p:animEffect>
                                  </p:childTnLst>
                                </p:cTn>
                              </p:par>
                              <p:par>
                                <p:cTn id="8" presetID="22" presetClass="entr" presetSubtype="8" repeatCount="indefinite"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wipe(left)">
                                      <p:cBhvr>
                                        <p:cTn id="10"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r>
              <a:rPr lang="fr-FR" dirty="0"/>
              <a:t> </a:t>
            </a:r>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14" name="Titre 1">
            <a:extLst>
              <a:ext uri="{FF2B5EF4-FFF2-40B4-BE49-F238E27FC236}">
                <a16:creationId xmlns:a16="http://schemas.microsoft.com/office/drawing/2014/main" id="{6C2BC74A-FFA0-AC4A-9785-BAC72525439A}"/>
              </a:ext>
            </a:extLst>
          </p:cNvPr>
          <p:cNvSpPr txBox="1">
            <a:spLocks/>
          </p:cNvSpPr>
          <p:nvPr/>
        </p:nvSpPr>
        <p:spPr>
          <a:xfrm>
            <a:off x="162197" y="140801"/>
            <a:ext cx="12041812" cy="109882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CREEZ VOS IMPACTS POSITIFS !</a:t>
            </a:r>
          </a:p>
        </p:txBody>
      </p:sp>
      <p:sp>
        <p:nvSpPr>
          <p:cNvPr id="17" name="ZoneTexte 16">
            <a:extLst>
              <a:ext uri="{FF2B5EF4-FFF2-40B4-BE49-F238E27FC236}">
                <a16:creationId xmlns:a16="http://schemas.microsoft.com/office/drawing/2014/main" id="{A461E0F9-970C-8E4F-A742-D6CBCEA2DF17}"/>
              </a:ext>
            </a:extLst>
          </p:cNvPr>
          <p:cNvSpPr txBox="1"/>
          <p:nvPr/>
        </p:nvSpPr>
        <p:spPr>
          <a:xfrm>
            <a:off x="3446336" y="2436993"/>
            <a:ext cx="8160992" cy="3354765"/>
          </a:xfrm>
          <a:prstGeom prst="rect">
            <a:avLst/>
          </a:prstGeom>
          <a:noFill/>
        </p:spPr>
        <p:txBody>
          <a:bodyPr wrap="square" rtlCol="0">
            <a:spAutoFit/>
          </a:bodyPr>
          <a:lstStyle/>
          <a:p>
            <a:pPr marL="285750" indent="-285750">
              <a:buClr>
                <a:srgbClr val="EA8221"/>
              </a:buClr>
              <a:buFont typeface="Wingdings" pitchFamily="2" charset="2"/>
              <a:buChar char="ü"/>
            </a:pPr>
            <a:endParaRPr lang="fr-FR" sz="2000" dirty="0">
              <a:solidFill>
                <a:schemeClr val="tx1">
                  <a:lumMod val="85000"/>
                  <a:lumOff val="15000"/>
                </a:schemeClr>
              </a:solidFill>
            </a:endParaRPr>
          </a:p>
          <a:p>
            <a:pPr marL="285750" indent="-285750">
              <a:buClr>
                <a:srgbClr val="EA8221"/>
              </a:buClr>
              <a:buFont typeface="Wingdings" pitchFamily="2" charset="2"/>
              <a:buChar char="ü"/>
            </a:pPr>
            <a:r>
              <a:rPr lang="fr-FR" sz="2400" dirty="0">
                <a:solidFill>
                  <a:schemeClr val="tx1">
                    <a:lumMod val="75000"/>
                    <a:lumOff val="25000"/>
                  </a:schemeClr>
                </a:solidFill>
              </a:rPr>
              <a:t> La gestion des ressources du territoire :  aide au déploiement d’une supervision des acteurs et des ressources du territoire pour faire émerger des écosystèmes résilients,</a:t>
            </a:r>
          </a:p>
          <a:p>
            <a:pPr marL="285750" indent="-285750">
              <a:buClr>
                <a:srgbClr val="EA8221"/>
              </a:buClr>
              <a:buFont typeface="Wingdings" pitchFamily="2" charset="2"/>
              <a:buChar char="ü"/>
            </a:pPr>
            <a:endParaRPr lang="fr-FR" sz="2400" dirty="0">
              <a:solidFill>
                <a:schemeClr val="tx1">
                  <a:lumMod val="75000"/>
                  <a:lumOff val="25000"/>
                </a:schemeClr>
              </a:solidFill>
            </a:endParaRPr>
          </a:p>
          <a:p>
            <a:pPr marL="285750" indent="-285750">
              <a:buClr>
                <a:srgbClr val="EA8221"/>
              </a:buClr>
              <a:buFont typeface="Wingdings" pitchFamily="2" charset="2"/>
              <a:buChar char="ü"/>
            </a:pPr>
            <a:r>
              <a:rPr lang="fr-FR" sz="2400" dirty="0">
                <a:solidFill>
                  <a:schemeClr val="tx1">
                    <a:lumMod val="75000"/>
                    <a:lumOff val="25000"/>
                  </a:schemeClr>
                </a:solidFill>
              </a:rPr>
              <a:t>Aménagement, Bâtiments, parcs d’activités sains et circulaires </a:t>
            </a:r>
          </a:p>
          <a:p>
            <a:pPr marL="285750" indent="-285750">
              <a:buClr>
                <a:srgbClr val="EA8221"/>
              </a:buClr>
              <a:buFont typeface="Wingdings" pitchFamily="2" charset="2"/>
              <a:buChar char="ü"/>
            </a:pPr>
            <a:endParaRPr lang="fr-FR" sz="2400" dirty="0">
              <a:solidFill>
                <a:schemeClr val="tx1">
                  <a:lumMod val="75000"/>
                  <a:lumOff val="25000"/>
                </a:schemeClr>
              </a:solidFill>
            </a:endParaRPr>
          </a:p>
          <a:p>
            <a:pPr marL="285750" indent="-285750">
              <a:buClr>
                <a:srgbClr val="EA8221"/>
              </a:buClr>
              <a:buFont typeface="Wingdings" pitchFamily="2" charset="2"/>
              <a:buChar char="ü"/>
            </a:pPr>
            <a:r>
              <a:rPr lang="fr-FR" sz="2400" dirty="0">
                <a:solidFill>
                  <a:schemeClr val="tx1">
                    <a:lumMod val="75000"/>
                    <a:lumOff val="25000"/>
                  </a:schemeClr>
                </a:solidFill>
              </a:rPr>
              <a:t>Label circulaire, en cohérence avec les 5 axes du référentiel de l’ADEME</a:t>
            </a:r>
          </a:p>
        </p:txBody>
      </p:sp>
      <p:sp>
        <p:nvSpPr>
          <p:cNvPr id="20" name="ZoneTexte 19">
            <a:extLst>
              <a:ext uri="{FF2B5EF4-FFF2-40B4-BE49-F238E27FC236}">
                <a16:creationId xmlns:a16="http://schemas.microsoft.com/office/drawing/2014/main" id="{F0F9AAEE-46C3-C94C-AC81-77802B87BCED}"/>
              </a:ext>
            </a:extLst>
          </p:cNvPr>
          <p:cNvSpPr txBox="1"/>
          <p:nvPr/>
        </p:nvSpPr>
        <p:spPr>
          <a:xfrm>
            <a:off x="1552601" y="1691120"/>
            <a:ext cx="10651408" cy="461665"/>
          </a:xfrm>
          <a:prstGeom prst="rect">
            <a:avLst/>
          </a:prstGeom>
          <a:noFill/>
        </p:spPr>
        <p:txBody>
          <a:bodyPr wrap="square" rtlCol="0">
            <a:spAutoFit/>
          </a:bodyPr>
          <a:lstStyle/>
          <a:p>
            <a:r>
              <a:rPr lang="fr-FR" sz="2400" dirty="0" err="1">
                <a:solidFill>
                  <a:schemeClr val="tx1">
                    <a:lumMod val="75000"/>
                    <a:lumOff val="25000"/>
                  </a:schemeClr>
                </a:solidFill>
              </a:rPr>
              <a:t>myUpcyclea</a:t>
            </a:r>
            <a:r>
              <a:rPr lang="fr-FR" sz="2400" dirty="0">
                <a:solidFill>
                  <a:schemeClr val="tx1">
                    <a:lumMod val="75000"/>
                    <a:lumOff val="25000"/>
                  </a:schemeClr>
                </a:solidFill>
              </a:rPr>
              <a:t>, la première plateforme qui utilise l’intelligence artificielle pour: </a:t>
            </a:r>
          </a:p>
        </p:txBody>
      </p:sp>
      <p:pic>
        <p:nvPicPr>
          <p:cNvPr id="21" name="Image 20">
            <a:extLst>
              <a:ext uri="{FF2B5EF4-FFF2-40B4-BE49-F238E27FC236}">
                <a16:creationId xmlns:a16="http://schemas.microsoft.com/office/drawing/2014/main" id="{25E25F8B-9987-9A4A-BAD2-ECFD7ACAF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839" y="3106202"/>
            <a:ext cx="2259085" cy="2259085"/>
          </a:xfrm>
          <a:prstGeom prst="rect">
            <a:avLst/>
          </a:prstGeom>
        </p:spPr>
      </p:pic>
      <p:pic>
        <p:nvPicPr>
          <p:cNvPr id="22" name="Picture 4" descr="C:\Users\Pierre\Downloads\Microsoft.SkypeApp_kzf8qxf38zg5c!App\All\Upcyclea_Pastel_h_HD (2).png">
            <a:extLst>
              <a:ext uri="{FF2B5EF4-FFF2-40B4-BE49-F238E27FC236}">
                <a16:creationId xmlns:a16="http://schemas.microsoft.com/office/drawing/2014/main" id="{B9671761-A552-C548-A6AA-21BE52EBDF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525" y="4146647"/>
            <a:ext cx="2328040" cy="1645111"/>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51340DC9-BAF1-BE40-A7CA-9B770093C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72" y="2651063"/>
            <a:ext cx="1495584" cy="1495584"/>
          </a:xfrm>
          <a:prstGeom prst="rect">
            <a:avLst/>
          </a:prstGeom>
        </p:spPr>
      </p:pic>
    </p:spTree>
    <p:extLst>
      <p:ext uri="{BB962C8B-B14F-4D97-AF65-F5344CB8AC3E}">
        <p14:creationId xmlns:p14="http://schemas.microsoft.com/office/powerpoint/2010/main" val="70015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1" presetClass="exit" presetSubtype="0" fill="hold"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EGREEN ET EAU DE PARIS</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1" name="Image 10">
            <a:extLst>
              <a:ext uri="{FF2B5EF4-FFF2-40B4-BE49-F238E27FC236}">
                <a16:creationId xmlns:a16="http://schemas.microsoft.com/office/drawing/2014/main" id="{F42E88C3-5B87-405F-92D8-E3F8DE9A8303}"/>
              </a:ext>
            </a:extLst>
          </p:cNvPr>
          <p:cNvPicPr>
            <a:picLocks noChangeAspect="1"/>
          </p:cNvPicPr>
          <p:nvPr/>
        </p:nvPicPr>
        <p:blipFill>
          <a:blip r:embed="rId2"/>
          <a:stretch>
            <a:fillRect/>
          </a:stretch>
        </p:blipFill>
        <p:spPr>
          <a:xfrm>
            <a:off x="10456074" y="5202101"/>
            <a:ext cx="1533692" cy="1028813"/>
          </a:xfrm>
          <a:prstGeom prst="rect">
            <a:avLst/>
          </a:prstGeom>
        </p:spPr>
      </p:pic>
      <p:pic>
        <p:nvPicPr>
          <p:cNvPr id="12" name="Image 11">
            <a:extLst>
              <a:ext uri="{FF2B5EF4-FFF2-40B4-BE49-F238E27FC236}">
                <a16:creationId xmlns:a16="http://schemas.microsoft.com/office/drawing/2014/main" id="{452658E4-0AE8-444D-98B7-24C74B81FD8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09285" y="5202101"/>
            <a:ext cx="724364" cy="1028813"/>
          </a:xfrm>
          <a:prstGeom prst="rect">
            <a:avLst/>
          </a:prstGeom>
        </p:spPr>
      </p:pic>
    </p:spTree>
    <p:extLst>
      <p:ext uri="{BB962C8B-B14F-4D97-AF65-F5344CB8AC3E}">
        <p14:creationId xmlns:p14="http://schemas.microsoft.com/office/powerpoint/2010/main" val="3203624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A4002DC-03CC-46EB-8898-501A5131E065}"/>
              </a:ext>
            </a:extLst>
          </p:cNvPr>
          <p:cNvPicPr/>
          <p:nvPr/>
        </p:nvPicPr>
        <p:blipFill rotWithShape="1">
          <a:blip r:embed="rId2" cstate="print">
            <a:extLst>
              <a:ext uri="{28A0092B-C50C-407E-A947-70E740481C1C}">
                <a14:useLocalDpi xmlns:a14="http://schemas.microsoft.com/office/drawing/2010/main" val="0"/>
              </a:ext>
            </a:extLst>
          </a:blip>
          <a:srcRect t="19533" r="970"/>
          <a:stretch/>
        </p:blipFill>
        <p:spPr>
          <a:xfrm>
            <a:off x="767033" y="229193"/>
            <a:ext cx="10767049" cy="5881793"/>
          </a:xfrm>
          <a:prstGeom prst="rect">
            <a:avLst/>
          </a:prstGeom>
        </p:spPr>
      </p:pic>
      <p:pic>
        <p:nvPicPr>
          <p:cNvPr id="5" name="Image 4" descr="F:\01_DIRED\01_SID\12- Sensibilisation Usagers\ChallengePSMV 2\Photos et Logo entreprises\Logo quartier des deux rives.png">
            <a:extLst>
              <a:ext uri="{FF2B5EF4-FFF2-40B4-BE49-F238E27FC236}">
                <a16:creationId xmlns:a16="http://schemas.microsoft.com/office/drawing/2014/main" id="{9DF1299A-A849-425B-8DFA-6E0DFA0AD46C}"/>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985008" y="5666350"/>
            <a:ext cx="1096491" cy="636015"/>
          </a:xfrm>
          <a:prstGeom prst="rect">
            <a:avLst/>
          </a:prstGeom>
          <a:noFill/>
          <a:ln>
            <a:noFill/>
          </a:ln>
        </p:spPr>
      </p:pic>
      <p:sp>
        <p:nvSpPr>
          <p:cNvPr id="3" name="Espace réservé du contenu 2">
            <a:extLst>
              <a:ext uri="{FF2B5EF4-FFF2-40B4-BE49-F238E27FC236}">
                <a16:creationId xmlns:a16="http://schemas.microsoft.com/office/drawing/2014/main" id="{4A235293-CA94-4C90-A931-28F329688A96}"/>
              </a:ext>
            </a:extLst>
          </p:cNvPr>
          <p:cNvSpPr>
            <a:spLocks noGrp="1"/>
          </p:cNvSpPr>
          <p:nvPr>
            <p:ph idx="1"/>
          </p:nvPr>
        </p:nvSpPr>
        <p:spPr>
          <a:xfrm>
            <a:off x="1778166" y="140241"/>
            <a:ext cx="9334681" cy="2512117"/>
          </a:xfrm>
        </p:spPr>
        <p:txBody>
          <a:bodyPr>
            <a:normAutofit/>
          </a:bodyPr>
          <a:lstStyle/>
          <a:p>
            <a:pPr marL="0" indent="0" algn="ctr">
              <a:buNone/>
            </a:pPr>
            <a:r>
              <a:rPr lang="fr-FR" sz="3867" i="1" dirty="0">
                <a:solidFill>
                  <a:schemeClr val="bg1"/>
                </a:solidFill>
                <a:latin typeface="Helvetica" panose="020B0604020202020204" pitchFamily="34" charset="0"/>
                <a:cs typeface="Helvetica" panose="020B0604020202020204" pitchFamily="34" charset="0"/>
              </a:rPr>
              <a:t>Sensibiliser au développement durable grâce aux sciences du comportement</a:t>
            </a:r>
            <a:endParaRPr lang="fr-FR" sz="3867" dirty="0">
              <a:solidFill>
                <a:schemeClr val="bg1"/>
              </a:solidFill>
              <a:latin typeface="Helvetica" panose="020B0604020202020204" pitchFamily="34" charset="0"/>
              <a:cs typeface="Helvetica" panose="020B0604020202020204" pitchFamily="34" charset="0"/>
            </a:endParaRPr>
          </a:p>
          <a:p>
            <a:pPr marL="0" indent="0">
              <a:buNone/>
            </a:pPr>
            <a:endParaRPr lang="fr-FR" sz="3867" dirty="0">
              <a:latin typeface="Helvetica" panose="020B0604020202020204" pitchFamily="34" charset="0"/>
              <a:cs typeface="Helvetica" panose="020B0604020202020204" pitchFamily="34" charset="0"/>
            </a:endParaRPr>
          </a:p>
        </p:txBody>
      </p:sp>
      <p:pic>
        <p:nvPicPr>
          <p:cNvPr id="12" name="Image 11">
            <a:extLst>
              <a:ext uri="{FF2B5EF4-FFF2-40B4-BE49-F238E27FC236}">
                <a16:creationId xmlns:a16="http://schemas.microsoft.com/office/drawing/2014/main" id="{440EC72D-67ED-487A-A48C-435241777BFC}"/>
              </a:ext>
            </a:extLst>
          </p:cNvPr>
          <p:cNvPicPr>
            <a:picLocks noChangeAspect="1"/>
          </p:cNvPicPr>
          <p:nvPr/>
        </p:nvPicPr>
        <p:blipFill>
          <a:blip r:embed="rId4"/>
          <a:stretch>
            <a:fillRect/>
          </a:stretch>
        </p:blipFill>
        <p:spPr>
          <a:xfrm>
            <a:off x="187" y="367487"/>
            <a:ext cx="1533692" cy="1028813"/>
          </a:xfrm>
          <a:prstGeom prst="rect">
            <a:avLst/>
          </a:prstGeom>
        </p:spPr>
      </p:pic>
      <p:pic>
        <p:nvPicPr>
          <p:cNvPr id="4" name="Image 3">
            <a:extLst>
              <a:ext uri="{FF2B5EF4-FFF2-40B4-BE49-F238E27FC236}">
                <a16:creationId xmlns:a16="http://schemas.microsoft.com/office/drawing/2014/main" id="{82CEE822-D207-4DE5-B716-FC2745B6CDD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57135" y="367486"/>
            <a:ext cx="724364" cy="1028813"/>
          </a:xfrm>
          <a:prstGeom prst="rect">
            <a:avLst/>
          </a:prstGeom>
        </p:spPr>
      </p:pic>
      <p:sp>
        <p:nvSpPr>
          <p:cNvPr id="10" name="Espace réservé du contenu 2">
            <a:extLst>
              <a:ext uri="{FF2B5EF4-FFF2-40B4-BE49-F238E27FC236}">
                <a16:creationId xmlns:a16="http://schemas.microsoft.com/office/drawing/2014/main" id="{FFEE6B15-0024-46F3-A395-B189F843774C}"/>
              </a:ext>
            </a:extLst>
          </p:cNvPr>
          <p:cNvSpPr txBox="1">
            <a:spLocks/>
          </p:cNvSpPr>
          <p:nvPr/>
        </p:nvSpPr>
        <p:spPr>
          <a:xfrm>
            <a:off x="2802304" y="5331601"/>
            <a:ext cx="7286403" cy="848694"/>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normAutofit fontScale="92500"/>
          </a:bodyPr>
          <a:lstStyle>
            <a:lvl1pPr marL="444500" marR="0" indent="-444500" algn="l" defTabSz="584200" rtl="0" eaLnBrk="1" latinLnBrk="0" hangingPunct="1">
              <a:lnSpc>
                <a:spcPct val="100000"/>
              </a:lnSpc>
              <a:spcBef>
                <a:spcPts val="4200"/>
              </a:spcBef>
              <a:spcAft>
                <a:spcPts val="0"/>
              </a:spcAft>
              <a:buClrTx/>
              <a:buSzPct val="75000"/>
              <a:buFontTx/>
              <a:buChar char="•"/>
              <a:tabLst/>
              <a:defRPr sz="4127"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algn="ctr">
              <a:buNone/>
            </a:pPr>
            <a:r>
              <a:rPr lang="fr-FR" sz="3867" b="1" i="1" dirty="0">
                <a:solidFill>
                  <a:schemeClr val="bg1"/>
                </a:solidFill>
                <a:latin typeface="Helvetica" panose="020B0604020202020204" pitchFamily="34" charset="0"/>
                <a:cs typeface="Helvetica" panose="020B0604020202020204" pitchFamily="34" charset="0"/>
              </a:rPr>
              <a:t>Challenge Paris Se Met Au Verre</a:t>
            </a:r>
          </a:p>
        </p:txBody>
      </p:sp>
    </p:spTree>
    <p:extLst>
      <p:ext uri="{BB962C8B-B14F-4D97-AF65-F5344CB8AC3E}">
        <p14:creationId xmlns:p14="http://schemas.microsoft.com/office/powerpoint/2010/main" val="721146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APTEURS ET INSTRUMENTATION"/>
          <p:cNvSpPr/>
          <p:nvPr/>
        </p:nvSpPr>
        <p:spPr>
          <a:xfrm>
            <a:off x="994469" y="447291"/>
            <a:ext cx="7128745" cy="67800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l">
              <a:defRPr>
                <a:solidFill>
                  <a:schemeClr val="accent2"/>
                </a:solidFill>
                <a:latin typeface="Montserrat Black"/>
                <a:ea typeface="Montserrat Black"/>
                <a:cs typeface="Montserrat Black"/>
                <a:sym typeface="Montserrat Black"/>
              </a:defRPr>
            </a:lvl1pPr>
          </a:lstStyle>
          <a:p>
            <a:r>
              <a:rPr lang="fr-FR" sz="3937" dirty="0">
                <a:solidFill>
                  <a:schemeClr val="accent1"/>
                </a:solidFill>
              </a:rPr>
              <a:t>E</a:t>
            </a:r>
            <a:r>
              <a:rPr lang="fr-FR" sz="3234" dirty="0">
                <a:solidFill>
                  <a:schemeClr val="accent1"/>
                </a:solidFill>
              </a:rPr>
              <a:t>NJEUX ET PROBLÉMATIQUE</a:t>
            </a:r>
            <a:endParaRPr sz="3234" baseline="-25000" dirty="0">
              <a:solidFill>
                <a:schemeClr val="accent1"/>
              </a:solidFill>
            </a:endParaRPr>
          </a:p>
        </p:txBody>
      </p:sp>
      <p:sp>
        <p:nvSpPr>
          <p:cNvPr id="278" name="Ligne"/>
          <p:cNvSpPr/>
          <p:nvPr/>
        </p:nvSpPr>
        <p:spPr>
          <a:xfrm flipV="1">
            <a:off x="661814" y="453475"/>
            <a:ext cx="1" cy="632298"/>
          </a:xfrm>
          <a:prstGeom prst="line">
            <a:avLst/>
          </a:prstGeom>
          <a:ln w="228600">
            <a:solidFill>
              <a:schemeClr val="accent1"/>
            </a:solidFill>
            <a:miter lim="400000"/>
          </a:ln>
        </p:spPr>
        <p:txBody>
          <a:bodyPr lIns="35718" tIns="35718" rIns="35718" bIns="35718" anchor="ctr"/>
          <a:lstStyle/>
          <a:p>
            <a:pPr>
              <a:defRPr sz="2400"/>
            </a:pPr>
            <a:endParaRPr sz="1687"/>
          </a:p>
        </p:txBody>
      </p:sp>
      <p:sp>
        <p:nvSpPr>
          <p:cNvPr id="30" name="Espace réservé du contenu 1">
            <a:extLst>
              <a:ext uri="{FF2B5EF4-FFF2-40B4-BE49-F238E27FC236}">
                <a16:creationId xmlns:a16="http://schemas.microsoft.com/office/drawing/2014/main" id="{7908F00F-C072-44FD-B150-32D6699B79AE}"/>
              </a:ext>
            </a:extLst>
          </p:cNvPr>
          <p:cNvSpPr txBox="1">
            <a:spLocks/>
          </p:cNvSpPr>
          <p:nvPr/>
        </p:nvSpPr>
        <p:spPr>
          <a:xfrm>
            <a:off x="2826798" y="1694140"/>
            <a:ext cx="9365203" cy="5020882"/>
          </a:xfrm>
          <a:prstGeom prst="rect">
            <a:avLst/>
          </a:prstGeom>
          <a:noFill/>
          <a:ln>
            <a:noFill/>
          </a:ln>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400">
                <a:solidFill>
                  <a:schemeClr val="lt1"/>
                </a:solidFill>
                <a:latin typeface="Montserrat Regular"/>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fr-FR" sz="1969" b="1" dirty="0">
                <a:solidFill>
                  <a:schemeClr val="accent1"/>
                </a:solidFill>
              </a:rPr>
              <a:t>Sensibiliser à la gestion des ressources</a:t>
            </a:r>
          </a:p>
          <a:p>
            <a:pPr algn="l"/>
            <a:r>
              <a:rPr lang="fr-FR" sz="1687" dirty="0">
                <a:solidFill>
                  <a:schemeClr val="tx1">
                    <a:lumMod val="65000"/>
                    <a:lumOff val="35000"/>
                  </a:schemeClr>
                </a:solidFill>
              </a:rPr>
              <a:t>Stratégie de la protection des ressources d’Eau de Paris implique de la sensibilisation</a:t>
            </a:r>
          </a:p>
          <a:p>
            <a:pPr algn="l"/>
            <a:endParaRPr lang="fr-FR" sz="1969" dirty="0">
              <a:solidFill>
                <a:schemeClr val="tx1">
                  <a:lumMod val="65000"/>
                  <a:lumOff val="35000"/>
                </a:schemeClr>
              </a:solidFill>
            </a:endParaRPr>
          </a:p>
          <a:p>
            <a:pPr algn="l"/>
            <a:endParaRPr lang="fr-FR" sz="1969" dirty="0">
              <a:solidFill>
                <a:schemeClr val="tx1">
                  <a:lumMod val="65000"/>
                  <a:lumOff val="35000"/>
                </a:schemeClr>
              </a:solidFill>
            </a:endParaRPr>
          </a:p>
          <a:p>
            <a:pPr algn="l"/>
            <a:endParaRPr lang="fr-FR" sz="1969" dirty="0">
              <a:solidFill>
                <a:schemeClr val="tx1">
                  <a:lumMod val="65000"/>
                  <a:lumOff val="35000"/>
                </a:schemeClr>
              </a:solidFill>
            </a:endParaRPr>
          </a:p>
          <a:p>
            <a:pPr algn="l"/>
            <a:endParaRPr lang="fr-FR" sz="703" dirty="0">
              <a:solidFill>
                <a:schemeClr val="tx1">
                  <a:lumMod val="65000"/>
                  <a:lumOff val="35000"/>
                </a:schemeClr>
              </a:solidFill>
            </a:endParaRPr>
          </a:p>
          <a:p>
            <a:pPr algn="l"/>
            <a:r>
              <a:rPr lang="fr-FR" sz="1969" b="1" dirty="0">
                <a:solidFill>
                  <a:schemeClr val="accent1"/>
                </a:solidFill>
              </a:rPr>
              <a:t>Expérimenter des approches innovantes et engageantes</a:t>
            </a:r>
          </a:p>
          <a:p>
            <a:pPr algn="l"/>
            <a:r>
              <a:rPr lang="fr-FR" sz="1687" dirty="0">
                <a:solidFill>
                  <a:schemeClr val="tx1">
                    <a:lumMod val="65000"/>
                    <a:lumOff val="35000"/>
                  </a:schemeClr>
                </a:solidFill>
              </a:rPr>
              <a:t>Les actions de sensibilisation classiques ne sont pas toujours efficaces</a:t>
            </a:r>
          </a:p>
          <a:p>
            <a:pPr algn="l"/>
            <a:endParaRPr lang="fr-FR" sz="1969" dirty="0">
              <a:solidFill>
                <a:schemeClr val="tx1">
                  <a:lumMod val="65000"/>
                  <a:lumOff val="35000"/>
                </a:schemeClr>
              </a:solidFill>
            </a:endParaRPr>
          </a:p>
          <a:p>
            <a:pPr algn="l"/>
            <a:endParaRPr lang="fr-FR" sz="1969" dirty="0">
              <a:solidFill>
                <a:schemeClr val="tx1">
                  <a:lumMod val="65000"/>
                  <a:lumOff val="35000"/>
                </a:schemeClr>
              </a:solidFill>
            </a:endParaRPr>
          </a:p>
          <a:p>
            <a:pPr algn="l"/>
            <a:endParaRPr lang="fr-FR" sz="703" dirty="0">
              <a:solidFill>
                <a:schemeClr val="tx1">
                  <a:lumMod val="65000"/>
                  <a:lumOff val="35000"/>
                </a:schemeClr>
              </a:solidFill>
            </a:endParaRPr>
          </a:p>
          <a:p>
            <a:pPr algn="l"/>
            <a:endParaRPr lang="fr-FR" sz="703" dirty="0">
              <a:solidFill>
                <a:schemeClr val="tx1">
                  <a:lumMod val="65000"/>
                  <a:lumOff val="35000"/>
                </a:schemeClr>
              </a:solidFill>
            </a:endParaRPr>
          </a:p>
          <a:p>
            <a:pPr algn="l"/>
            <a:r>
              <a:rPr lang="fr-FR" sz="1969" b="1" dirty="0">
                <a:solidFill>
                  <a:schemeClr val="accent1"/>
                </a:solidFill>
              </a:rPr>
              <a:t>Animer une démarche à l’échelle d’un quartier auprès des collaborateurs</a:t>
            </a:r>
          </a:p>
          <a:p>
            <a:pPr algn="l"/>
            <a:r>
              <a:rPr lang="fr-FR" sz="1687" dirty="0">
                <a:solidFill>
                  <a:schemeClr val="tx1">
                    <a:lumMod val="65000"/>
                    <a:lumOff val="35000"/>
                  </a:schemeClr>
                </a:solidFill>
              </a:rPr>
              <a:t>Le quartier des « Deux Rives » à Paris met en place des </a:t>
            </a:r>
            <a:r>
              <a:rPr lang="fr-FR" sz="1687" dirty="0" err="1">
                <a:solidFill>
                  <a:schemeClr val="tx1">
                    <a:lumMod val="65000"/>
                    <a:lumOff val="35000"/>
                  </a:schemeClr>
                </a:solidFill>
              </a:rPr>
              <a:t>initatives</a:t>
            </a:r>
            <a:r>
              <a:rPr lang="fr-FR" sz="1687" dirty="0">
                <a:solidFill>
                  <a:schemeClr val="tx1">
                    <a:lumMod val="65000"/>
                    <a:lumOff val="35000"/>
                  </a:schemeClr>
                </a:solidFill>
              </a:rPr>
              <a:t> d’économie circulaire</a:t>
            </a:r>
          </a:p>
          <a:p>
            <a:pPr algn="l"/>
            <a:endParaRPr lang="fr-FR" sz="1969" dirty="0">
              <a:solidFill>
                <a:schemeClr val="tx1">
                  <a:lumMod val="65000"/>
                  <a:lumOff val="35000"/>
                </a:schemeClr>
              </a:solidFill>
            </a:endParaRPr>
          </a:p>
          <a:p>
            <a:pPr algn="l"/>
            <a:endParaRPr lang="fr-FR" sz="703" dirty="0">
              <a:solidFill>
                <a:schemeClr val="tx1">
                  <a:lumMod val="65000"/>
                  <a:lumOff val="35000"/>
                </a:schemeClr>
              </a:solidFill>
            </a:endParaRPr>
          </a:p>
          <a:p>
            <a:pPr algn="l"/>
            <a:endParaRPr lang="fr-FR" sz="1969" dirty="0">
              <a:solidFill>
                <a:schemeClr val="tx1">
                  <a:lumMod val="65000"/>
                  <a:lumOff val="35000"/>
                </a:schemeClr>
              </a:solidFill>
            </a:endParaRPr>
          </a:p>
          <a:p>
            <a:pPr algn="l"/>
            <a:endParaRPr lang="fr-FR" sz="1969" dirty="0">
              <a:solidFill>
                <a:schemeClr val="tx1">
                  <a:lumMod val="65000"/>
                  <a:lumOff val="35000"/>
                </a:schemeClr>
              </a:solidFill>
            </a:endParaRPr>
          </a:p>
        </p:txBody>
      </p:sp>
      <p:pic>
        <p:nvPicPr>
          <p:cNvPr id="10" name="Image 9">
            <a:extLst>
              <a:ext uri="{FF2B5EF4-FFF2-40B4-BE49-F238E27FC236}">
                <a16:creationId xmlns:a16="http://schemas.microsoft.com/office/drawing/2014/main" id="{3DADD8AD-6312-4202-8160-7E44F4D177E3}"/>
              </a:ext>
            </a:extLst>
          </p:cNvPr>
          <p:cNvPicPr>
            <a:picLocks noChangeAspect="1"/>
          </p:cNvPicPr>
          <p:nvPr/>
        </p:nvPicPr>
        <p:blipFill>
          <a:blip r:embed="rId3"/>
          <a:stretch>
            <a:fillRect/>
          </a:stretch>
        </p:blipFill>
        <p:spPr>
          <a:xfrm>
            <a:off x="9533516" y="5726627"/>
            <a:ext cx="1533692" cy="1028813"/>
          </a:xfrm>
          <a:prstGeom prst="rect">
            <a:avLst/>
          </a:prstGeom>
        </p:spPr>
      </p:pic>
      <p:pic>
        <p:nvPicPr>
          <p:cNvPr id="12" name="Image 11">
            <a:extLst>
              <a:ext uri="{FF2B5EF4-FFF2-40B4-BE49-F238E27FC236}">
                <a16:creationId xmlns:a16="http://schemas.microsoft.com/office/drawing/2014/main" id="{52DD999B-1F0F-4B41-BDD8-86AB37DBCCD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02009" y="5726628"/>
            <a:ext cx="724364" cy="1028813"/>
          </a:xfrm>
          <a:prstGeom prst="rect">
            <a:avLst/>
          </a:prstGeom>
        </p:spPr>
      </p:pic>
      <p:pic>
        <p:nvPicPr>
          <p:cNvPr id="5" name="Image 4">
            <a:extLst>
              <a:ext uri="{FF2B5EF4-FFF2-40B4-BE49-F238E27FC236}">
                <a16:creationId xmlns:a16="http://schemas.microsoft.com/office/drawing/2014/main" id="{83546289-3DBB-40B1-BE15-45B607F571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410" y="1556794"/>
            <a:ext cx="1169725" cy="1169725"/>
          </a:xfrm>
          <a:prstGeom prst="rect">
            <a:avLst/>
          </a:prstGeom>
        </p:spPr>
      </p:pic>
      <p:pic>
        <p:nvPicPr>
          <p:cNvPr id="7" name="Image 6">
            <a:extLst>
              <a:ext uri="{FF2B5EF4-FFF2-40B4-BE49-F238E27FC236}">
                <a16:creationId xmlns:a16="http://schemas.microsoft.com/office/drawing/2014/main" id="{0D3BFEE0-B712-4ED8-8ED4-C972FD3A2E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792" y="3062606"/>
            <a:ext cx="1169725" cy="1169725"/>
          </a:xfrm>
          <a:prstGeom prst="rect">
            <a:avLst/>
          </a:prstGeom>
        </p:spPr>
      </p:pic>
      <p:pic>
        <p:nvPicPr>
          <p:cNvPr id="13" name="Image 12">
            <a:extLst>
              <a:ext uri="{FF2B5EF4-FFF2-40B4-BE49-F238E27FC236}">
                <a16:creationId xmlns:a16="http://schemas.microsoft.com/office/drawing/2014/main" id="{38AA27D0-2E66-4738-8509-0EED8CE751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794" y="4571963"/>
            <a:ext cx="1169725" cy="1169725"/>
          </a:xfrm>
          <a:prstGeom prst="rect">
            <a:avLst/>
          </a:prstGeom>
        </p:spPr>
      </p:pic>
      <p:sp>
        <p:nvSpPr>
          <p:cNvPr id="20" name="Ligne">
            <a:extLst>
              <a:ext uri="{FF2B5EF4-FFF2-40B4-BE49-F238E27FC236}">
                <a16:creationId xmlns:a16="http://schemas.microsoft.com/office/drawing/2014/main" id="{27C8C8C7-DBDC-473E-B53A-B24D7498A0CD}"/>
              </a:ext>
            </a:extLst>
          </p:cNvPr>
          <p:cNvSpPr/>
          <p:nvPr/>
        </p:nvSpPr>
        <p:spPr>
          <a:xfrm>
            <a:off x="1780116" y="6558972"/>
            <a:ext cx="7034493" cy="1"/>
          </a:xfrm>
          <a:prstGeom prst="line">
            <a:avLst/>
          </a:prstGeom>
          <a:ln w="12700">
            <a:solidFill>
              <a:srgbClr val="1A931F"/>
            </a:solidFill>
            <a:miter lim="400000"/>
          </a:ln>
        </p:spPr>
        <p:txBody>
          <a:bodyPr lIns="35718" tIns="35718" rIns="35718" bIns="35718" anchor="ctr"/>
          <a:lstStyle/>
          <a:p>
            <a:pPr>
              <a:defRPr sz="2400"/>
            </a:pPr>
            <a:endParaRPr sz="1687"/>
          </a:p>
        </p:txBody>
      </p:sp>
      <p:sp>
        <p:nvSpPr>
          <p:cNvPr id="21" name="@egreen | Tous droits réservés">
            <a:extLst>
              <a:ext uri="{FF2B5EF4-FFF2-40B4-BE49-F238E27FC236}">
                <a16:creationId xmlns:a16="http://schemas.microsoft.com/office/drawing/2014/main" id="{45111A45-F3D4-4465-8C47-EE929B4078E7}"/>
              </a:ext>
            </a:extLst>
          </p:cNvPr>
          <p:cNvSpPr/>
          <p:nvPr/>
        </p:nvSpPr>
        <p:spPr>
          <a:xfrm>
            <a:off x="1760501" y="6546938"/>
            <a:ext cx="6628047" cy="22358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l">
              <a:defRPr sz="1400">
                <a:latin typeface="Montserrat ExtraLight"/>
                <a:ea typeface="Montserrat ExtraLight"/>
                <a:cs typeface="Montserrat ExtraLight"/>
                <a:sym typeface="Montserrat ExtraLight"/>
              </a:defRPr>
            </a:lvl1pPr>
          </a:lstStyle>
          <a:p>
            <a:r>
              <a:rPr sz="984" dirty="0"/>
              <a:t>@</a:t>
            </a:r>
            <a:r>
              <a:rPr sz="984" dirty="0" err="1"/>
              <a:t>egreen</a:t>
            </a:r>
            <a:r>
              <a:rPr sz="984" dirty="0"/>
              <a:t> | </a:t>
            </a:r>
            <a:r>
              <a:rPr sz="984" dirty="0" err="1"/>
              <a:t>Tous</a:t>
            </a:r>
            <a:r>
              <a:rPr sz="984" dirty="0"/>
              <a:t> droits </a:t>
            </a:r>
            <a:r>
              <a:rPr sz="984" dirty="0" err="1"/>
              <a:t>réservés</a:t>
            </a:r>
            <a:endParaRPr sz="984" dirty="0"/>
          </a:p>
        </p:txBody>
      </p:sp>
    </p:spTree>
    <p:extLst>
      <p:ext uri="{BB962C8B-B14F-4D97-AF65-F5344CB8AC3E}">
        <p14:creationId xmlns:p14="http://schemas.microsoft.com/office/powerpoint/2010/main" val="3664063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707" y="1329890"/>
            <a:ext cx="11970043" cy="5152643"/>
          </a:xfrm>
        </p:spPr>
      </p:pic>
      <p:sp>
        <p:nvSpPr>
          <p:cNvPr id="2" name="Titre 1"/>
          <p:cNvSpPr>
            <a:spLocks noGrp="1"/>
          </p:cNvSpPr>
          <p:nvPr>
            <p:ph type="title"/>
          </p:nvPr>
        </p:nvSpPr>
        <p:spPr/>
        <p:txBody>
          <a:bodyPr>
            <a:normAutofit fontScale="90000"/>
          </a:bodyPr>
          <a:lstStyle/>
          <a:p>
            <a:pPr algn="ctr"/>
            <a:r>
              <a:rPr lang="fr-FR" spc="110" dirty="0"/>
              <a:t>La transition écologique  </a:t>
            </a:r>
            <a:br>
              <a:rPr lang="fr-FR" spc="110" dirty="0"/>
            </a:br>
            <a:r>
              <a:rPr lang="fr-FR" spc="110" dirty="0"/>
              <a:t>et énergétique en action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0609" y="164257"/>
            <a:ext cx="916141" cy="903664"/>
          </a:xfrm>
          <a:prstGeom prst="rect">
            <a:avLst/>
          </a:prstGeom>
        </p:spPr>
      </p:pic>
    </p:spTree>
    <p:extLst>
      <p:ext uri="{BB962C8B-B14F-4D97-AF65-F5344CB8AC3E}">
        <p14:creationId xmlns:p14="http://schemas.microsoft.com/office/powerpoint/2010/main" val="4005626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65CB5C-1340-44A8-ADC9-DF6D39545E3A}"/>
              </a:ext>
            </a:extLst>
          </p:cNvPr>
          <p:cNvSpPr/>
          <p:nvPr/>
        </p:nvSpPr>
        <p:spPr>
          <a:xfrm>
            <a:off x="6776151" y="3836771"/>
            <a:ext cx="5050222" cy="331756"/>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algn="ctr" defTabSz="410751" hangingPunct="0"/>
            <a:endParaRPr lang="fr-FR" sz="1687">
              <a:solidFill>
                <a:srgbClr val="FFFFFF"/>
              </a:solidFill>
              <a:sym typeface="Helvetica Light"/>
            </a:endParaRPr>
          </a:p>
        </p:txBody>
      </p:sp>
      <p:sp>
        <p:nvSpPr>
          <p:cNvPr id="256" name="Ligne"/>
          <p:cNvSpPr/>
          <p:nvPr/>
        </p:nvSpPr>
        <p:spPr>
          <a:xfrm>
            <a:off x="1780116" y="6558972"/>
            <a:ext cx="7034493" cy="1"/>
          </a:xfrm>
          <a:prstGeom prst="line">
            <a:avLst/>
          </a:prstGeom>
          <a:ln w="12700">
            <a:solidFill>
              <a:srgbClr val="1A931F"/>
            </a:solidFill>
            <a:miter lim="400000"/>
          </a:ln>
        </p:spPr>
        <p:txBody>
          <a:bodyPr lIns="35718" tIns="35718" rIns="35718" bIns="35718" anchor="ctr"/>
          <a:lstStyle/>
          <a:p>
            <a:pPr>
              <a:defRPr sz="2400"/>
            </a:pPr>
            <a:endParaRPr sz="1687"/>
          </a:p>
        </p:txBody>
      </p:sp>
      <p:sp>
        <p:nvSpPr>
          <p:cNvPr id="257" name="@egreen | Tous droits réservés"/>
          <p:cNvSpPr/>
          <p:nvPr/>
        </p:nvSpPr>
        <p:spPr>
          <a:xfrm>
            <a:off x="1760501" y="6546938"/>
            <a:ext cx="6628047" cy="22358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l">
              <a:defRPr sz="1400">
                <a:latin typeface="Montserrat ExtraLight"/>
                <a:ea typeface="Montserrat ExtraLight"/>
                <a:cs typeface="Montserrat ExtraLight"/>
                <a:sym typeface="Montserrat ExtraLight"/>
              </a:defRPr>
            </a:lvl1pPr>
          </a:lstStyle>
          <a:p>
            <a:r>
              <a:rPr sz="984" dirty="0"/>
              <a:t>@</a:t>
            </a:r>
            <a:r>
              <a:rPr sz="984" dirty="0" err="1"/>
              <a:t>egreen</a:t>
            </a:r>
            <a:r>
              <a:rPr sz="984" dirty="0"/>
              <a:t> | </a:t>
            </a:r>
            <a:r>
              <a:rPr sz="984" dirty="0" err="1"/>
              <a:t>Tous</a:t>
            </a:r>
            <a:r>
              <a:rPr sz="984" dirty="0"/>
              <a:t> droits </a:t>
            </a:r>
            <a:r>
              <a:rPr sz="984" dirty="0" err="1"/>
              <a:t>réservés</a:t>
            </a:r>
            <a:endParaRPr sz="984" dirty="0"/>
          </a:p>
        </p:txBody>
      </p:sp>
      <p:sp>
        <p:nvSpPr>
          <p:cNvPr id="10" name="Compatible avec tous les compteurs modernes, les compteurs communicants et de nombreuses GTB">
            <a:extLst>
              <a:ext uri="{FF2B5EF4-FFF2-40B4-BE49-F238E27FC236}">
                <a16:creationId xmlns:a16="http://schemas.microsoft.com/office/drawing/2014/main" id="{334933DA-AA54-49F5-98E8-730D0FF8B042}"/>
              </a:ext>
            </a:extLst>
          </p:cNvPr>
          <p:cNvSpPr/>
          <p:nvPr/>
        </p:nvSpPr>
        <p:spPr>
          <a:xfrm>
            <a:off x="2300811" y="11730719"/>
            <a:ext cx="8535099" cy="461727"/>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2000">
                <a:solidFill>
                  <a:srgbClr val="53585F"/>
                </a:solidFill>
                <a:latin typeface="Montserrat Bold"/>
                <a:ea typeface="Montserrat Bold"/>
                <a:cs typeface="Montserrat Bold"/>
                <a:sym typeface="Montserrat Bold"/>
              </a:defRPr>
            </a:lvl1pPr>
          </a:lstStyle>
          <a:p>
            <a:r>
              <a:rPr lang="fr-FR" sz="1266" dirty="0"/>
              <a:t>Les résultats sont disponibles sur l’application, et peuvent être communiqués sur des écrans à l’accueil des bâtiments ou par email.</a:t>
            </a:r>
          </a:p>
        </p:txBody>
      </p:sp>
      <p:sp>
        <p:nvSpPr>
          <p:cNvPr id="25" name="CAPTEURS ET INSTRUMENTATION">
            <a:extLst>
              <a:ext uri="{FF2B5EF4-FFF2-40B4-BE49-F238E27FC236}">
                <a16:creationId xmlns:a16="http://schemas.microsoft.com/office/drawing/2014/main" id="{74401DE6-6894-41A4-A005-DB43B2FBC251}"/>
              </a:ext>
            </a:extLst>
          </p:cNvPr>
          <p:cNvSpPr/>
          <p:nvPr/>
        </p:nvSpPr>
        <p:spPr>
          <a:xfrm>
            <a:off x="994469" y="447291"/>
            <a:ext cx="7128745" cy="67800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l">
              <a:defRPr>
                <a:solidFill>
                  <a:schemeClr val="accent2"/>
                </a:solidFill>
                <a:latin typeface="Montserrat Black"/>
                <a:ea typeface="Montserrat Black"/>
                <a:cs typeface="Montserrat Black"/>
                <a:sym typeface="Montserrat Black"/>
              </a:defRPr>
            </a:lvl1pPr>
          </a:lstStyle>
          <a:p>
            <a:r>
              <a:rPr lang="fr-FR" sz="3937" dirty="0">
                <a:solidFill>
                  <a:schemeClr val="accent1"/>
                </a:solidFill>
              </a:rPr>
              <a:t>S</a:t>
            </a:r>
            <a:r>
              <a:rPr lang="fr-FR" sz="3234" dirty="0">
                <a:solidFill>
                  <a:schemeClr val="accent1"/>
                </a:solidFill>
              </a:rPr>
              <a:t>OLUTION PROPOSÉE</a:t>
            </a:r>
            <a:endParaRPr sz="3234" baseline="-25000" dirty="0">
              <a:solidFill>
                <a:schemeClr val="accent1"/>
              </a:solidFill>
            </a:endParaRPr>
          </a:p>
        </p:txBody>
      </p:sp>
      <p:sp>
        <p:nvSpPr>
          <p:cNvPr id="27" name="Ligne">
            <a:extLst>
              <a:ext uri="{FF2B5EF4-FFF2-40B4-BE49-F238E27FC236}">
                <a16:creationId xmlns:a16="http://schemas.microsoft.com/office/drawing/2014/main" id="{55993CE9-6E82-4D5C-B5A1-E9CCBB852B7F}"/>
              </a:ext>
            </a:extLst>
          </p:cNvPr>
          <p:cNvSpPr/>
          <p:nvPr/>
        </p:nvSpPr>
        <p:spPr>
          <a:xfrm flipV="1">
            <a:off x="661814" y="453475"/>
            <a:ext cx="1" cy="632298"/>
          </a:xfrm>
          <a:prstGeom prst="line">
            <a:avLst/>
          </a:prstGeom>
          <a:ln w="228600">
            <a:solidFill>
              <a:schemeClr val="accent1"/>
            </a:solidFill>
            <a:miter lim="400000"/>
          </a:ln>
        </p:spPr>
        <p:txBody>
          <a:bodyPr lIns="35718" tIns="35718" rIns="35718" bIns="35718" anchor="ctr"/>
          <a:lstStyle/>
          <a:p>
            <a:pPr>
              <a:defRPr sz="2400"/>
            </a:pPr>
            <a:endParaRPr sz="1687"/>
          </a:p>
        </p:txBody>
      </p:sp>
      <p:pic>
        <p:nvPicPr>
          <p:cNvPr id="28" name="Image 27">
            <a:extLst>
              <a:ext uri="{FF2B5EF4-FFF2-40B4-BE49-F238E27FC236}">
                <a16:creationId xmlns:a16="http://schemas.microsoft.com/office/drawing/2014/main" id="{18237F5E-34DC-4E67-88D6-C73F06645EE7}"/>
              </a:ext>
            </a:extLst>
          </p:cNvPr>
          <p:cNvPicPr>
            <a:picLocks noChangeAspect="1"/>
          </p:cNvPicPr>
          <p:nvPr/>
        </p:nvPicPr>
        <p:blipFill>
          <a:blip r:embed="rId2"/>
          <a:stretch>
            <a:fillRect/>
          </a:stretch>
        </p:blipFill>
        <p:spPr>
          <a:xfrm>
            <a:off x="9533516" y="5726627"/>
            <a:ext cx="1533692" cy="1028813"/>
          </a:xfrm>
          <a:prstGeom prst="rect">
            <a:avLst/>
          </a:prstGeom>
        </p:spPr>
      </p:pic>
      <p:pic>
        <p:nvPicPr>
          <p:cNvPr id="29" name="Image 28">
            <a:extLst>
              <a:ext uri="{FF2B5EF4-FFF2-40B4-BE49-F238E27FC236}">
                <a16:creationId xmlns:a16="http://schemas.microsoft.com/office/drawing/2014/main" id="{85E386CC-7CD2-41AA-8B07-CC5A74C84A5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02009" y="5726628"/>
            <a:ext cx="724364" cy="1028813"/>
          </a:xfrm>
          <a:prstGeom prst="rect">
            <a:avLst/>
          </a:prstGeom>
        </p:spPr>
      </p:pic>
      <p:pic>
        <p:nvPicPr>
          <p:cNvPr id="26" name="Image 25">
            <a:extLst>
              <a:ext uri="{FF2B5EF4-FFF2-40B4-BE49-F238E27FC236}">
                <a16:creationId xmlns:a16="http://schemas.microsoft.com/office/drawing/2014/main" id="{188D5FFD-F947-4160-807A-01A393625B9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25301"/>
          <a:stretch/>
        </p:blipFill>
        <p:spPr>
          <a:xfrm>
            <a:off x="-1" y="1407703"/>
            <a:ext cx="6327125" cy="4764433"/>
          </a:xfrm>
          <a:prstGeom prst="rect">
            <a:avLst/>
          </a:prstGeom>
        </p:spPr>
      </p:pic>
      <p:sp>
        <p:nvSpPr>
          <p:cNvPr id="39" name="Rectangle 38">
            <a:extLst>
              <a:ext uri="{FF2B5EF4-FFF2-40B4-BE49-F238E27FC236}">
                <a16:creationId xmlns:a16="http://schemas.microsoft.com/office/drawing/2014/main" id="{99800691-1A8C-4831-ADBA-40872268D4B6}"/>
              </a:ext>
            </a:extLst>
          </p:cNvPr>
          <p:cNvSpPr>
            <a:spLocks noChangeArrowheads="1"/>
          </p:cNvSpPr>
          <p:nvPr/>
        </p:nvSpPr>
        <p:spPr bwMode="auto">
          <a:xfrm>
            <a:off x="6892843" y="1552245"/>
            <a:ext cx="2383662" cy="32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2" tIns="32146" rIns="64292" bIns="32146" numCol="1" anchor="ctr" anchorCtr="0" compatLnSpc="1">
            <a:prstTxWarp prst="textNoShape">
              <a:avLst/>
            </a:prstTxWarp>
            <a:spAutoFit/>
          </a:bodyPr>
          <a:lstStyle>
            <a:lvl1pPr algn="l" eaLnBrk="0" fontAlgn="base">
              <a:spcBef>
                <a:spcPct val="0"/>
              </a:spcBef>
              <a:spcAft>
                <a:spcPct val="0"/>
              </a:spcAft>
              <a:defRPr>
                <a:solidFill>
                  <a:schemeClr val="tx1"/>
                </a:solidFill>
                <a:latin typeface="Arial" panose="020B0604020202020204" pitchFamily="34" charset="0"/>
              </a:defRPr>
            </a:lvl1pPr>
            <a:lvl2pPr marL="457200" algn="l" eaLnBrk="0" fontAlgn="base">
              <a:spcBef>
                <a:spcPct val="0"/>
              </a:spcBef>
              <a:spcAft>
                <a:spcPct val="0"/>
              </a:spcAft>
              <a:defRPr>
                <a:solidFill>
                  <a:schemeClr val="tx1"/>
                </a:solidFill>
                <a:latin typeface="Arial" panose="020B0604020202020204" pitchFamily="34" charset="0"/>
              </a:defRPr>
            </a:lvl2pPr>
            <a:lvl3pPr marL="914400" algn="l" eaLnBrk="0" fontAlgn="base">
              <a:spcBef>
                <a:spcPct val="0"/>
              </a:spcBef>
              <a:spcAft>
                <a:spcPct val="0"/>
              </a:spcAft>
              <a:defRPr>
                <a:solidFill>
                  <a:schemeClr val="tx1"/>
                </a:solidFill>
                <a:latin typeface="Arial" panose="020B0604020202020204" pitchFamily="34" charset="0"/>
              </a:defRPr>
            </a:lvl3pPr>
            <a:lvl4pPr marL="1371600" algn="l" eaLnBrk="0" fontAlgn="base">
              <a:spcBef>
                <a:spcPct val="0"/>
              </a:spcBef>
              <a:spcAft>
                <a:spcPct val="0"/>
              </a:spcAft>
              <a:defRPr>
                <a:solidFill>
                  <a:schemeClr val="tx1"/>
                </a:solidFill>
                <a:latin typeface="Arial" panose="020B0604020202020204" pitchFamily="34" charset="0"/>
              </a:defRPr>
            </a:lvl4pPr>
            <a:lvl5pPr marL="1828800" algn="l" eaLnBrk="0" fontAlgn="base">
              <a:spcBef>
                <a:spcPct val="0"/>
              </a:spcBef>
              <a:spcAft>
                <a:spcPct val="0"/>
              </a:spcAft>
              <a:defRPr>
                <a:solidFill>
                  <a:schemeClr val="tx1"/>
                </a:solidFill>
                <a:latin typeface="Arial" panose="020B0604020202020204" pitchFamily="34" charset="0"/>
              </a:defRPr>
            </a:lvl5pPr>
            <a:lvl6pPr marL="2286000" algn="l" eaLnBrk="0" fontAlgn="base">
              <a:spcBef>
                <a:spcPct val="0"/>
              </a:spcBef>
              <a:spcAft>
                <a:spcPct val="0"/>
              </a:spcAft>
              <a:defRPr>
                <a:solidFill>
                  <a:schemeClr val="tx1"/>
                </a:solidFill>
                <a:latin typeface="Arial" panose="020B0604020202020204" pitchFamily="34" charset="0"/>
              </a:defRPr>
            </a:lvl6pPr>
            <a:lvl7pPr marL="2743200" algn="l" eaLnBrk="0" fontAlgn="base">
              <a:spcBef>
                <a:spcPct val="0"/>
              </a:spcBef>
              <a:spcAft>
                <a:spcPct val="0"/>
              </a:spcAft>
              <a:defRPr>
                <a:solidFill>
                  <a:schemeClr val="tx1"/>
                </a:solidFill>
                <a:latin typeface="Arial" panose="020B0604020202020204" pitchFamily="34" charset="0"/>
              </a:defRPr>
            </a:lvl7pPr>
            <a:lvl8pPr marL="3200400" algn="l" eaLnBrk="0" fontAlgn="base">
              <a:spcBef>
                <a:spcPct val="0"/>
              </a:spcBef>
              <a:spcAft>
                <a:spcPct val="0"/>
              </a:spcAft>
              <a:defRPr>
                <a:solidFill>
                  <a:schemeClr val="tx1"/>
                </a:solidFill>
                <a:latin typeface="Arial" panose="020B0604020202020204" pitchFamily="34" charset="0"/>
              </a:defRPr>
            </a:lvl8pPr>
            <a:lvl9pPr marL="3657600" algn="l" eaLnBrk="0" fontAlgn="base">
              <a:spcBef>
                <a:spcPct val="0"/>
              </a:spcBef>
              <a:spcAft>
                <a:spcPct val="0"/>
              </a:spcAft>
              <a:defRPr>
                <a:solidFill>
                  <a:schemeClr val="tx1"/>
                </a:solidFill>
                <a:latin typeface="Arial" panose="020B0604020202020204" pitchFamily="34" charset="0"/>
              </a:defRPr>
            </a:lvl9pPr>
          </a:lstStyle>
          <a:p>
            <a:pPr defTabSz="642915"/>
            <a:r>
              <a:rPr lang="fr-FR" altLang="fr-FR" sz="1687" dirty="0">
                <a:solidFill>
                  <a:schemeClr val="tx1">
                    <a:lumMod val="65000"/>
                    <a:lumOff val="35000"/>
                  </a:schemeClr>
                </a:solidFill>
              </a:rPr>
              <a:t>     </a:t>
            </a:r>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 </a:t>
            </a:r>
            <a:r>
              <a:rPr lang="fr-FR" altLang="fr-FR" sz="1687" dirty="0">
                <a:solidFill>
                  <a:schemeClr val="tx1">
                    <a:lumMod val="65000"/>
                    <a:lumOff val="35000"/>
                  </a:schemeClr>
                </a:solidFill>
              </a:rPr>
              <a:t>     </a:t>
            </a:r>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 </a:t>
            </a:r>
            <a:r>
              <a:rPr lang="fr-FR" altLang="fr-FR" sz="1687" dirty="0">
                <a:solidFill>
                  <a:schemeClr val="tx1">
                    <a:lumMod val="65000"/>
                    <a:lumOff val="35000"/>
                  </a:schemeClr>
                </a:solidFill>
              </a:rPr>
              <a:t>     </a:t>
            </a:r>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 </a:t>
            </a:r>
            <a:r>
              <a:rPr lang="fr-FR" altLang="fr-FR" sz="1687" dirty="0">
                <a:solidFill>
                  <a:schemeClr val="tx1">
                    <a:lumMod val="65000"/>
                    <a:lumOff val="35000"/>
                  </a:schemeClr>
                </a:solidFill>
              </a:rPr>
              <a:t>                    </a:t>
            </a:r>
          </a:p>
        </p:txBody>
      </p:sp>
      <p:pic>
        <p:nvPicPr>
          <p:cNvPr id="40" name="Picture 2" descr="🏢">
            <a:extLst>
              <a:ext uri="{FF2B5EF4-FFF2-40B4-BE49-F238E27FC236}">
                <a16:creationId xmlns:a16="http://schemas.microsoft.com/office/drawing/2014/main" id="{BB8F2B42-6349-499B-BB8E-07A85469B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406" y="3066544"/>
            <a:ext cx="482188" cy="48218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
            <a:extLst>
              <a:ext uri="{FF2B5EF4-FFF2-40B4-BE49-F238E27FC236}">
                <a16:creationId xmlns:a16="http://schemas.microsoft.com/office/drawing/2014/main" id="{329EAE94-2493-4E8B-83CE-6FF98282B9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6798" y="3098184"/>
            <a:ext cx="482188" cy="48218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
            <a:extLst>
              <a:ext uri="{FF2B5EF4-FFF2-40B4-BE49-F238E27FC236}">
                <a16:creationId xmlns:a16="http://schemas.microsoft.com/office/drawing/2014/main" id="{36783536-FBE5-485B-939A-BF89959307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8693" y="4361556"/>
            <a:ext cx="482188" cy="4821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
            <a:extLst>
              <a:ext uri="{FF2B5EF4-FFF2-40B4-BE49-F238E27FC236}">
                <a16:creationId xmlns:a16="http://schemas.microsoft.com/office/drawing/2014/main" id="{1D2821A4-6EE2-4DB9-972B-9FEE35EDE4F6}"/>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119834" y="4415126"/>
            <a:ext cx="421431" cy="4214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
            <a:extLst>
              <a:ext uri="{FF2B5EF4-FFF2-40B4-BE49-F238E27FC236}">
                <a16:creationId xmlns:a16="http://schemas.microsoft.com/office/drawing/2014/main" id="{321E1F2A-7BBA-47C2-91D9-EB3A45A3609C}"/>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610584" y="4392168"/>
            <a:ext cx="421431" cy="42143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7C3148C7-3CF9-4DB6-88AD-1C739578646F}"/>
              </a:ext>
            </a:extLst>
          </p:cNvPr>
          <p:cNvSpPr/>
          <p:nvPr/>
        </p:nvSpPr>
        <p:spPr>
          <a:xfrm>
            <a:off x="7611423" y="2839852"/>
            <a:ext cx="1291123" cy="1044325"/>
          </a:xfrm>
          <a:prstGeom prst="rect">
            <a:avLst/>
          </a:prstGeom>
        </p:spPr>
        <p:txBody>
          <a:bodyPr wrap="none">
            <a:spAutoFit/>
          </a:bodyPr>
          <a:lstStyle/>
          <a:p>
            <a:pPr algn="l"/>
            <a:r>
              <a:rPr lang="fr-FR" altLang="fr-FR" sz="2812" b="1">
                <a:solidFill>
                  <a:schemeClr val="accent1"/>
                </a:solidFill>
                <a:latin typeface="Segoe UI" panose="020B0502040204020203" pitchFamily="34" charset="0"/>
                <a:cs typeface="Segoe UI" panose="020B0502040204020203" pitchFamily="34" charset="0"/>
              </a:rPr>
              <a:t>6</a:t>
            </a:r>
            <a:r>
              <a:rPr lang="fr-FR" altLang="fr-FR" sz="1687">
                <a:solidFill>
                  <a:schemeClr val="tx1">
                    <a:lumMod val="65000"/>
                    <a:lumOff val="35000"/>
                  </a:schemeClr>
                </a:solidFill>
                <a:latin typeface="Segoe UI" panose="020B0502040204020203" pitchFamily="34" charset="0"/>
                <a:cs typeface="Segoe UI" panose="020B0502040204020203" pitchFamily="34" charset="0"/>
              </a:rPr>
              <a:t> </a:t>
            </a:r>
            <a:endParaRPr lang="fr-FR" altLang="fr-FR" sz="1687" dirty="0">
              <a:solidFill>
                <a:schemeClr val="tx1">
                  <a:lumMod val="65000"/>
                  <a:lumOff val="35000"/>
                </a:schemeClr>
              </a:solidFill>
              <a:latin typeface="Segoe UI" panose="020B0502040204020203" pitchFamily="34" charset="0"/>
              <a:cs typeface="Segoe UI" panose="020B0502040204020203" pitchFamily="34" charset="0"/>
            </a:endParaRPr>
          </a:p>
          <a:p>
            <a:pPr algn="l"/>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entreprises </a:t>
            </a:r>
          </a:p>
          <a:p>
            <a:pPr algn="l"/>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engagées</a:t>
            </a:r>
            <a:r>
              <a:rPr lang="fr-FR" altLang="fr-FR" sz="1687" dirty="0">
                <a:solidFill>
                  <a:schemeClr val="tx1">
                    <a:lumMod val="65000"/>
                    <a:lumOff val="35000"/>
                  </a:schemeClr>
                </a:solidFill>
              </a:rPr>
              <a:t> </a:t>
            </a:r>
            <a:endParaRPr lang="fr-FR" sz="1687" dirty="0"/>
          </a:p>
        </p:txBody>
      </p:sp>
      <p:sp>
        <p:nvSpPr>
          <p:cNvPr id="47" name="Rectangle 46">
            <a:extLst>
              <a:ext uri="{FF2B5EF4-FFF2-40B4-BE49-F238E27FC236}">
                <a16:creationId xmlns:a16="http://schemas.microsoft.com/office/drawing/2014/main" id="{9783DFD0-5962-4AEB-8790-1C89377D3AE8}"/>
              </a:ext>
            </a:extLst>
          </p:cNvPr>
          <p:cNvSpPr/>
          <p:nvPr/>
        </p:nvSpPr>
        <p:spPr>
          <a:xfrm>
            <a:off x="10014454" y="2890183"/>
            <a:ext cx="1691110" cy="806375"/>
          </a:xfrm>
          <a:prstGeom prst="rect">
            <a:avLst/>
          </a:prstGeom>
        </p:spPr>
        <p:txBody>
          <a:bodyPr wrap="square">
            <a:spAutoFit/>
          </a:bodyPr>
          <a:lstStyle/>
          <a:p>
            <a:pPr algn="l"/>
            <a:r>
              <a:rPr lang="fr-FR" altLang="fr-FR" sz="1266" b="1" dirty="0">
                <a:solidFill>
                  <a:schemeClr val="accent1"/>
                </a:solidFill>
                <a:latin typeface="Segoe UI" panose="020B0502040204020203" pitchFamily="34" charset="0"/>
                <a:cs typeface="Segoe UI" panose="020B0502040204020203" pitchFamily="34" charset="0"/>
              </a:rPr>
              <a:t>2</a:t>
            </a:r>
            <a:r>
              <a:rPr lang="fr-FR" altLang="fr-FR" sz="1266" dirty="0">
                <a:solidFill>
                  <a:schemeClr val="accent2"/>
                </a:solidFill>
                <a:latin typeface="Segoe UI" panose="020B0502040204020203" pitchFamily="34" charset="0"/>
                <a:cs typeface="Segoe UI" panose="020B0502040204020203" pitchFamily="34" charset="0"/>
              </a:rPr>
              <a:t> </a:t>
            </a:r>
          </a:p>
          <a:p>
            <a:pPr algn="l"/>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semaines </a:t>
            </a:r>
          </a:p>
          <a:p>
            <a:pPr algn="l"/>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de compétition</a:t>
            </a:r>
            <a:endParaRPr lang="fr-FR" sz="1687" dirty="0"/>
          </a:p>
        </p:txBody>
      </p:sp>
      <p:sp>
        <p:nvSpPr>
          <p:cNvPr id="48" name="Rectangle 47">
            <a:extLst>
              <a:ext uri="{FF2B5EF4-FFF2-40B4-BE49-F238E27FC236}">
                <a16:creationId xmlns:a16="http://schemas.microsoft.com/office/drawing/2014/main" id="{67C9AB5D-E086-4E9C-892A-1FB9D6B7A424}"/>
              </a:ext>
            </a:extLst>
          </p:cNvPr>
          <p:cNvSpPr/>
          <p:nvPr/>
        </p:nvSpPr>
        <p:spPr>
          <a:xfrm>
            <a:off x="7497700" y="4236059"/>
            <a:ext cx="970137" cy="611578"/>
          </a:xfrm>
          <a:prstGeom prst="rect">
            <a:avLst/>
          </a:prstGeom>
        </p:spPr>
        <p:txBody>
          <a:bodyPr wrap="none">
            <a:spAutoFit/>
          </a:bodyPr>
          <a:lstStyle/>
          <a:p>
            <a:pPr algn="l"/>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+de </a:t>
            </a:r>
            <a:r>
              <a:rPr lang="fr-FR" altLang="fr-FR" sz="1266" b="1" dirty="0">
                <a:solidFill>
                  <a:schemeClr val="accent1"/>
                </a:solidFill>
                <a:latin typeface="Segoe UI" panose="020B0502040204020203" pitchFamily="34" charset="0"/>
                <a:cs typeface="Segoe UI" panose="020B0502040204020203" pitchFamily="34" charset="0"/>
              </a:rPr>
              <a:t>100</a:t>
            </a:r>
            <a:r>
              <a:rPr lang="fr-FR" altLang="fr-FR" sz="1687" b="1" dirty="0">
                <a:solidFill>
                  <a:schemeClr val="tx1">
                    <a:lumMod val="65000"/>
                    <a:lumOff val="35000"/>
                  </a:schemeClr>
                </a:solidFill>
                <a:latin typeface="Segoe UI" panose="020B0502040204020203" pitchFamily="34" charset="0"/>
                <a:cs typeface="Segoe UI" panose="020B0502040204020203" pitchFamily="34" charset="0"/>
              </a:rPr>
              <a:t> </a:t>
            </a:r>
          </a:p>
          <a:p>
            <a:pPr algn="l"/>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joueurs</a:t>
            </a:r>
            <a:endParaRPr lang="fr-FR" sz="1687" dirty="0"/>
          </a:p>
        </p:txBody>
      </p:sp>
      <p:sp>
        <p:nvSpPr>
          <p:cNvPr id="49" name="Rectangle 48">
            <a:extLst>
              <a:ext uri="{FF2B5EF4-FFF2-40B4-BE49-F238E27FC236}">
                <a16:creationId xmlns:a16="http://schemas.microsoft.com/office/drawing/2014/main" id="{54063C53-7BCB-4711-B33E-1EC178DD7568}"/>
              </a:ext>
            </a:extLst>
          </p:cNvPr>
          <p:cNvSpPr/>
          <p:nvPr/>
        </p:nvSpPr>
        <p:spPr>
          <a:xfrm>
            <a:off x="9866583" y="4212114"/>
            <a:ext cx="1807560" cy="611578"/>
          </a:xfrm>
          <a:prstGeom prst="rect">
            <a:avLst/>
          </a:prstGeom>
        </p:spPr>
        <p:txBody>
          <a:bodyPr wrap="square">
            <a:spAutoFit/>
          </a:bodyPr>
          <a:lstStyle/>
          <a:p>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+de </a:t>
            </a:r>
            <a:r>
              <a:rPr lang="fr-FR" altLang="fr-FR" sz="1266" b="1" dirty="0">
                <a:solidFill>
                  <a:schemeClr val="accent1"/>
                </a:solidFill>
                <a:latin typeface="Segoe UI" panose="020B0502040204020203" pitchFamily="34" charset="0"/>
                <a:cs typeface="Segoe UI" panose="020B0502040204020203" pitchFamily="34" charset="0"/>
              </a:rPr>
              <a:t>2000</a:t>
            </a:r>
            <a:r>
              <a:rPr lang="fr-FR" altLang="fr-FR" sz="1266" dirty="0">
                <a:solidFill>
                  <a:schemeClr val="tx1">
                    <a:lumMod val="65000"/>
                    <a:lumOff val="35000"/>
                  </a:schemeClr>
                </a:solidFill>
                <a:latin typeface="Segoe UI" panose="020B0502040204020203" pitchFamily="34" charset="0"/>
                <a:cs typeface="Segoe UI" panose="020B0502040204020203" pitchFamily="34" charset="0"/>
              </a:rPr>
              <a:t> </a:t>
            </a:r>
          </a:p>
          <a:p>
            <a:r>
              <a:rPr lang="fr-FR" altLang="fr-FR" sz="1687" dirty="0">
                <a:solidFill>
                  <a:schemeClr val="tx1">
                    <a:lumMod val="65000"/>
                    <a:lumOff val="35000"/>
                  </a:schemeClr>
                </a:solidFill>
                <a:latin typeface="Segoe UI" panose="020B0502040204020203" pitchFamily="34" charset="0"/>
                <a:cs typeface="Segoe UI" panose="020B0502040204020203" pitchFamily="34" charset="0"/>
              </a:rPr>
              <a:t>défis réalisés</a:t>
            </a:r>
            <a:r>
              <a:rPr lang="fr-FR" altLang="fr-FR" sz="1687" dirty="0">
                <a:solidFill>
                  <a:schemeClr val="tx1">
                    <a:lumMod val="65000"/>
                    <a:lumOff val="35000"/>
                  </a:schemeClr>
                </a:solidFill>
              </a:rPr>
              <a:t> </a:t>
            </a:r>
            <a:endParaRPr lang="fr-FR" sz="1687" dirty="0"/>
          </a:p>
        </p:txBody>
      </p:sp>
      <p:pic>
        <p:nvPicPr>
          <p:cNvPr id="50" name="Image 4">
            <a:extLst>
              <a:ext uri="{FF2B5EF4-FFF2-40B4-BE49-F238E27FC236}">
                <a16:creationId xmlns:a16="http://schemas.microsoft.com/office/drawing/2014/main" id="{30D7F813-4E4B-44EC-8339-0A6B3783A448}"/>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776942" y="1396610"/>
            <a:ext cx="856087" cy="752503"/>
          </a:xfrm>
          <a:prstGeom prst="rect">
            <a:avLst/>
          </a:prstGeom>
          <a:noFill/>
          <a:extLst>
            <a:ext uri="{909E8E84-426E-40DD-AFC4-6F175D3DCCD1}">
              <a14:hiddenFill xmlns:a14="http://schemas.microsoft.com/office/drawing/2010/main">
                <a:solidFill>
                  <a:srgbClr val="FFFFFF"/>
                </a:solidFill>
              </a14:hiddenFill>
            </a:ext>
          </a:extLst>
        </p:spPr>
      </p:pic>
      <p:pic>
        <p:nvPicPr>
          <p:cNvPr id="51" name="Image 6" descr="logo_MI_bloc_marque_fond_bleu_">
            <a:extLst>
              <a:ext uri="{FF2B5EF4-FFF2-40B4-BE49-F238E27FC236}">
                <a16:creationId xmlns:a16="http://schemas.microsoft.com/office/drawing/2014/main" id="{673E7376-140E-4353-B7AD-F3EE242F9699}"/>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185332" y="1415474"/>
            <a:ext cx="641041" cy="821359"/>
          </a:xfrm>
          <a:prstGeom prst="rect">
            <a:avLst/>
          </a:prstGeom>
          <a:noFill/>
          <a:extLst>
            <a:ext uri="{909E8E84-426E-40DD-AFC4-6F175D3DCCD1}">
              <a14:hiddenFill xmlns:a14="http://schemas.microsoft.com/office/drawing/2010/main">
                <a:solidFill>
                  <a:srgbClr val="FFFFFF"/>
                </a:solidFill>
              </a14:hiddenFill>
            </a:ext>
          </a:extLst>
        </p:spPr>
      </p:pic>
      <p:pic>
        <p:nvPicPr>
          <p:cNvPr id="52" name="Image 12" descr="CAISSE_DES_DEPOTS_LOGO_POS_CMJN">
            <a:extLst>
              <a:ext uri="{FF2B5EF4-FFF2-40B4-BE49-F238E27FC236}">
                <a16:creationId xmlns:a16="http://schemas.microsoft.com/office/drawing/2014/main" id="{BA4E751B-33D2-4C8E-864C-0B5B85194F97}"/>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754508" y="1443940"/>
            <a:ext cx="737410" cy="737410"/>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 13" descr="AVB Logo 2019 - V1 (1920x1920 PNG)">
            <a:extLst>
              <a:ext uri="{FF2B5EF4-FFF2-40B4-BE49-F238E27FC236}">
                <a16:creationId xmlns:a16="http://schemas.microsoft.com/office/drawing/2014/main" id="{A845A305-4FC7-46CC-A2FE-5274D417B0AB}"/>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300362" y="1388708"/>
            <a:ext cx="838975" cy="838975"/>
          </a:xfrm>
          <a:prstGeom prst="rect">
            <a:avLst/>
          </a:prstGeom>
          <a:noFill/>
          <a:extLst>
            <a:ext uri="{909E8E84-426E-40DD-AFC4-6F175D3DCCD1}">
              <a14:hiddenFill xmlns:a14="http://schemas.microsoft.com/office/drawing/2010/main">
                <a:solidFill>
                  <a:srgbClr val="FFFFFF"/>
                </a:solidFill>
              </a14:hiddenFill>
            </a:ext>
          </a:extLst>
        </p:spPr>
      </p:pic>
      <p:pic>
        <p:nvPicPr>
          <p:cNvPr id="54" name="Image 14" descr="logo EDP">
            <a:extLst>
              <a:ext uri="{FF2B5EF4-FFF2-40B4-BE49-F238E27FC236}">
                <a16:creationId xmlns:a16="http://schemas.microsoft.com/office/drawing/2014/main" id="{97D45297-7B4B-4DCC-903B-EDE6AEBE3C1F}"/>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521537" y="1429800"/>
            <a:ext cx="856087" cy="711946"/>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 1" descr="Logo_RATP">
            <a:extLst>
              <a:ext uri="{FF2B5EF4-FFF2-40B4-BE49-F238E27FC236}">
                <a16:creationId xmlns:a16="http://schemas.microsoft.com/office/drawing/2014/main" id="{8D9E1104-3F05-4C9C-A43A-393A2C9B8FAF}"/>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l="30623" t="26443" r="30157" b="33139"/>
          <a:stretch>
            <a:fillRect/>
          </a:stretch>
        </p:blipFill>
        <p:spPr bwMode="auto">
          <a:xfrm>
            <a:off x="9284394" y="1324487"/>
            <a:ext cx="1015968" cy="84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899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40FF3213-A6D2-4A1F-B691-993B2062A3DB}"/>
              </a:ext>
            </a:extLst>
          </p:cNvPr>
          <p:cNvPicPr>
            <a:picLocks noChangeAspect="1"/>
          </p:cNvPicPr>
          <p:nvPr/>
        </p:nvPicPr>
        <p:blipFill>
          <a:blip r:embed="rId2"/>
          <a:stretch>
            <a:fillRect/>
          </a:stretch>
        </p:blipFill>
        <p:spPr>
          <a:xfrm>
            <a:off x="-13019" y="1375244"/>
            <a:ext cx="12205019" cy="5489141"/>
          </a:xfrm>
          <a:prstGeom prst="rect">
            <a:avLst/>
          </a:prstGeom>
        </p:spPr>
      </p:pic>
      <p:sp>
        <p:nvSpPr>
          <p:cNvPr id="57" name="Rectangle 56">
            <a:extLst>
              <a:ext uri="{FF2B5EF4-FFF2-40B4-BE49-F238E27FC236}">
                <a16:creationId xmlns:a16="http://schemas.microsoft.com/office/drawing/2014/main" id="{E5D33BA9-AFAE-4544-BAA8-0F3A33966CF5}"/>
              </a:ext>
            </a:extLst>
          </p:cNvPr>
          <p:cNvSpPr/>
          <p:nvPr/>
        </p:nvSpPr>
        <p:spPr>
          <a:xfrm>
            <a:off x="24171" y="4482916"/>
            <a:ext cx="12167825" cy="2366648"/>
          </a:xfrm>
          <a:prstGeom prst="rect">
            <a:avLst/>
          </a:prstGeom>
          <a:solidFill>
            <a:srgbClr val="FFFFFF">
              <a:alpha val="78039"/>
            </a:srgbClr>
          </a:soli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5718" tIns="35718" rIns="35718" bIns="35718" numCol="1" spcCol="38100" rtlCol="0" anchor="ctr">
            <a:noAutofit/>
          </a:bodyPr>
          <a:lstStyle/>
          <a:p>
            <a:pPr algn="ctr" defTabSz="410751" hangingPunct="0"/>
            <a:endParaRPr lang="fr-FR" sz="1687" dirty="0">
              <a:solidFill>
                <a:srgbClr val="FFFFFF"/>
              </a:solidFill>
              <a:sym typeface="Helvetica Light"/>
            </a:endParaRPr>
          </a:p>
        </p:txBody>
      </p:sp>
      <p:sp>
        <p:nvSpPr>
          <p:cNvPr id="10" name="Compatible avec tous les compteurs modernes, les compteurs communicants et de nombreuses GTB">
            <a:extLst>
              <a:ext uri="{FF2B5EF4-FFF2-40B4-BE49-F238E27FC236}">
                <a16:creationId xmlns:a16="http://schemas.microsoft.com/office/drawing/2014/main" id="{334933DA-AA54-49F5-98E8-730D0FF8B042}"/>
              </a:ext>
            </a:extLst>
          </p:cNvPr>
          <p:cNvSpPr/>
          <p:nvPr/>
        </p:nvSpPr>
        <p:spPr>
          <a:xfrm>
            <a:off x="2300811" y="11730719"/>
            <a:ext cx="8535099" cy="461727"/>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2000">
                <a:solidFill>
                  <a:srgbClr val="53585F"/>
                </a:solidFill>
                <a:latin typeface="Montserrat Bold"/>
                <a:ea typeface="Montserrat Bold"/>
                <a:cs typeface="Montserrat Bold"/>
                <a:sym typeface="Montserrat Bold"/>
              </a:defRPr>
            </a:lvl1pPr>
          </a:lstStyle>
          <a:p>
            <a:r>
              <a:rPr lang="fr-FR" sz="1266" dirty="0"/>
              <a:t>Les résultats sont disponibles sur l’application, et peuvent être communiqués sur des écrans à l’accueil des bâtiments ou par email.</a:t>
            </a:r>
          </a:p>
        </p:txBody>
      </p:sp>
      <p:sp>
        <p:nvSpPr>
          <p:cNvPr id="25" name="CAPTEURS ET INSTRUMENTATION">
            <a:extLst>
              <a:ext uri="{FF2B5EF4-FFF2-40B4-BE49-F238E27FC236}">
                <a16:creationId xmlns:a16="http://schemas.microsoft.com/office/drawing/2014/main" id="{74401DE6-6894-41A4-A005-DB43B2FBC251}"/>
              </a:ext>
            </a:extLst>
          </p:cNvPr>
          <p:cNvSpPr/>
          <p:nvPr/>
        </p:nvSpPr>
        <p:spPr>
          <a:xfrm>
            <a:off x="994469" y="447291"/>
            <a:ext cx="7128745" cy="67800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l">
              <a:defRPr>
                <a:solidFill>
                  <a:schemeClr val="accent2"/>
                </a:solidFill>
                <a:latin typeface="Montserrat Black"/>
                <a:ea typeface="Montserrat Black"/>
                <a:cs typeface="Montserrat Black"/>
                <a:sym typeface="Montserrat Black"/>
              </a:defRPr>
            </a:lvl1pPr>
          </a:lstStyle>
          <a:p>
            <a:r>
              <a:rPr lang="fr-FR" sz="3937" dirty="0">
                <a:solidFill>
                  <a:schemeClr val="accent1"/>
                </a:solidFill>
              </a:rPr>
              <a:t>P</a:t>
            </a:r>
            <a:r>
              <a:rPr lang="fr-FR" sz="3234" dirty="0">
                <a:solidFill>
                  <a:schemeClr val="accent1"/>
                </a:solidFill>
              </a:rPr>
              <a:t>RÉSENTATION ENTREPRISE</a:t>
            </a:r>
            <a:endParaRPr sz="3234" baseline="-25000" dirty="0">
              <a:solidFill>
                <a:schemeClr val="accent1"/>
              </a:solidFill>
            </a:endParaRPr>
          </a:p>
        </p:txBody>
      </p:sp>
      <p:sp>
        <p:nvSpPr>
          <p:cNvPr id="27" name="Ligne">
            <a:extLst>
              <a:ext uri="{FF2B5EF4-FFF2-40B4-BE49-F238E27FC236}">
                <a16:creationId xmlns:a16="http://schemas.microsoft.com/office/drawing/2014/main" id="{55993CE9-6E82-4D5C-B5A1-E9CCBB852B7F}"/>
              </a:ext>
            </a:extLst>
          </p:cNvPr>
          <p:cNvSpPr/>
          <p:nvPr/>
        </p:nvSpPr>
        <p:spPr>
          <a:xfrm flipV="1">
            <a:off x="661814" y="453475"/>
            <a:ext cx="1" cy="632298"/>
          </a:xfrm>
          <a:prstGeom prst="line">
            <a:avLst/>
          </a:prstGeom>
          <a:ln w="228600">
            <a:solidFill>
              <a:schemeClr val="accent1"/>
            </a:solidFill>
            <a:miter lim="400000"/>
          </a:ln>
        </p:spPr>
        <p:txBody>
          <a:bodyPr lIns="35718" tIns="35718" rIns="35718" bIns="35718" anchor="ctr"/>
          <a:lstStyle/>
          <a:p>
            <a:pPr>
              <a:defRPr sz="2400"/>
            </a:pPr>
            <a:endParaRPr sz="1687"/>
          </a:p>
        </p:txBody>
      </p:sp>
      <p:pic>
        <p:nvPicPr>
          <p:cNvPr id="31" name="Image 30">
            <a:extLst>
              <a:ext uri="{FF2B5EF4-FFF2-40B4-BE49-F238E27FC236}">
                <a16:creationId xmlns:a16="http://schemas.microsoft.com/office/drawing/2014/main" id="{B7C70252-5473-4299-8AEF-49970DED5BB7}"/>
              </a:ext>
            </a:extLst>
          </p:cNvPr>
          <p:cNvPicPr/>
          <p:nvPr/>
        </p:nvPicPr>
        <p:blipFill rotWithShape="1">
          <a:blip r:embed="rId3" cstate="email">
            <a:extLst>
              <a:ext uri="{28A0092B-C50C-407E-A947-70E740481C1C}">
                <a14:useLocalDpi xmlns:a14="http://schemas.microsoft.com/office/drawing/2010/main" val="0"/>
              </a:ext>
            </a:extLst>
          </a:blip>
          <a:srcRect t="8422" b="10255"/>
          <a:stretch/>
        </p:blipFill>
        <p:spPr bwMode="auto">
          <a:xfrm>
            <a:off x="204766" y="5257939"/>
            <a:ext cx="2249154" cy="1012120"/>
          </a:xfrm>
          <a:prstGeom prst="rect">
            <a:avLst/>
          </a:prstGeom>
          <a:noFill/>
          <a:ln>
            <a:noFill/>
          </a:ln>
          <a:extLst>
            <a:ext uri="{53640926-AAD7-44D8-BBD7-CCE9431645EC}">
              <a14:shadowObscured xmlns:a14="http://schemas.microsoft.com/office/drawing/2010/main"/>
            </a:ext>
          </a:extLst>
        </p:spPr>
      </p:pic>
      <p:sp>
        <p:nvSpPr>
          <p:cNvPr id="32" name="ZoneTexte 31">
            <a:extLst>
              <a:ext uri="{FF2B5EF4-FFF2-40B4-BE49-F238E27FC236}">
                <a16:creationId xmlns:a16="http://schemas.microsoft.com/office/drawing/2014/main" id="{5C0A2DFC-3B79-45FE-B038-71F86358D87D}"/>
              </a:ext>
            </a:extLst>
          </p:cNvPr>
          <p:cNvSpPr txBox="1"/>
          <p:nvPr/>
        </p:nvSpPr>
        <p:spPr>
          <a:xfrm>
            <a:off x="5" y="6258691"/>
            <a:ext cx="2631120" cy="5048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51" hangingPunct="0"/>
            <a:r>
              <a:rPr lang="fr-FR" sz="1406" dirty="0">
                <a:solidFill>
                  <a:srgbClr val="53585F"/>
                </a:solidFill>
                <a:latin typeface="Montserrat ExtraBold"/>
                <a:ea typeface="Verdana" pitchFamily="34" charset="0"/>
              </a:rPr>
              <a:t>App suivi </a:t>
            </a:r>
          </a:p>
          <a:p>
            <a:pPr algn="ctr" defTabSz="410751" hangingPunct="0"/>
            <a:r>
              <a:rPr lang="fr-FR" sz="1406" dirty="0">
                <a:solidFill>
                  <a:srgbClr val="53585F"/>
                </a:solidFill>
                <a:latin typeface="Montserrat ExtraBold"/>
                <a:ea typeface="Verdana" pitchFamily="34" charset="0"/>
              </a:rPr>
              <a:t>et coaching</a:t>
            </a:r>
          </a:p>
        </p:txBody>
      </p:sp>
      <p:pic>
        <p:nvPicPr>
          <p:cNvPr id="33" name="Picture 2" descr="Picture 2">
            <a:extLst>
              <a:ext uri="{FF2B5EF4-FFF2-40B4-BE49-F238E27FC236}">
                <a16:creationId xmlns:a16="http://schemas.microsoft.com/office/drawing/2014/main" id="{FDFF28CA-7D7D-4B35-9D16-FD20B0719A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8286" y="4598004"/>
            <a:ext cx="412220" cy="544848"/>
          </a:xfrm>
          <a:prstGeom prst="rect">
            <a:avLst/>
          </a:prstGeom>
          <a:ln w="12700">
            <a:miter lim="400000"/>
          </a:ln>
        </p:spPr>
      </p:pic>
      <p:pic>
        <p:nvPicPr>
          <p:cNvPr id="34" name="Image 33">
            <a:extLst>
              <a:ext uri="{FF2B5EF4-FFF2-40B4-BE49-F238E27FC236}">
                <a16:creationId xmlns:a16="http://schemas.microsoft.com/office/drawing/2014/main" id="{470BF153-18E3-498F-9BF6-0801AFE22546}"/>
              </a:ext>
            </a:extLst>
          </p:cNvPr>
          <p:cNvPicPr/>
          <p:nvPr/>
        </p:nvPicPr>
        <p:blipFill rotWithShape="1">
          <a:blip r:embed="rId5" cstate="email">
            <a:extLst>
              <a:ext uri="{28A0092B-C50C-407E-A947-70E740481C1C}">
                <a14:useLocalDpi xmlns:a14="http://schemas.microsoft.com/office/drawing/2010/main" val="0"/>
              </a:ext>
            </a:extLst>
          </a:blip>
          <a:srcRect b="5346"/>
          <a:stretch/>
        </p:blipFill>
        <p:spPr bwMode="auto">
          <a:xfrm>
            <a:off x="4018289" y="5293642"/>
            <a:ext cx="1059911" cy="804459"/>
          </a:xfrm>
          <a:prstGeom prst="rect">
            <a:avLst/>
          </a:prstGeom>
          <a:noFill/>
          <a:ln>
            <a:noFill/>
          </a:ln>
          <a:extLst>
            <a:ext uri="{53640926-AAD7-44D8-BBD7-CCE9431645EC}">
              <a14:shadowObscured xmlns:a14="http://schemas.microsoft.com/office/drawing/2010/main"/>
            </a:ext>
          </a:extLst>
        </p:spPr>
      </p:pic>
      <p:sp>
        <p:nvSpPr>
          <p:cNvPr id="35" name="ZoneTexte 34">
            <a:extLst>
              <a:ext uri="{FF2B5EF4-FFF2-40B4-BE49-F238E27FC236}">
                <a16:creationId xmlns:a16="http://schemas.microsoft.com/office/drawing/2014/main" id="{9B8C0D28-AD38-4963-A2D6-CF48540D02C9}"/>
              </a:ext>
            </a:extLst>
          </p:cNvPr>
          <p:cNvSpPr txBox="1"/>
          <p:nvPr/>
        </p:nvSpPr>
        <p:spPr>
          <a:xfrm>
            <a:off x="3247795" y="6228384"/>
            <a:ext cx="2631120" cy="5048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51" hangingPunct="0"/>
            <a:r>
              <a:rPr lang="fr-FR" sz="1406" dirty="0">
                <a:solidFill>
                  <a:srgbClr val="53585F"/>
                </a:solidFill>
                <a:latin typeface="Montserrat ExtraBold"/>
                <a:ea typeface="Verdana" pitchFamily="34" charset="0"/>
              </a:rPr>
              <a:t>Challenge</a:t>
            </a:r>
          </a:p>
          <a:p>
            <a:pPr algn="ctr" defTabSz="410751" hangingPunct="0"/>
            <a:r>
              <a:rPr lang="fr-FR" sz="1406" dirty="0">
                <a:solidFill>
                  <a:srgbClr val="53585F"/>
                </a:solidFill>
                <a:latin typeface="Montserrat ExtraBold"/>
                <a:ea typeface="Verdana" pitchFamily="34" charset="0"/>
              </a:rPr>
              <a:t>d’économie d’énergie</a:t>
            </a:r>
          </a:p>
        </p:txBody>
      </p:sp>
      <p:pic>
        <p:nvPicPr>
          <p:cNvPr id="36" name="Image 35">
            <a:extLst>
              <a:ext uri="{FF2B5EF4-FFF2-40B4-BE49-F238E27FC236}">
                <a16:creationId xmlns:a16="http://schemas.microsoft.com/office/drawing/2014/main" id="{A7E1601A-9CC0-40A0-8233-3298AF49145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711269" y="5657527"/>
            <a:ext cx="544437" cy="544437"/>
          </a:xfrm>
          <a:prstGeom prst="rect">
            <a:avLst/>
          </a:prstGeom>
        </p:spPr>
      </p:pic>
      <p:pic>
        <p:nvPicPr>
          <p:cNvPr id="37" name="Image 36">
            <a:extLst>
              <a:ext uri="{FF2B5EF4-FFF2-40B4-BE49-F238E27FC236}">
                <a16:creationId xmlns:a16="http://schemas.microsoft.com/office/drawing/2014/main" id="{194B1B99-50BF-489C-8885-6273051EF9CA}"/>
              </a:ext>
            </a:extLst>
          </p:cNvPr>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210211" y="4737951"/>
            <a:ext cx="775196" cy="383552"/>
          </a:xfrm>
          <a:prstGeom prst="rect">
            <a:avLst/>
          </a:prstGeom>
          <a:noFill/>
          <a:ln>
            <a:noFill/>
          </a:ln>
        </p:spPr>
      </p:pic>
      <p:sp>
        <p:nvSpPr>
          <p:cNvPr id="38" name="ZoneTexte 37">
            <a:extLst>
              <a:ext uri="{FF2B5EF4-FFF2-40B4-BE49-F238E27FC236}">
                <a16:creationId xmlns:a16="http://schemas.microsoft.com/office/drawing/2014/main" id="{B6053CBB-6CA4-4337-A443-17CA521ADCCB}"/>
              </a:ext>
            </a:extLst>
          </p:cNvPr>
          <p:cNvSpPr txBox="1"/>
          <p:nvPr/>
        </p:nvSpPr>
        <p:spPr>
          <a:xfrm>
            <a:off x="6177147" y="6238240"/>
            <a:ext cx="2631120" cy="5048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r>
              <a:rPr lang="fr-FR" sz="1406" dirty="0" err="1">
                <a:solidFill>
                  <a:srgbClr val="53585F"/>
                </a:solidFill>
                <a:latin typeface="Montserrat ExtraBold"/>
                <a:ea typeface="Verdana" pitchFamily="34" charset="0"/>
              </a:rPr>
              <a:t>Serious-game</a:t>
            </a:r>
            <a:r>
              <a:rPr lang="fr-FR" sz="1406" dirty="0">
                <a:solidFill>
                  <a:srgbClr val="53585F"/>
                </a:solidFill>
                <a:latin typeface="Montserrat ExtraBold"/>
                <a:ea typeface="Verdana" pitchFamily="34" charset="0"/>
              </a:rPr>
              <a:t> et </a:t>
            </a:r>
          </a:p>
          <a:p>
            <a:r>
              <a:rPr lang="fr-FR" sz="1406" dirty="0">
                <a:solidFill>
                  <a:srgbClr val="53585F"/>
                </a:solidFill>
                <a:latin typeface="Montserrat ExtraBold"/>
                <a:ea typeface="Verdana" pitchFamily="34" charset="0"/>
              </a:rPr>
              <a:t>réseau social ludique</a:t>
            </a:r>
          </a:p>
        </p:txBody>
      </p:sp>
      <p:pic>
        <p:nvPicPr>
          <p:cNvPr id="43" name="Image 42">
            <a:extLst>
              <a:ext uri="{FF2B5EF4-FFF2-40B4-BE49-F238E27FC236}">
                <a16:creationId xmlns:a16="http://schemas.microsoft.com/office/drawing/2014/main" id="{87402AF0-A2B0-4186-890E-03B69583532C}"/>
              </a:ext>
            </a:extLst>
          </p:cNvPr>
          <p:cNvPicPr/>
          <p:nvPr/>
        </p:nvPicPr>
        <p:blipFill rotWithShape="1">
          <a:blip r:embed="rId8" cstate="email">
            <a:extLst>
              <a:ext uri="{28A0092B-C50C-407E-A947-70E740481C1C}">
                <a14:useLocalDpi xmlns:a14="http://schemas.microsoft.com/office/drawing/2010/main" val="0"/>
              </a:ext>
            </a:extLst>
          </a:blip>
          <a:srcRect b="10929"/>
          <a:stretch/>
        </p:blipFill>
        <p:spPr bwMode="auto">
          <a:xfrm>
            <a:off x="6612845" y="5044124"/>
            <a:ext cx="1556855" cy="1148439"/>
          </a:xfrm>
          <a:prstGeom prst="rect">
            <a:avLst/>
          </a:prstGeom>
          <a:noFill/>
          <a:ln>
            <a:noFill/>
          </a:ln>
          <a:extLst>
            <a:ext uri="{53640926-AAD7-44D8-BBD7-CCE9431645EC}">
              <a14:shadowObscured xmlns:a14="http://schemas.microsoft.com/office/drawing/2010/main"/>
            </a:ext>
          </a:extLst>
        </p:spPr>
      </p:pic>
      <p:pic>
        <p:nvPicPr>
          <p:cNvPr id="56" name="Image 55">
            <a:extLst>
              <a:ext uri="{FF2B5EF4-FFF2-40B4-BE49-F238E27FC236}">
                <a16:creationId xmlns:a16="http://schemas.microsoft.com/office/drawing/2014/main" id="{E5C64F08-E3C4-49D3-A347-F3AB4E8CCEFE}"/>
              </a:ext>
            </a:extLst>
          </p:cNvPr>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001396" y="4659529"/>
            <a:ext cx="773287" cy="435309"/>
          </a:xfrm>
          <a:prstGeom prst="rect">
            <a:avLst/>
          </a:prstGeom>
          <a:noFill/>
          <a:ln>
            <a:noFill/>
          </a:ln>
        </p:spPr>
      </p:pic>
      <p:sp>
        <p:nvSpPr>
          <p:cNvPr id="58" name="ZoneTexte 57">
            <a:extLst>
              <a:ext uri="{FF2B5EF4-FFF2-40B4-BE49-F238E27FC236}">
                <a16:creationId xmlns:a16="http://schemas.microsoft.com/office/drawing/2014/main" id="{8D9E0FB8-B643-4FF6-B862-E42106FA612D}"/>
              </a:ext>
            </a:extLst>
          </p:cNvPr>
          <p:cNvSpPr txBox="1"/>
          <p:nvPr/>
        </p:nvSpPr>
        <p:spPr>
          <a:xfrm>
            <a:off x="9653903" y="6250820"/>
            <a:ext cx="2631120" cy="5048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r>
              <a:rPr lang="fr-FR" sz="1406" dirty="0">
                <a:solidFill>
                  <a:srgbClr val="53585F"/>
                </a:solidFill>
                <a:latin typeface="Montserrat ExtraBold"/>
                <a:ea typeface="Verdana" pitchFamily="34" charset="0"/>
              </a:rPr>
              <a:t>Conception de </a:t>
            </a:r>
          </a:p>
          <a:p>
            <a:r>
              <a:rPr lang="fr-FR" sz="1406" dirty="0" err="1">
                <a:solidFill>
                  <a:srgbClr val="53585F"/>
                </a:solidFill>
                <a:latin typeface="Montserrat ExtraBold"/>
                <a:ea typeface="Verdana" pitchFamily="34" charset="0"/>
              </a:rPr>
              <a:t>Nudges</a:t>
            </a:r>
            <a:endParaRPr lang="fr-FR" sz="1406" dirty="0">
              <a:solidFill>
                <a:srgbClr val="53585F"/>
              </a:solidFill>
              <a:latin typeface="Montserrat ExtraBold"/>
              <a:ea typeface="Verdana" pitchFamily="34" charset="0"/>
            </a:endParaRPr>
          </a:p>
        </p:txBody>
      </p:sp>
      <p:pic>
        <p:nvPicPr>
          <p:cNvPr id="59" name="Image 58">
            <a:extLst>
              <a:ext uri="{FF2B5EF4-FFF2-40B4-BE49-F238E27FC236}">
                <a16:creationId xmlns:a16="http://schemas.microsoft.com/office/drawing/2014/main" id="{40207643-02EF-438A-9F3D-2D6AB6BDC01F}"/>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366297" y="4638232"/>
            <a:ext cx="1207783" cy="415490"/>
          </a:xfrm>
          <a:prstGeom prst="rect">
            <a:avLst/>
          </a:prstGeom>
        </p:spPr>
      </p:pic>
      <p:pic>
        <p:nvPicPr>
          <p:cNvPr id="60" name="Image 59">
            <a:extLst>
              <a:ext uri="{FF2B5EF4-FFF2-40B4-BE49-F238E27FC236}">
                <a16:creationId xmlns:a16="http://schemas.microsoft.com/office/drawing/2014/main" id="{DD5583BE-4C5B-4470-BC9D-C2F325565554}"/>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0474616" y="5230525"/>
            <a:ext cx="980844" cy="980844"/>
          </a:xfrm>
          <a:prstGeom prst="rect">
            <a:avLst/>
          </a:prstGeom>
        </p:spPr>
      </p:pic>
    </p:spTree>
    <p:extLst>
      <p:ext uri="{BB962C8B-B14F-4D97-AF65-F5344CB8AC3E}">
        <p14:creationId xmlns:p14="http://schemas.microsoft.com/office/powerpoint/2010/main" val="31418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2" grpId="0"/>
      <p:bldP spid="35" grpId="0"/>
      <p:bldP spid="38" grpId="0"/>
      <p:bldP spid="5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mpatible avec tous les compteurs modernes, les compteurs communicants et de nombreuses GTB">
            <a:extLst>
              <a:ext uri="{FF2B5EF4-FFF2-40B4-BE49-F238E27FC236}">
                <a16:creationId xmlns:a16="http://schemas.microsoft.com/office/drawing/2014/main" id="{334933DA-AA54-49F5-98E8-730D0FF8B042}"/>
              </a:ext>
            </a:extLst>
          </p:cNvPr>
          <p:cNvSpPr/>
          <p:nvPr/>
        </p:nvSpPr>
        <p:spPr>
          <a:xfrm>
            <a:off x="2300811" y="11730719"/>
            <a:ext cx="8535099" cy="461727"/>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2000">
                <a:solidFill>
                  <a:srgbClr val="53585F"/>
                </a:solidFill>
                <a:latin typeface="Montserrat Bold"/>
                <a:ea typeface="Montserrat Bold"/>
                <a:cs typeface="Montserrat Bold"/>
                <a:sym typeface="Montserrat Bold"/>
              </a:defRPr>
            </a:lvl1pPr>
          </a:lstStyle>
          <a:p>
            <a:r>
              <a:rPr lang="fr-FR" sz="1266" dirty="0"/>
              <a:t>Les résultats sont disponibles sur l’application, et peuvent être communiqués sur des écrans à l’accueil des bâtiments ou par email.</a:t>
            </a:r>
          </a:p>
        </p:txBody>
      </p:sp>
      <p:sp>
        <p:nvSpPr>
          <p:cNvPr id="25" name="CAPTEURS ET INSTRUMENTATION">
            <a:extLst>
              <a:ext uri="{FF2B5EF4-FFF2-40B4-BE49-F238E27FC236}">
                <a16:creationId xmlns:a16="http://schemas.microsoft.com/office/drawing/2014/main" id="{74401DE6-6894-41A4-A005-DB43B2FBC251}"/>
              </a:ext>
            </a:extLst>
          </p:cNvPr>
          <p:cNvSpPr/>
          <p:nvPr/>
        </p:nvSpPr>
        <p:spPr>
          <a:xfrm>
            <a:off x="994469" y="447291"/>
            <a:ext cx="7128745" cy="67800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l">
              <a:defRPr>
                <a:solidFill>
                  <a:schemeClr val="accent2"/>
                </a:solidFill>
                <a:latin typeface="Montserrat Black"/>
                <a:ea typeface="Montserrat Black"/>
                <a:cs typeface="Montserrat Black"/>
                <a:sym typeface="Montserrat Black"/>
              </a:defRPr>
            </a:lvl1pPr>
          </a:lstStyle>
          <a:p>
            <a:r>
              <a:rPr lang="fr-FR" sz="3937" dirty="0">
                <a:solidFill>
                  <a:schemeClr val="accent1"/>
                </a:solidFill>
              </a:rPr>
              <a:t>R</a:t>
            </a:r>
            <a:r>
              <a:rPr lang="fr-FR" sz="3234" dirty="0">
                <a:solidFill>
                  <a:schemeClr val="accent1"/>
                </a:solidFill>
              </a:rPr>
              <a:t>ÉFÉRENCES CLIENT</a:t>
            </a:r>
            <a:endParaRPr sz="3234" baseline="-25000" dirty="0">
              <a:solidFill>
                <a:schemeClr val="accent1"/>
              </a:solidFill>
            </a:endParaRPr>
          </a:p>
        </p:txBody>
      </p:sp>
      <p:sp>
        <p:nvSpPr>
          <p:cNvPr id="27" name="Ligne">
            <a:extLst>
              <a:ext uri="{FF2B5EF4-FFF2-40B4-BE49-F238E27FC236}">
                <a16:creationId xmlns:a16="http://schemas.microsoft.com/office/drawing/2014/main" id="{55993CE9-6E82-4D5C-B5A1-E9CCBB852B7F}"/>
              </a:ext>
            </a:extLst>
          </p:cNvPr>
          <p:cNvSpPr/>
          <p:nvPr/>
        </p:nvSpPr>
        <p:spPr>
          <a:xfrm flipV="1">
            <a:off x="661814" y="453475"/>
            <a:ext cx="1" cy="632298"/>
          </a:xfrm>
          <a:prstGeom prst="line">
            <a:avLst/>
          </a:prstGeom>
          <a:ln w="228600">
            <a:solidFill>
              <a:schemeClr val="accent1"/>
            </a:solidFill>
            <a:miter lim="400000"/>
          </a:ln>
        </p:spPr>
        <p:txBody>
          <a:bodyPr lIns="35718" tIns="35718" rIns="35718" bIns="35718" anchor="ctr"/>
          <a:lstStyle/>
          <a:p>
            <a:pPr>
              <a:defRPr sz="2400"/>
            </a:pPr>
            <a:endParaRPr sz="1687"/>
          </a:p>
        </p:txBody>
      </p:sp>
      <p:sp>
        <p:nvSpPr>
          <p:cNvPr id="20" name="Subtitle 2">
            <a:extLst>
              <a:ext uri="{FF2B5EF4-FFF2-40B4-BE49-F238E27FC236}">
                <a16:creationId xmlns:a16="http://schemas.microsoft.com/office/drawing/2014/main" id="{434DF69A-E239-463F-AA05-1665D80163AA}"/>
              </a:ext>
            </a:extLst>
          </p:cNvPr>
          <p:cNvSpPr txBox="1">
            <a:spLocks/>
          </p:cNvSpPr>
          <p:nvPr/>
        </p:nvSpPr>
        <p:spPr bwMode="auto">
          <a:xfrm>
            <a:off x="424305" y="1584275"/>
            <a:ext cx="1680297" cy="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5" tIns="34278" rIns="68555" bIns="34278">
            <a:spAutoFit/>
          </a:bodyPr>
          <a:lstStyle>
            <a:lvl1pPr defTabSz="1827213">
              <a:lnSpc>
                <a:spcPct val="90000"/>
              </a:lnSpc>
              <a:spcBef>
                <a:spcPts val="2000"/>
              </a:spcBef>
              <a:buFont typeface="Arial" charset="0"/>
              <a:defRPr sz="4400">
                <a:solidFill>
                  <a:schemeClr val="tx1"/>
                </a:solidFill>
                <a:latin typeface="Montserrat Light" charset="0"/>
                <a:ea typeface="Montserrat Light" charset="0"/>
                <a:cs typeface="Montserrat Light" charset="0"/>
              </a:defRPr>
            </a:lvl1pPr>
            <a:lvl2pPr marL="912813" defTabSz="1827213">
              <a:lnSpc>
                <a:spcPct val="90000"/>
              </a:lnSpc>
              <a:spcBef>
                <a:spcPts val="1000"/>
              </a:spcBef>
              <a:buFont typeface="Arial" charset="0"/>
              <a:defRPr sz="3600">
                <a:solidFill>
                  <a:schemeClr val="tx1"/>
                </a:solidFill>
                <a:latin typeface="Montserrat Light" charset="0"/>
                <a:ea typeface="Montserrat Light" charset="0"/>
                <a:cs typeface="Montserrat Light" charset="0"/>
              </a:defRPr>
            </a:lvl2pPr>
            <a:lvl3pPr marL="1827213" defTabSz="1827213">
              <a:lnSpc>
                <a:spcPct val="90000"/>
              </a:lnSpc>
              <a:spcBef>
                <a:spcPts val="1000"/>
              </a:spcBef>
              <a:buFont typeface="Arial" charset="0"/>
              <a:defRPr sz="2800">
                <a:solidFill>
                  <a:schemeClr val="tx1"/>
                </a:solidFill>
                <a:latin typeface="Montserrat Light" charset="0"/>
                <a:ea typeface="Montserrat Light" charset="0"/>
                <a:cs typeface="Montserrat Light" charset="0"/>
              </a:defRPr>
            </a:lvl3pPr>
            <a:lvl4pPr marL="2741613" defTabSz="1827213">
              <a:lnSpc>
                <a:spcPct val="90000"/>
              </a:lnSpc>
              <a:spcBef>
                <a:spcPts val="1000"/>
              </a:spcBef>
              <a:buFont typeface="Arial" charset="0"/>
              <a:defRPr sz="2400">
                <a:solidFill>
                  <a:schemeClr val="tx1"/>
                </a:solidFill>
                <a:latin typeface="Montserrat Light" charset="0"/>
                <a:ea typeface="Montserrat Light" charset="0"/>
                <a:cs typeface="Montserrat Light" charset="0"/>
              </a:defRPr>
            </a:lvl4pPr>
            <a:lvl5pPr marL="3656013" defTabSz="1827213">
              <a:lnSpc>
                <a:spcPct val="90000"/>
              </a:lnSpc>
              <a:spcBef>
                <a:spcPts val="1000"/>
              </a:spcBef>
              <a:buFont typeface="Arial" charset="0"/>
              <a:defRPr sz="2400">
                <a:solidFill>
                  <a:schemeClr val="tx1"/>
                </a:solidFill>
                <a:latin typeface="Montserrat Light" charset="0"/>
                <a:ea typeface="Montserrat Light" charset="0"/>
                <a:cs typeface="Montserrat Light" charset="0"/>
              </a:defRPr>
            </a:lvl5pPr>
            <a:lvl6pPr marL="41132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6pPr>
            <a:lvl7pPr marL="45704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7pPr>
            <a:lvl8pPr marL="50276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8pPr>
            <a:lvl9pPr marL="54848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9pPr>
          </a:lstStyle>
          <a:p>
            <a:pPr algn="l" eaLnBrk="1" hangingPunct="1">
              <a:lnSpc>
                <a:spcPct val="100000"/>
              </a:lnSpc>
            </a:pPr>
            <a:r>
              <a:rPr lang="fr-FR" altLang="x-none" sz="1350" b="1" dirty="0">
                <a:solidFill>
                  <a:srgbClr val="21922A"/>
                </a:solidFill>
                <a:latin typeface="Montserrat" charset="0"/>
                <a:ea typeface="Montserrat" charset="0"/>
                <a:cs typeface="Montserrat" charset="0"/>
              </a:rPr>
              <a:t>RÉSIDENTIEL</a:t>
            </a:r>
          </a:p>
        </p:txBody>
      </p:sp>
      <p:sp>
        <p:nvSpPr>
          <p:cNvPr id="21" name="Subtitle 2">
            <a:extLst>
              <a:ext uri="{FF2B5EF4-FFF2-40B4-BE49-F238E27FC236}">
                <a16:creationId xmlns:a16="http://schemas.microsoft.com/office/drawing/2014/main" id="{6BBA644B-C547-4C64-9F8C-322D41B96AB5}"/>
              </a:ext>
            </a:extLst>
          </p:cNvPr>
          <p:cNvSpPr txBox="1">
            <a:spLocks/>
          </p:cNvSpPr>
          <p:nvPr/>
        </p:nvSpPr>
        <p:spPr>
          <a:xfrm>
            <a:off x="424305" y="1861215"/>
            <a:ext cx="1680297" cy="713504"/>
          </a:xfrm>
          <a:prstGeom prst="rect">
            <a:avLst/>
          </a:prstGeom>
        </p:spPr>
        <p:txBody>
          <a:bodyPr wrap="square" lIns="68555" tIns="34278" rIns="68555" bIns="34278">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40000"/>
              </a:lnSpc>
              <a:defRPr/>
            </a:pPr>
            <a:r>
              <a:rPr lang="fr-FR" sz="1050" b="1" dirty="0">
                <a:solidFill>
                  <a:schemeClr val="bg1">
                    <a:lumMod val="50000"/>
                  </a:schemeClr>
                </a:solidFill>
                <a:latin typeface="Montserrat Light" charset="0"/>
                <a:ea typeface="Montserrat Light" charset="0"/>
                <a:cs typeface="Montserrat Light" charset="0"/>
              </a:rPr>
              <a:t>Promoteurs</a:t>
            </a:r>
          </a:p>
          <a:p>
            <a:pPr>
              <a:lnSpc>
                <a:spcPct val="100000"/>
              </a:lnSpc>
              <a:defRPr/>
            </a:pPr>
            <a:r>
              <a:rPr lang="fr-FR" sz="1050" b="1" dirty="0">
                <a:solidFill>
                  <a:schemeClr val="bg1">
                    <a:lumMod val="50000"/>
                  </a:schemeClr>
                </a:solidFill>
                <a:latin typeface="Montserrat Light" charset="0"/>
                <a:ea typeface="Montserrat Light" charset="0"/>
                <a:cs typeface="Montserrat Light" charset="0"/>
              </a:rPr>
              <a:t>Bailleurs</a:t>
            </a:r>
          </a:p>
        </p:txBody>
      </p:sp>
      <p:sp>
        <p:nvSpPr>
          <p:cNvPr id="22" name="Subtitle 2">
            <a:extLst>
              <a:ext uri="{FF2B5EF4-FFF2-40B4-BE49-F238E27FC236}">
                <a16:creationId xmlns:a16="http://schemas.microsoft.com/office/drawing/2014/main" id="{58B694AE-815A-446A-885A-4B6B7A2E085A}"/>
              </a:ext>
            </a:extLst>
          </p:cNvPr>
          <p:cNvSpPr txBox="1">
            <a:spLocks/>
          </p:cNvSpPr>
          <p:nvPr/>
        </p:nvSpPr>
        <p:spPr bwMode="auto">
          <a:xfrm>
            <a:off x="10274926" y="2847454"/>
            <a:ext cx="1680297" cy="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5" tIns="34278" rIns="68555" bIns="34278">
            <a:spAutoFit/>
          </a:bodyPr>
          <a:lstStyle>
            <a:lvl1pPr defTabSz="1827213">
              <a:lnSpc>
                <a:spcPct val="90000"/>
              </a:lnSpc>
              <a:spcBef>
                <a:spcPts val="2000"/>
              </a:spcBef>
              <a:buFont typeface="Arial" charset="0"/>
              <a:defRPr sz="4400">
                <a:solidFill>
                  <a:schemeClr val="tx1"/>
                </a:solidFill>
                <a:latin typeface="Montserrat Light" charset="0"/>
                <a:ea typeface="Montserrat Light" charset="0"/>
                <a:cs typeface="Montserrat Light" charset="0"/>
              </a:defRPr>
            </a:lvl1pPr>
            <a:lvl2pPr marL="912813" defTabSz="1827213">
              <a:lnSpc>
                <a:spcPct val="90000"/>
              </a:lnSpc>
              <a:spcBef>
                <a:spcPts val="1000"/>
              </a:spcBef>
              <a:buFont typeface="Arial" charset="0"/>
              <a:defRPr sz="3600">
                <a:solidFill>
                  <a:schemeClr val="tx1"/>
                </a:solidFill>
                <a:latin typeface="Montserrat Light" charset="0"/>
                <a:ea typeface="Montserrat Light" charset="0"/>
                <a:cs typeface="Montserrat Light" charset="0"/>
              </a:defRPr>
            </a:lvl2pPr>
            <a:lvl3pPr marL="1827213" defTabSz="1827213">
              <a:lnSpc>
                <a:spcPct val="90000"/>
              </a:lnSpc>
              <a:spcBef>
                <a:spcPts val="1000"/>
              </a:spcBef>
              <a:buFont typeface="Arial" charset="0"/>
              <a:defRPr sz="2800">
                <a:solidFill>
                  <a:schemeClr val="tx1"/>
                </a:solidFill>
                <a:latin typeface="Montserrat Light" charset="0"/>
                <a:ea typeface="Montserrat Light" charset="0"/>
                <a:cs typeface="Montserrat Light" charset="0"/>
              </a:defRPr>
            </a:lvl3pPr>
            <a:lvl4pPr marL="2741613" defTabSz="1827213">
              <a:lnSpc>
                <a:spcPct val="90000"/>
              </a:lnSpc>
              <a:spcBef>
                <a:spcPts val="1000"/>
              </a:spcBef>
              <a:buFont typeface="Arial" charset="0"/>
              <a:defRPr sz="2400">
                <a:solidFill>
                  <a:schemeClr val="tx1"/>
                </a:solidFill>
                <a:latin typeface="Montserrat Light" charset="0"/>
                <a:ea typeface="Montserrat Light" charset="0"/>
                <a:cs typeface="Montserrat Light" charset="0"/>
              </a:defRPr>
            </a:lvl4pPr>
            <a:lvl5pPr marL="3656013" defTabSz="1827213">
              <a:lnSpc>
                <a:spcPct val="90000"/>
              </a:lnSpc>
              <a:spcBef>
                <a:spcPts val="1000"/>
              </a:spcBef>
              <a:buFont typeface="Arial" charset="0"/>
              <a:defRPr sz="2400">
                <a:solidFill>
                  <a:schemeClr val="tx1"/>
                </a:solidFill>
                <a:latin typeface="Montserrat Light" charset="0"/>
                <a:ea typeface="Montserrat Light" charset="0"/>
                <a:cs typeface="Montserrat Light" charset="0"/>
              </a:defRPr>
            </a:lvl5pPr>
            <a:lvl6pPr marL="41132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6pPr>
            <a:lvl7pPr marL="45704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7pPr>
            <a:lvl8pPr marL="50276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8pPr>
            <a:lvl9pPr marL="54848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9pPr>
          </a:lstStyle>
          <a:p>
            <a:pPr algn="r" eaLnBrk="1" hangingPunct="1">
              <a:lnSpc>
                <a:spcPct val="100000"/>
              </a:lnSpc>
            </a:pPr>
            <a:r>
              <a:rPr lang="fr-FR" altLang="x-none" sz="1350" b="1" dirty="0">
                <a:solidFill>
                  <a:srgbClr val="21922A"/>
                </a:solidFill>
                <a:latin typeface="Montserrat" charset="0"/>
                <a:ea typeface="Montserrat" charset="0"/>
                <a:cs typeface="Montserrat" charset="0"/>
              </a:rPr>
              <a:t>FOURNISSEURS</a:t>
            </a:r>
          </a:p>
        </p:txBody>
      </p:sp>
      <p:sp>
        <p:nvSpPr>
          <p:cNvPr id="23" name="Subtitle 2">
            <a:extLst>
              <a:ext uri="{FF2B5EF4-FFF2-40B4-BE49-F238E27FC236}">
                <a16:creationId xmlns:a16="http://schemas.microsoft.com/office/drawing/2014/main" id="{BAD413E2-B1EE-45F4-A720-E6FD4752FF31}"/>
              </a:ext>
            </a:extLst>
          </p:cNvPr>
          <p:cNvSpPr txBox="1">
            <a:spLocks/>
          </p:cNvSpPr>
          <p:nvPr/>
        </p:nvSpPr>
        <p:spPr>
          <a:xfrm>
            <a:off x="9377331" y="3124395"/>
            <a:ext cx="2577893" cy="713504"/>
          </a:xfrm>
          <a:prstGeom prst="rect">
            <a:avLst/>
          </a:prstGeom>
        </p:spPr>
        <p:txBody>
          <a:bodyPr wrap="square" lIns="68555" tIns="34278" rIns="68555" bIns="34278">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40000"/>
              </a:lnSpc>
              <a:defRPr/>
            </a:pPr>
            <a:r>
              <a:rPr lang="fr-FR" sz="1050" b="1" dirty="0">
                <a:solidFill>
                  <a:schemeClr val="bg1">
                    <a:lumMod val="50000"/>
                  </a:schemeClr>
                </a:solidFill>
                <a:latin typeface="Montserrat Light" charset="0"/>
                <a:ea typeface="Montserrat Light" charset="0"/>
                <a:cs typeface="Montserrat Light" charset="0"/>
              </a:rPr>
              <a:t>Fournisseurs d’électricité et de gaz</a:t>
            </a:r>
          </a:p>
          <a:p>
            <a:pPr algn="r">
              <a:lnSpc>
                <a:spcPct val="100000"/>
              </a:lnSpc>
              <a:defRPr/>
            </a:pPr>
            <a:r>
              <a:rPr lang="fr-FR" sz="1050" b="1" dirty="0">
                <a:solidFill>
                  <a:schemeClr val="bg1">
                    <a:lumMod val="50000"/>
                  </a:schemeClr>
                </a:solidFill>
                <a:latin typeface="Montserrat Light" charset="0"/>
                <a:ea typeface="Montserrat Light" charset="0"/>
                <a:cs typeface="Montserrat Light" charset="0"/>
              </a:rPr>
              <a:t>Distributeurs d’eau</a:t>
            </a:r>
          </a:p>
        </p:txBody>
      </p:sp>
      <p:sp>
        <p:nvSpPr>
          <p:cNvPr id="24" name="Subtitle 2">
            <a:extLst>
              <a:ext uri="{FF2B5EF4-FFF2-40B4-BE49-F238E27FC236}">
                <a16:creationId xmlns:a16="http://schemas.microsoft.com/office/drawing/2014/main" id="{DB1F49CC-0965-4419-8FDD-61F0B310E1A3}"/>
              </a:ext>
            </a:extLst>
          </p:cNvPr>
          <p:cNvSpPr txBox="1">
            <a:spLocks/>
          </p:cNvSpPr>
          <p:nvPr/>
        </p:nvSpPr>
        <p:spPr bwMode="auto">
          <a:xfrm>
            <a:off x="424305" y="4017728"/>
            <a:ext cx="1680297" cy="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5" tIns="34278" rIns="68555" bIns="34278">
            <a:spAutoFit/>
          </a:bodyPr>
          <a:lstStyle>
            <a:lvl1pPr defTabSz="1827213">
              <a:lnSpc>
                <a:spcPct val="90000"/>
              </a:lnSpc>
              <a:spcBef>
                <a:spcPts val="2000"/>
              </a:spcBef>
              <a:buFont typeface="Arial" charset="0"/>
              <a:defRPr sz="4400">
                <a:solidFill>
                  <a:schemeClr val="tx1"/>
                </a:solidFill>
                <a:latin typeface="Montserrat Light" charset="0"/>
                <a:ea typeface="Montserrat Light" charset="0"/>
                <a:cs typeface="Montserrat Light" charset="0"/>
              </a:defRPr>
            </a:lvl1pPr>
            <a:lvl2pPr marL="912813" defTabSz="1827213">
              <a:lnSpc>
                <a:spcPct val="90000"/>
              </a:lnSpc>
              <a:spcBef>
                <a:spcPts val="1000"/>
              </a:spcBef>
              <a:buFont typeface="Arial" charset="0"/>
              <a:defRPr sz="3600">
                <a:solidFill>
                  <a:schemeClr val="tx1"/>
                </a:solidFill>
                <a:latin typeface="Montserrat Light" charset="0"/>
                <a:ea typeface="Montserrat Light" charset="0"/>
                <a:cs typeface="Montserrat Light" charset="0"/>
              </a:defRPr>
            </a:lvl2pPr>
            <a:lvl3pPr marL="1827213" defTabSz="1827213">
              <a:lnSpc>
                <a:spcPct val="90000"/>
              </a:lnSpc>
              <a:spcBef>
                <a:spcPts val="1000"/>
              </a:spcBef>
              <a:buFont typeface="Arial" charset="0"/>
              <a:defRPr sz="2800">
                <a:solidFill>
                  <a:schemeClr val="tx1"/>
                </a:solidFill>
                <a:latin typeface="Montserrat Light" charset="0"/>
                <a:ea typeface="Montserrat Light" charset="0"/>
                <a:cs typeface="Montserrat Light" charset="0"/>
              </a:defRPr>
            </a:lvl3pPr>
            <a:lvl4pPr marL="2741613" defTabSz="1827213">
              <a:lnSpc>
                <a:spcPct val="90000"/>
              </a:lnSpc>
              <a:spcBef>
                <a:spcPts val="1000"/>
              </a:spcBef>
              <a:buFont typeface="Arial" charset="0"/>
              <a:defRPr sz="2400">
                <a:solidFill>
                  <a:schemeClr val="tx1"/>
                </a:solidFill>
                <a:latin typeface="Montserrat Light" charset="0"/>
                <a:ea typeface="Montserrat Light" charset="0"/>
                <a:cs typeface="Montserrat Light" charset="0"/>
              </a:defRPr>
            </a:lvl4pPr>
            <a:lvl5pPr marL="3656013" defTabSz="1827213">
              <a:lnSpc>
                <a:spcPct val="90000"/>
              </a:lnSpc>
              <a:spcBef>
                <a:spcPts val="1000"/>
              </a:spcBef>
              <a:buFont typeface="Arial" charset="0"/>
              <a:defRPr sz="2400">
                <a:solidFill>
                  <a:schemeClr val="tx1"/>
                </a:solidFill>
                <a:latin typeface="Montserrat Light" charset="0"/>
                <a:ea typeface="Montserrat Light" charset="0"/>
                <a:cs typeface="Montserrat Light" charset="0"/>
              </a:defRPr>
            </a:lvl5pPr>
            <a:lvl6pPr marL="41132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6pPr>
            <a:lvl7pPr marL="45704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7pPr>
            <a:lvl8pPr marL="50276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8pPr>
            <a:lvl9pPr marL="54848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9pPr>
          </a:lstStyle>
          <a:p>
            <a:pPr algn="l" eaLnBrk="1" hangingPunct="1">
              <a:lnSpc>
                <a:spcPct val="100000"/>
              </a:lnSpc>
            </a:pPr>
            <a:r>
              <a:rPr lang="fr-FR" altLang="x-none" sz="1350" b="1" dirty="0">
                <a:solidFill>
                  <a:srgbClr val="21922A"/>
                </a:solidFill>
                <a:latin typeface="Montserrat" charset="0"/>
                <a:ea typeface="Montserrat" charset="0"/>
                <a:cs typeface="Montserrat" charset="0"/>
              </a:rPr>
              <a:t>COLLECTIVITÉS</a:t>
            </a:r>
          </a:p>
        </p:txBody>
      </p:sp>
      <p:sp>
        <p:nvSpPr>
          <p:cNvPr id="26" name="Subtitle 2">
            <a:extLst>
              <a:ext uri="{FF2B5EF4-FFF2-40B4-BE49-F238E27FC236}">
                <a16:creationId xmlns:a16="http://schemas.microsoft.com/office/drawing/2014/main" id="{80E4D524-9693-4DDD-A08D-3AFE0103B9C6}"/>
              </a:ext>
            </a:extLst>
          </p:cNvPr>
          <p:cNvSpPr txBox="1">
            <a:spLocks/>
          </p:cNvSpPr>
          <p:nvPr/>
        </p:nvSpPr>
        <p:spPr>
          <a:xfrm>
            <a:off x="424305" y="4294668"/>
            <a:ext cx="1680297" cy="713504"/>
          </a:xfrm>
          <a:prstGeom prst="rect">
            <a:avLst/>
          </a:prstGeom>
        </p:spPr>
        <p:txBody>
          <a:bodyPr wrap="square" lIns="68555" tIns="34278" rIns="68555" bIns="34278">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40000"/>
              </a:lnSpc>
              <a:defRPr/>
            </a:pPr>
            <a:r>
              <a:rPr lang="fr-FR" sz="1050" b="1" dirty="0">
                <a:solidFill>
                  <a:schemeClr val="bg1">
                    <a:lumMod val="50000"/>
                  </a:schemeClr>
                </a:solidFill>
                <a:latin typeface="Montserrat Light" charset="0"/>
                <a:ea typeface="Montserrat Light" charset="0"/>
                <a:cs typeface="Montserrat Light" charset="0"/>
              </a:rPr>
              <a:t>Métropoles</a:t>
            </a:r>
          </a:p>
          <a:p>
            <a:pPr>
              <a:lnSpc>
                <a:spcPct val="100000"/>
              </a:lnSpc>
              <a:defRPr/>
            </a:pPr>
            <a:r>
              <a:rPr lang="fr-FR" sz="1050" b="1" dirty="0">
                <a:solidFill>
                  <a:schemeClr val="bg1">
                    <a:lumMod val="50000"/>
                  </a:schemeClr>
                </a:solidFill>
                <a:latin typeface="Montserrat Light" charset="0"/>
                <a:ea typeface="Montserrat Light" charset="0"/>
                <a:cs typeface="Montserrat Light" charset="0"/>
              </a:rPr>
              <a:t>Villes</a:t>
            </a:r>
          </a:p>
        </p:txBody>
      </p:sp>
      <p:sp>
        <p:nvSpPr>
          <p:cNvPr id="28" name="Subtitle 2">
            <a:extLst>
              <a:ext uri="{FF2B5EF4-FFF2-40B4-BE49-F238E27FC236}">
                <a16:creationId xmlns:a16="http://schemas.microsoft.com/office/drawing/2014/main" id="{0FB8500E-EE4E-4B1F-A3F5-488EFC2B39A4}"/>
              </a:ext>
            </a:extLst>
          </p:cNvPr>
          <p:cNvSpPr txBox="1">
            <a:spLocks/>
          </p:cNvSpPr>
          <p:nvPr/>
        </p:nvSpPr>
        <p:spPr bwMode="auto">
          <a:xfrm>
            <a:off x="10274927" y="5508693"/>
            <a:ext cx="1680297" cy="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5" tIns="34278" rIns="68555" bIns="34278">
            <a:spAutoFit/>
          </a:bodyPr>
          <a:lstStyle>
            <a:lvl1pPr defTabSz="1827213">
              <a:lnSpc>
                <a:spcPct val="90000"/>
              </a:lnSpc>
              <a:spcBef>
                <a:spcPts val="2000"/>
              </a:spcBef>
              <a:buFont typeface="Arial" charset="0"/>
              <a:defRPr sz="4400">
                <a:solidFill>
                  <a:schemeClr val="tx1"/>
                </a:solidFill>
                <a:latin typeface="Montserrat Light" charset="0"/>
                <a:ea typeface="Montserrat Light" charset="0"/>
                <a:cs typeface="Montserrat Light" charset="0"/>
              </a:defRPr>
            </a:lvl1pPr>
            <a:lvl2pPr marL="912813" defTabSz="1827213">
              <a:lnSpc>
                <a:spcPct val="90000"/>
              </a:lnSpc>
              <a:spcBef>
                <a:spcPts val="1000"/>
              </a:spcBef>
              <a:buFont typeface="Arial" charset="0"/>
              <a:defRPr sz="3600">
                <a:solidFill>
                  <a:schemeClr val="tx1"/>
                </a:solidFill>
                <a:latin typeface="Montserrat Light" charset="0"/>
                <a:ea typeface="Montserrat Light" charset="0"/>
                <a:cs typeface="Montserrat Light" charset="0"/>
              </a:defRPr>
            </a:lvl2pPr>
            <a:lvl3pPr marL="1827213" defTabSz="1827213">
              <a:lnSpc>
                <a:spcPct val="90000"/>
              </a:lnSpc>
              <a:spcBef>
                <a:spcPts val="1000"/>
              </a:spcBef>
              <a:buFont typeface="Arial" charset="0"/>
              <a:defRPr sz="2800">
                <a:solidFill>
                  <a:schemeClr val="tx1"/>
                </a:solidFill>
                <a:latin typeface="Montserrat Light" charset="0"/>
                <a:ea typeface="Montserrat Light" charset="0"/>
                <a:cs typeface="Montserrat Light" charset="0"/>
              </a:defRPr>
            </a:lvl3pPr>
            <a:lvl4pPr marL="2741613" defTabSz="1827213">
              <a:lnSpc>
                <a:spcPct val="90000"/>
              </a:lnSpc>
              <a:spcBef>
                <a:spcPts val="1000"/>
              </a:spcBef>
              <a:buFont typeface="Arial" charset="0"/>
              <a:defRPr sz="2400">
                <a:solidFill>
                  <a:schemeClr val="tx1"/>
                </a:solidFill>
                <a:latin typeface="Montserrat Light" charset="0"/>
                <a:ea typeface="Montserrat Light" charset="0"/>
                <a:cs typeface="Montserrat Light" charset="0"/>
              </a:defRPr>
            </a:lvl4pPr>
            <a:lvl5pPr marL="3656013" defTabSz="1827213">
              <a:lnSpc>
                <a:spcPct val="90000"/>
              </a:lnSpc>
              <a:spcBef>
                <a:spcPts val="1000"/>
              </a:spcBef>
              <a:buFont typeface="Arial" charset="0"/>
              <a:defRPr sz="2400">
                <a:solidFill>
                  <a:schemeClr val="tx1"/>
                </a:solidFill>
                <a:latin typeface="Montserrat Light" charset="0"/>
                <a:ea typeface="Montserrat Light" charset="0"/>
                <a:cs typeface="Montserrat Light" charset="0"/>
              </a:defRPr>
            </a:lvl5pPr>
            <a:lvl6pPr marL="41132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6pPr>
            <a:lvl7pPr marL="45704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7pPr>
            <a:lvl8pPr marL="50276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8pPr>
            <a:lvl9pPr marL="5484813" defTabSz="1827213" fontAlgn="base">
              <a:lnSpc>
                <a:spcPct val="90000"/>
              </a:lnSpc>
              <a:spcBef>
                <a:spcPts val="1000"/>
              </a:spcBef>
              <a:spcAft>
                <a:spcPct val="0"/>
              </a:spcAft>
              <a:buFont typeface="Arial" charset="0"/>
              <a:defRPr sz="2400">
                <a:solidFill>
                  <a:schemeClr val="tx1"/>
                </a:solidFill>
                <a:latin typeface="Montserrat Light" charset="0"/>
                <a:ea typeface="Montserrat Light" charset="0"/>
                <a:cs typeface="Montserrat Light" charset="0"/>
              </a:defRPr>
            </a:lvl9pPr>
          </a:lstStyle>
          <a:p>
            <a:pPr algn="r" eaLnBrk="1" hangingPunct="1">
              <a:lnSpc>
                <a:spcPct val="100000"/>
              </a:lnSpc>
            </a:pPr>
            <a:r>
              <a:rPr lang="fr-FR" altLang="x-none" sz="1350" b="1" dirty="0">
                <a:solidFill>
                  <a:srgbClr val="21922A"/>
                </a:solidFill>
                <a:latin typeface="Montserrat" charset="0"/>
                <a:ea typeface="Montserrat" charset="0"/>
                <a:cs typeface="Montserrat" charset="0"/>
              </a:rPr>
              <a:t>ENTREPRISES</a:t>
            </a:r>
          </a:p>
        </p:txBody>
      </p:sp>
      <p:sp>
        <p:nvSpPr>
          <p:cNvPr id="29" name="Subtitle 2">
            <a:extLst>
              <a:ext uri="{FF2B5EF4-FFF2-40B4-BE49-F238E27FC236}">
                <a16:creationId xmlns:a16="http://schemas.microsoft.com/office/drawing/2014/main" id="{A3755D36-AB9B-444E-BEA1-CF724491050E}"/>
              </a:ext>
            </a:extLst>
          </p:cNvPr>
          <p:cNvSpPr txBox="1">
            <a:spLocks/>
          </p:cNvSpPr>
          <p:nvPr/>
        </p:nvSpPr>
        <p:spPr>
          <a:xfrm>
            <a:off x="10274927" y="5785633"/>
            <a:ext cx="1680297" cy="713504"/>
          </a:xfrm>
          <a:prstGeom prst="rect">
            <a:avLst/>
          </a:prstGeom>
        </p:spPr>
        <p:txBody>
          <a:bodyPr wrap="square" lIns="68555" tIns="34278" rIns="68555" bIns="34278">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lnSpc>
                <a:spcPct val="140000"/>
              </a:lnSpc>
              <a:defRPr/>
            </a:pPr>
            <a:r>
              <a:rPr lang="fr-FR" sz="1050" b="1" dirty="0">
                <a:solidFill>
                  <a:schemeClr val="bg1">
                    <a:lumMod val="50000"/>
                  </a:schemeClr>
                </a:solidFill>
                <a:latin typeface="Montserrat Light" charset="0"/>
                <a:ea typeface="Montserrat Light" charset="0"/>
                <a:cs typeface="Montserrat Light" charset="0"/>
              </a:rPr>
              <a:t>Foncières</a:t>
            </a:r>
          </a:p>
          <a:p>
            <a:pPr algn="r">
              <a:lnSpc>
                <a:spcPct val="100000"/>
              </a:lnSpc>
              <a:defRPr/>
            </a:pPr>
            <a:r>
              <a:rPr lang="fr-FR" sz="1050" b="1" dirty="0">
                <a:solidFill>
                  <a:schemeClr val="bg1">
                    <a:lumMod val="50000"/>
                  </a:schemeClr>
                </a:solidFill>
                <a:latin typeface="Montserrat Light" charset="0"/>
                <a:ea typeface="Montserrat Light" charset="0"/>
                <a:cs typeface="Montserrat Light" charset="0"/>
              </a:rPr>
              <a:t>Constructeurs</a:t>
            </a:r>
          </a:p>
        </p:txBody>
      </p:sp>
      <p:cxnSp>
        <p:nvCxnSpPr>
          <p:cNvPr id="39" name="Connecteur droit 38">
            <a:extLst>
              <a:ext uri="{FF2B5EF4-FFF2-40B4-BE49-F238E27FC236}">
                <a16:creationId xmlns:a16="http://schemas.microsoft.com/office/drawing/2014/main" id="{2A681C09-2051-42F1-B745-5AB37C0F0046}"/>
              </a:ext>
            </a:extLst>
          </p:cNvPr>
          <p:cNvCxnSpPr>
            <a:cxnSpLocks/>
          </p:cNvCxnSpPr>
          <p:nvPr/>
        </p:nvCxnSpPr>
        <p:spPr>
          <a:xfrm>
            <a:off x="2889693" y="2739360"/>
            <a:ext cx="7733760" cy="0"/>
          </a:xfrm>
          <a:prstGeom prst="line">
            <a:avLst/>
          </a:prstGeom>
          <a:ln w="25400">
            <a:solidFill>
              <a:srgbClr val="21922A"/>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1F18E469-5082-41B4-B603-F175C6C14CB3}"/>
              </a:ext>
            </a:extLst>
          </p:cNvPr>
          <p:cNvCxnSpPr>
            <a:cxnSpLocks/>
          </p:cNvCxnSpPr>
          <p:nvPr/>
        </p:nvCxnSpPr>
        <p:spPr>
          <a:xfrm>
            <a:off x="2889693" y="3871417"/>
            <a:ext cx="7733760" cy="0"/>
          </a:xfrm>
          <a:prstGeom prst="line">
            <a:avLst/>
          </a:prstGeom>
          <a:ln w="25400">
            <a:solidFill>
              <a:srgbClr val="21922A"/>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E9E9D7E-998E-422B-9066-672B899C293F}"/>
              </a:ext>
            </a:extLst>
          </p:cNvPr>
          <p:cNvCxnSpPr>
            <a:cxnSpLocks/>
          </p:cNvCxnSpPr>
          <p:nvPr/>
        </p:nvCxnSpPr>
        <p:spPr>
          <a:xfrm>
            <a:off x="2889693" y="5147138"/>
            <a:ext cx="7733760" cy="0"/>
          </a:xfrm>
          <a:prstGeom prst="line">
            <a:avLst/>
          </a:prstGeom>
          <a:ln w="25400">
            <a:solidFill>
              <a:srgbClr val="21922A"/>
            </a:solidFill>
          </a:ln>
        </p:spPr>
        <p:style>
          <a:lnRef idx="1">
            <a:schemeClr val="accent1"/>
          </a:lnRef>
          <a:fillRef idx="0">
            <a:schemeClr val="accent1"/>
          </a:fillRef>
          <a:effectRef idx="0">
            <a:schemeClr val="accent1"/>
          </a:effectRef>
          <a:fontRef idx="minor">
            <a:schemeClr val="tx1"/>
          </a:fontRef>
        </p:style>
      </p:cxnSp>
      <p:pic>
        <p:nvPicPr>
          <p:cNvPr id="42" name="Picture 18" descr="https://lh6.googleusercontent.com/Cqih6Lb6NVzkcOGDWZZiiLTd5CCS8MGy7H2nquEz7CzwRQ2-nYcsCfxGnz4b9Byu5Rvrned-Y0DxM0wdFrroffgbo7Q6eiLoZiiJH2u8ZUmY8RJYsYiMukCIIZCWDe2A8fuDbBtJMRU">
            <a:extLst>
              <a:ext uri="{FF2B5EF4-FFF2-40B4-BE49-F238E27FC236}">
                <a16:creationId xmlns:a16="http://schemas.microsoft.com/office/drawing/2014/main" id="{DB7C2776-5E55-4CD9-9FBD-273CFE97D512}"/>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7492"/>
          <a:stretch/>
        </p:blipFill>
        <p:spPr bwMode="auto">
          <a:xfrm>
            <a:off x="3933282" y="1686918"/>
            <a:ext cx="957787" cy="83719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9" descr="Ã©sultat de recherche d'images pour &quot;ogic&quot;">
            <a:extLst>
              <a:ext uri="{FF2B5EF4-FFF2-40B4-BE49-F238E27FC236}">
                <a16:creationId xmlns:a16="http://schemas.microsoft.com/office/drawing/2014/main" id="{7F34BE0A-FC76-4811-96F2-202A684AFDC8}"/>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44075"/>
          <a:stretch/>
        </p:blipFill>
        <p:spPr bwMode="auto">
          <a:xfrm>
            <a:off x="5502083" y="1757342"/>
            <a:ext cx="1066278" cy="70725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https://lh4.googleusercontent.com/ifJmJ0Wv1mOsbhgj2S62HtjEwZOGloX1Nkx8K7AKxuuIinES5FbNC3R0VkCFKrhFwibIJiMiVockDJCtU1_j4mcbqDwPIQXZGJn8wKGyMw_45lrnPlEGnujnk2kwFMUyx8LIBvNnig8">
            <a:extLst>
              <a:ext uri="{FF2B5EF4-FFF2-40B4-BE49-F238E27FC236}">
                <a16:creationId xmlns:a16="http://schemas.microsoft.com/office/drawing/2014/main" id="{ABC46AC0-EC04-4AE6-9343-504F176CF69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84176" y="1681549"/>
            <a:ext cx="1122345" cy="82572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7" descr="mage associÃ©e">
            <a:extLst>
              <a:ext uri="{FF2B5EF4-FFF2-40B4-BE49-F238E27FC236}">
                <a16:creationId xmlns:a16="http://schemas.microsoft.com/office/drawing/2014/main" id="{330506F1-F63A-45A7-8C65-B7D697AC2BD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554549" y="1595972"/>
            <a:ext cx="822782" cy="9587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3" descr="https://lh4.googleusercontent.com/VxBSzRwKzlIj7a_AHsc4FKP6nc3gVNApSNFbVT38KZtBlsPh9buIJCzuYWkYIeTFX734FJIqpQ2V98EgwsO_HLj_4lX67O8OH00g3_V0xy07obtWZmBAgEYTdDSGIQ4s1Mw9RvC3DgA">
            <a:extLst>
              <a:ext uri="{FF2B5EF4-FFF2-40B4-BE49-F238E27FC236}">
                <a16:creationId xmlns:a16="http://schemas.microsoft.com/office/drawing/2014/main" id="{3BE4E406-349D-41A3-81C8-DBF44C775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5706" y="2936102"/>
            <a:ext cx="2303223" cy="76425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2" descr="https://lh5.googleusercontent.com/_mQmQ-euGFz7ErRjsMWh17iz-Y9-ydmOmEqxnSRTiRCHnsUFa1Qe0yTL0cCis1msBgHkiDfNTUycj3jluOGNbJevnyn2_g_7Z1LTyvLXT7VHEmVdDivZS6o-_VZ7Pxw9qkQ3MVE5Wk0">
            <a:extLst>
              <a:ext uri="{FF2B5EF4-FFF2-40B4-BE49-F238E27FC236}">
                <a16:creationId xmlns:a16="http://schemas.microsoft.com/office/drawing/2014/main" id="{151C59C6-D332-4FE6-A49C-B1F036BB264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943142" y="2969411"/>
            <a:ext cx="1016977" cy="6566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6" descr="https://lh6.googleusercontent.com/uPxq4tzssXhHf5qr0IYoXYTXR4Whu8d2Smbzv0tmIsQpQYKblokZ_PcUbKyyJVwNa2Sknr3tob5eLzU0kIp_Q_wMJDipYynrxgjIBLRA5mSdpY9k-_wb0Qexd_rflbC2OQrPA3oz_RM">
            <a:extLst>
              <a:ext uri="{FF2B5EF4-FFF2-40B4-BE49-F238E27FC236}">
                <a16:creationId xmlns:a16="http://schemas.microsoft.com/office/drawing/2014/main" id="{C3A2EBE4-33E8-4E9C-9AF4-565EE16111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8211" y="4086665"/>
            <a:ext cx="965977" cy="84523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5" descr="https://lh5.googleusercontent.com/JJwzHp3zzGvkzVuBbwMU2etnEo0p99dRhQrnCOmkxuhCf6biCa5GDB9ciyQWgDvleiF9fwLvXZVmSE4pvPks5fsY9Smz9uuCXB86gZf4dEfMYRyNfnAxz8ZiAIxCKHti2IY571Shahw">
            <a:extLst>
              <a:ext uri="{FF2B5EF4-FFF2-40B4-BE49-F238E27FC236}">
                <a16:creationId xmlns:a16="http://schemas.microsoft.com/office/drawing/2014/main" id="{2245FD1B-AE3E-4451-AC82-16FD126E51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9095" y="4061927"/>
            <a:ext cx="1441962" cy="9613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0" descr="Ã©sultat de recherche d'images pour &quot;gecina&quot;">
            <a:extLst>
              <a:ext uri="{FF2B5EF4-FFF2-40B4-BE49-F238E27FC236}">
                <a16:creationId xmlns:a16="http://schemas.microsoft.com/office/drawing/2014/main" id="{24BAD420-263C-48D4-AC94-A9821DA979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7126" y="5238478"/>
            <a:ext cx="1977571" cy="98878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1" descr="ttps://static.wixstatic.com/media/997473_4416e795ccbb45cc86bc32440492320a~mv2.png/v1/crop/x_0,y_14,w_500">
            <a:extLst>
              <a:ext uri="{FF2B5EF4-FFF2-40B4-BE49-F238E27FC236}">
                <a16:creationId xmlns:a16="http://schemas.microsoft.com/office/drawing/2014/main" id="{6B0D3461-8C5B-477A-862C-067DEC346D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88113" y="5362382"/>
            <a:ext cx="2186813" cy="6698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9" descr="https://lh3.googleusercontent.com/iMK5UHQ5CLklBXMicUGMAFxiwSoQrGuarf3UH8l7THVmC-R46EYjAGyLaHDWN7KkczJjjxXLsFu_oHsztwY6UWWUFc5MuDkrIdy7M8rd8db9ia3TNOawAz0BOT4-tkk0zX0xoLiHPdY">
            <a:extLst>
              <a:ext uri="{FF2B5EF4-FFF2-40B4-BE49-F238E27FC236}">
                <a16:creationId xmlns:a16="http://schemas.microsoft.com/office/drawing/2014/main" id="{21F1F804-E0A4-486C-A565-5C2A66A793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2562" y="5362383"/>
            <a:ext cx="675649" cy="6756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4" descr="https://lh6.googleusercontent.com/13vxkFPARDlzOoa1XO0H4hLyKa0Obcb14yS-LXm7Qi3DiEi_khGEIvsM2TJcCUmDIsnthFfa7zrIOXJoVmNlxzg4LygTMKCgPf9xTO95kcn-75NV_w69lcsCpTGFQj9xAFCSzapBJLM">
            <a:extLst>
              <a:ext uri="{FF2B5EF4-FFF2-40B4-BE49-F238E27FC236}">
                <a16:creationId xmlns:a16="http://schemas.microsoft.com/office/drawing/2014/main" id="{7098DBFD-6A1C-4EEF-9555-AF727BBFD06C}"/>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261749" y="5468484"/>
            <a:ext cx="1441962" cy="403512"/>
          </a:xfrm>
          <a:prstGeom prst="rect">
            <a:avLst/>
          </a:prstGeom>
          <a:noFill/>
          <a:extLst>
            <a:ext uri="{909E8E84-426E-40DD-AFC4-6F175D3DCCD1}">
              <a14:hiddenFill xmlns:a14="http://schemas.microsoft.com/office/drawing/2010/main">
                <a:solidFill>
                  <a:srgbClr val="FFFFFF"/>
                </a:solidFill>
              </a14:hiddenFill>
            </a:ext>
          </a:extLst>
        </p:spPr>
      </p:pic>
      <p:pic>
        <p:nvPicPr>
          <p:cNvPr id="62" name="Image 4">
            <a:extLst>
              <a:ext uri="{FF2B5EF4-FFF2-40B4-BE49-F238E27FC236}">
                <a16:creationId xmlns:a16="http://schemas.microsoft.com/office/drawing/2014/main" id="{FC949AFB-5A98-4625-8908-5AC516E6160D}"/>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9195963" y="4116791"/>
            <a:ext cx="856087" cy="752503"/>
          </a:xfrm>
          <a:prstGeom prst="rect">
            <a:avLst/>
          </a:prstGeom>
          <a:noFill/>
          <a:extLst>
            <a:ext uri="{909E8E84-426E-40DD-AFC4-6F175D3DCCD1}">
              <a14:hiddenFill xmlns:a14="http://schemas.microsoft.com/office/drawing/2010/main">
                <a:solidFill>
                  <a:srgbClr val="FFFFFF"/>
                </a:solidFill>
              </a14:hiddenFill>
            </a:ext>
          </a:extLst>
        </p:spPr>
      </p:pic>
      <p:sp>
        <p:nvSpPr>
          <p:cNvPr id="63" name="Ligne">
            <a:extLst>
              <a:ext uri="{FF2B5EF4-FFF2-40B4-BE49-F238E27FC236}">
                <a16:creationId xmlns:a16="http://schemas.microsoft.com/office/drawing/2014/main" id="{04FBFA25-502F-4F9E-BC58-62DCD527BA8E}"/>
              </a:ext>
            </a:extLst>
          </p:cNvPr>
          <p:cNvSpPr/>
          <p:nvPr/>
        </p:nvSpPr>
        <p:spPr>
          <a:xfrm>
            <a:off x="1780116" y="6558972"/>
            <a:ext cx="7034493" cy="1"/>
          </a:xfrm>
          <a:prstGeom prst="line">
            <a:avLst/>
          </a:prstGeom>
          <a:ln w="12700">
            <a:solidFill>
              <a:srgbClr val="1A931F"/>
            </a:solidFill>
            <a:miter lim="400000"/>
          </a:ln>
        </p:spPr>
        <p:txBody>
          <a:bodyPr lIns="35718" tIns="35718" rIns="35718" bIns="35718" anchor="ctr"/>
          <a:lstStyle/>
          <a:p>
            <a:pPr>
              <a:defRPr sz="2400"/>
            </a:pPr>
            <a:endParaRPr sz="1687"/>
          </a:p>
        </p:txBody>
      </p:sp>
      <p:sp>
        <p:nvSpPr>
          <p:cNvPr id="64" name="@egreen | Tous droits réservés">
            <a:extLst>
              <a:ext uri="{FF2B5EF4-FFF2-40B4-BE49-F238E27FC236}">
                <a16:creationId xmlns:a16="http://schemas.microsoft.com/office/drawing/2014/main" id="{7AD7C9B6-7A66-436A-B22D-83EA9F3E2DDF}"/>
              </a:ext>
            </a:extLst>
          </p:cNvPr>
          <p:cNvSpPr/>
          <p:nvPr/>
        </p:nvSpPr>
        <p:spPr>
          <a:xfrm>
            <a:off x="1760501" y="6546938"/>
            <a:ext cx="6628047" cy="22358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l">
              <a:defRPr sz="1400">
                <a:latin typeface="Montserrat ExtraLight"/>
                <a:ea typeface="Montserrat ExtraLight"/>
                <a:cs typeface="Montserrat ExtraLight"/>
                <a:sym typeface="Montserrat ExtraLight"/>
              </a:defRPr>
            </a:lvl1pPr>
          </a:lstStyle>
          <a:p>
            <a:r>
              <a:rPr sz="984" dirty="0"/>
              <a:t>@</a:t>
            </a:r>
            <a:r>
              <a:rPr sz="984" dirty="0" err="1"/>
              <a:t>egreen</a:t>
            </a:r>
            <a:r>
              <a:rPr sz="984" dirty="0"/>
              <a:t> | </a:t>
            </a:r>
            <a:r>
              <a:rPr sz="984" dirty="0" err="1"/>
              <a:t>Tous</a:t>
            </a:r>
            <a:r>
              <a:rPr sz="984" dirty="0"/>
              <a:t> droits </a:t>
            </a:r>
            <a:r>
              <a:rPr sz="984" dirty="0" err="1"/>
              <a:t>réservés</a:t>
            </a:r>
            <a:endParaRPr sz="984" dirty="0"/>
          </a:p>
        </p:txBody>
      </p:sp>
    </p:spTree>
    <p:extLst>
      <p:ext uri="{BB962C8B-B14F-4D97-AF65-F5344CB8AC3E}">
        <p14:creationId xmlns:p14="http://schemas.microsoft.com/office/powerpoint/2010/main" val="2667092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pbs.twimg.com/media/D7vuzFhWsAMQHO2.jpg:large">
            <a:extLst>
              <a:ext uri="{FF2B5EF4-FFF2-40B4-BE49-F238E27FC236}">
                <a16:creationId xmlns:a16="http://schemas.microsoft.com/office/drawing/2014/main" id="{A4CAC8C3-9200-47B5-987F-F406FC45F562}"/>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r="15135"/>
          <a:stretch/>
        </p:blipFill>
        <p:spPr bwMode="auto">
          <a:xfrm>
            <a:off x="3159465" y="2144210"/>
            <a:ext cx="2184518" cy="36754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Ã©sultat de recherche d'images pour &quot;iphone 7 white png&quot;">
            <a:extLst>
              <a:ext uri="{FF2B5EF4-FFF2-40B4-BE49-F238E27FC236}">
                <a16:creationId xmlns:a16="http://schemas.microsoft.com/office/drawing/2014/main" id="{A2C681AC-A0ED-4E22-B1C5-FE6AF1B05BB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08036" y="1499356"/>
            <a:ext cx="2574123" cy="5024867"/>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A0F4071A-DA66-4D9B-B8DA-75735A3518A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4266"/>
          <a:stretch/>
        </p:blipFill>
        <p:spPr>
          <a:xfrm>
            <a:off x="654922" y="2144567"/>
            <a:ext cx="2180292" cy="3738769"/>
          </a:xfrm>
          <a:prstGeom prst="rect">
            <a:avLst/>
          </a:prstGeom>
        </p:spPr>
      </p:pic>
      <p:pic>
        <p:nvPicPr>
          <p:cNvPr id="13" name="Picture 2" descr="RÃ©sultat de recherche d'images pour &quot;iphone 7 white png&quot;">
            <a:extLst>
              <a:ext uri="{FF2B5EF4-FFF2-40B4-BE49-F238E27FC236}">
                <a16:creationId xmlns:a16="http://schemas.microsoft.com/office/drawing/2014/main" id="{028BB8F0-427D-4972-97D2-E13ABC29BDA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4182" y="1500982"/>
            <a:ext cx="2574123" cy="5024867"/>
          </a:xfrm>
          <a:prstGeom prst="rect">
            <a:avLst/>
          </a:prstGeom>
          <a:noFill/>
          <a:extLst>
            <a:ext uri="{909E8E84-426E-40DD-AFC4-6F175D3DCCD1}">
              <a14:hiddenFill xmlns:a14="http://schemas.microsoft.com/office/drawing/2010/main">
                <a:solidFill>
                  <a:srgbClr val="FFFFFF"/>
                </a:solidFill>
              </a14:hiddenFill>
            </a:ext>
          </a:extLst>
        </p:spPr>
      </p:pic>
      <p:sp>
        <p:nvSpPr>
          <p:cNvPr id="10" name="Compatible avec tous les compteurs modernes, les compteurs communicants et de nombreuses GTB">
            <a:extLst>
              <a:ext uri="{FF2B5EF4-FFF2-40B4-BE49-F238E27FC236}">
                <a16:creationId xmlns:a16="http://schemas.microsoft.com/office/drawing/2014/main" id="{334933DA-AA54-49F5-98E8-730D0FF8B042}"/>
              </a:ext>
            </a:extLst>
          </p:cNvPr>
          <p:cNvSpPr/>
          <p:nvPr/>
        </p:nvSpPr>
        <p:spPr>
          <a:xfrm>
            <a:off x="2300811" y="11730719"/>
            <a:ext cx="8535099" cy="461727"/>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2000">
                <a:solidFill>
                  <a:srgbClr val="53585F"/>
                </a:solidFill>
                <a:latin typeface="Montserrat Bold"/>
                <a:ea typeface="Montserrat Bold"/>
                <a:cs typeface="Montserrat Bold"/>
                <a:sym typeface="Montserrat Bold"/>
              </a:defRPr>
            </a:lvl1pPr>
          </a:lstStyle>
          <a:p>
            <a:r>
              <a:rPr lang="fr-FR" sz="1266" dirty="0"/>
              <a:t>Les résultats sont disponibles sur l’application, et peuvent être communiqués sur des écrans à l’accueil des bâtiments ou par email.</a:t>
            </a:r>
          </a:p>
        </p:txBody>
      </p:sp>
      <p:sp>
        <p:nvSpPr>
          <p:cNvPr id="25" name="CAPTEURS ET INSTRUMENTATION">
            <a:extLst>
              <a:ext uri="{FF2B5EF4-FFF2-40B4-BE49-F238E27FC236}">
                <a16:creationId xmlns:a16="http://schemas.microsoft.com/office/drawing/2014/main" id="{74401DE6-6894-41A4-A005-DB43B2FBC251}"/>
              </a:ext>
            </a:extLst>
          </p:cNvPr>
          <p:cNvSpPr/>
          <p:nvPr/>
        </p:nvSpPr>
        <p:spPr>
          <a:xfrm>
            <a:off x="994469" y="447291"/>
            <a:ext cx="7128745" cy="67800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l">
              <a:defRPr>
                <a:solidFill>
                  <a:schemeClr val="accent2"/>
                </a:solidFill>
                <a:latin typeface="Montserrat Black"/>
                <a:ea typeface="Montserrat Black"/>
                <a:cs typeface="Montserrat Black"/>
                <a:sym typeface="Montserrat Black"/>
              </a:defRPr>
            </a:lvl1pPr>
          </a:lstStyle>
          <a:p>
            <a:r>
              <a:rPr lang="fr-FR" sz="3937" dirty="0">
                <a:solidFill>
                  <a:schemeClr val="accent1"/>
                </a:solidFill>
              </a:rPr>
              <a:t>B</a:t>
            </a:r>
            <a:r>
              <a:rPr lang="fr-FR" sz="3234" dirty="0">
                <a:solidFill>
                  <a:schemeClr val="accent1"/>
                </a:solidFill>
              </a:rPr>
              <a:t>ÉNÉFICES DE LA SOLUTION</a:t>
            </a:r>
            <a:endParaRPr sz="3234" baseline="-25000" dirty="0">
              <a:solidFill>
                <a:schemeClr val="accent1"/>
              </a:solidFill>
            </a:endParaRPr>
          </a:p>
        </p:txBody>
      </p:sp>
      <p:sp>
        <p:nvSpPr>
          <p:cNvPr id="27" name="Ligne">
            <a:extLst>
              <a:ext uri="{FF2B5EF4-FFF2-40B4-BE49-F238E27FC236}">
                <a16:creationId xmlns:a16="http://schemas.microsoft.com/office/drawing/2014/main" id="{55993CE9-6E82-4D5C-B5A1-E9CCBB852B7F}"/>
              </a:ext>
            </a:extLst>
          </p:cNvPr>
          <p:cNvSpPr/>
          <p:nvPr/>
        </p:nvSpPr>
        <p:spPr>
          <a:xfrm flipV="1">
            <a:off x="661814" y="453475"/>
            <a:ext cx="1" cy="632298"/>
          </a:xfrm>
          <a:prstGeom prst="line">
            <a:avLst/>
          </a:prstGeom>
          <a:ln w="228600">
            <a:solidFill>
              <a:schemeClr val="accent1"/>
            </a:solidFill>
            <a:miter lim="400000"/>
          </a:ln>
        </p:spPr>
        <p:txBody>
          <a:bodyPr lIns="35718" tIns="35718" rIns="35718" bIns="35718" anchor="ctr"/>
          <a:lstStyle/>
          <a:p>
            <a:pPr>
              <a:defRPr sz="2400"/>
            </a:pPr>
            <a:endParaRPr sz="1687"/>
          </a:p>
        </p:txBody>
      </p:sp>
      <p:pic>
        <p:nvPicPr>
          <p:cNvPr id="28" name="Image 27">
            <a:extLst>
              <a:ext uri="{FF2B5EF4-FFF2-40B4-BE49-F238E27FC236}">
                <a16:creationId xmlns:a16="http://schemas.microsoft.com/office/drawing/2014/main" id="{18237F5E-34DC-4E67-88D6-C73F06645EE7}"/>
              </a:ext>
            </a:extLst>
          </p:cNvPr>
          <p:cNvPicPr>
            <a:picLocks noChangeAspect="1"/>
          </p:cNvPicPr>
          <p:nvPr/>
        </p:nvPicPr>
        <p:blipFill>
          <a:blip r:embed="rId5"/>
          <a:stretch>
            <a:fillRect/>
          </a:stretch>
        </p:blipFill>
        <p:spPr>
          <a:xfrm>
            <a:off x="9533516" y="5726627"/>
            <a:ext cx="1533692" cy="1028813"/>
          </a:xfrm>
          <a:prstGeom prst="rect">
            <a:avLst/>
          </a:prstGeom>
        </p:spPr>
      </p:pic>
      <p:pic>
        <p:nvPicPr>
          <p:cNvPr id="29" name="Image 28">
            <a:extLst>
              <a:ext uri="{FF2B5EF4-FFF2-40B4-BE49-F238E27FC236}">
                <a16:creationId xmlns:a16="http://schemas.microsoft.com/office/drawing/2014/main" id="{85E386CC-7CD2-41AA-8B07-CC5A74C84A5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102009" y="5726628"/>
            <a:ext cx="724364" cy="1028813"/>
          </a:xfrm>
          <a:prstGeom prst="rect">
            <a:avLst/>
          </a:prstGeom>
        </p:spPr>
      </p:pic>
      <p:sp>
        <p:nvSpPr>
          <p:cNvPr id="30" name="Ligne">
            <a:extLst>
              <a:ext uri="{FF2B5EF4-FFF2-40B4-BE49-F238E27FC236}">
                <a16:creationId xmlns:a16="http://schemas.microsoft.com/office/drawing/2014/main" id="{84DAE390-F186-427C-AAD7-3CD09C0AE53E}"/>
              </a:ext>
            </a:extLst>
          </p:cNvPr>
          <p:cNvSpPr/>
          <p:nvPr/>
        </p:nvSpPr>
        <p:spPr>
          <a:xfrm>
            <a:off x="1780116" y="6558972"/>
            <a:ext cx="7034493" cy="1"/>
          </a:xfrm>
          <a:prstGeom prst="line">
            <a:avLst/>
          </a:prstGeom>
          <a:ln w="12700">
            <a:solidFill>
              <a:srgbClr val="1A931F"/>
            </a:solidFill>
            <a:miter lim="400000"/>
          </a:ln>
        </p:spPr>
        <p:txBody>
          <a:bodyPr lIns="35718" tIns="35718" rIns="35718" bIns="35718" anchor="ctr"/>
          <a:lstStyle/>
          <a:p>
            <a:pPr>
              <a:defRPr sz="2400"/>
            </a:pPr>
            <a:endParaRPr sz="1687"/>
          </a:p>
        </p:txBody>
      </p:sp>
      <p:sp>
        <p:nvSpPr>
          <p:cNvPr id="31" name="@egreen | Tous droits réservés">
            <a:extLst>
              <a:ext uri="{FF2B5EF4-FFF2-40B4-BE49-F238E27FC236}">
                <a16:creationId xmlns:a16="http://schemas.microsoft.com/office/drawing/2014/main" id="{742A430F-4DD8-4208-B86C-D0428A597DDC}"/>
              </a:ext>
            </a:extLst>
          </p:cNvPr>
          <p:cNvSpPr/>
          <p:nvPr/>
        </p:nvSpPr>
        <p:spPr>
          <a:xfrm>
            <a:off x="1760501" y="6546938"/>
            <a:ext cx="6628047" cy="22358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l">
              <a:defRPr sz="1400">
                <a:latin typeface="Montserrat ExtraLight"/>
                <a:ea typeface="Montserrat ExtraLight"/>
                <a:cs typeface="Montserrat ExtraLight"/>
                <a:sym typeface="Montserrat ExtraLight"/>
              </a:defRPr>
            </a:lvl1pPr>
          </a:lstStyle>
          <a:p>
            <a:r>
              <a:rPr sz="984" dirty="0"/>
              <a:t>@</a:t>
            </a:r>
            <a:r>
              <a:rPr sz="984" dirty="0" err="1"/>
              <a:t>egreen</a:t>
            </a:r>
            <a:r>
              <a:rPr sz="984" dirty="0"/>
              <a:t> | </a:t>
            </a:r>
            <a:r>
              <a:rPr sz="984" dirty="0" err="1"/>
              <a:t>Tous</a:t>
            </a:r>
            <a:r>
              <a:rPr sz="984" dirty="0"/>
              <a:t> droits </a:t>
            </a:r>
            <a:r>
              <a:rPr sz="984" dirty="0" err="1"/>
              <a:t>réservés</a:t>
            </a:r>
            <a:endParaRPr sz="984" dirty="0"/>
          </a:p>
        </p:txBody>
      </p:sp>
      <p:sp>
        <p:nvSpPr>
          <p:cNvPr id="32" name="Rectangle 31">
            <a:extLst>
              <a:ext uri="{FF2B5EF4-FFF2-40B4-BE49-F238E27FC236}">
                <a16:creationId xmlns:a16="http://schemas.microsoft.com/office/drawing/2014/main" id="{06063702-D0C6-4FE7-BE94-FC6D45AC9319}"/>
              </a:ext>
            </a:extLst>
          </p:cNvPr>
          <p:cNvSpPr/>
          <p:nvPr/>
        </p:nvSpPr>
        <p:spPr>
          <a:xfrm>
            <a:off x="5857696" y="1607366"/>
            <a:ext cx="6334304" cy="1087670"/>
          </a:xfrm>
          <a:prstGeom prst="rect">
            <a:avLst/>
          </a:prstGeom>
        </p:spPr>
        <p:txBody>
          <a:bodyPr wrap="square">
            <a:spAutoFit/>
          </a:bodyPr>
          <a:lstStyle/>
          <a:p>
            <a:r>
              <a:rPr lang="fr-FR" sz="2812" b="1" dirty="0">
                <a:solidFill>
                  <a:srgbClr val="0096D2"/>
                </a:solidFill>
                <a:latin typeface="Helvetica" panose="020B0604020202020204" pitchFamily="34" charset="0"/>
                <a:cs typeface="Helvetica" panose="020B0604020202020204" pitchFamily="34" charset="0"/>
              </a:rPr>
              <a:t>95,6%</a:t>
            </a:r>
            <a:r>
              <a:rPr lang="fr-FR" sz="2812" b="1" dirty="0">
                <a:latin typeface="Helvetica" panose="020B0604020202020204" pitchFamily="34" charset="0"/>
                <a:ea typeface="Calibri" panose="020F0502020204030204" pitchFamily="34" charset="0"/>
                <a:cs typeface="Helvetica" panose="020B0604020202020204" pitchFamily="34" charset="0"/>
              </a:rPr>
              <a:t> </a:t>
            </a:r>
          </a:p>
          <a:p>
            <a:r>
              <a:rPr lang="fr-FR" sz="1828" b="1" dirty="0">
                <a:solidFill>
                  <a:schemeClr val="tx1">
                    <a:lumMod val="65000"/>
                    <a:lumOff val="35000"/>
                  </a:schemeClr>
                </a:solidFill>
                <a:latin typeface="Segoe UI" panose="020B0502040204020203" pitchFamily="34" charset="0"/>
                <a:cs typeface="Segoe UI" panose="020B0502040204020203" pitchFamily="34" charset="0"/>
              </a:rPr>
              <a:t>Jugent utile ce type de challenge pour modifier les comportements dans le domaine du développement</a:t>
            </a:r>
            <a:endParaRPr lang="fr-FR" sz="1828" b="1" dirty="0">
              <a:latin typeface="Segoe MDL2 Assets" panose="050A0102010101010101" pitchFamily="18" charset="0"/>
            </a:endParaRPr>
          </a:p>
        </p:txBody>
      </p:sp>
      <p:pic>
        <p:nvPicPr>
          <p:cNvPr id="33" name="Picture 2" descr="📢">
            <a:extLst>
              <a:ext uri="{FF2B5EF4-FFF2-40B4-BE49-F238E27FC236}">
                <a16:creationId xmlns:a16="http://schemas.microsoft.com/office/drawing/2014/main" id="{3BB3C55F-BD1D-46FA-ACA1-6729188754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6360" y="1655355"/>
            <a:ext cx="482188" cy="48218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74A81CCA-AF4F-4C47-9DCC-6E4B2EB638A4}"/>
              </a:ext>
            </a:extLst>
          </p:cNvPr>
          <p:cNvSpPr/>
          <p:nvPr/>
        </p:nvSpPr>
        <p:spPr>
          <a:xfrm>
            <a:off x="5857695" y="3003350"/>
            <a:ext cx="6334304" cy="1368965"/>
          </a:xfrm>
          <a:prstGeom prst="rect">
            <a:avLst/>
          </a:prstGeom>
        </p:spPr>
        <p:txBody>
          <a:bodyPr wrap="square">
            <a:spAutoFit/>
          </a:bodyPr>
          <a:lstStyle/>
          <a:p>
            <a:r>
              <a:rPr lang="fr-FR" sz="2812" b="1" dirty="0">
                <a:solidFill>
                  <a:srgbClr val="0096D2"/>
                </a:solidFill>
                <a:latin typeface="Helvetica" panose="020B0604020202020204" pitchFamily="34" charset="0"/>
                <a:cs typeface="Helvetica" panose="020B0604020202020204" pitchFamily="34" charset="0"/>
              </a:rPr>
              <a:t>88% </a:t>
            </a:r>
          </a:p>
          <a:p>
            <a:r>
              <a:rPr lang="fr-FR" sz="1828" b="1" dirty="0">
                <a:solidFill>
                  <a:schemeClr val="tx1">
                    <a:lumMod val="65000"/>
                    <a:lumOff val="35000"/>
                  </a:schemeClr>
                </a:solidFill>
                <a:latin typeface="Segoe UI" panose="020B0502040204020203" pitchFamily="34" charset="0"/>
                <a:cs typeface="Segoe UI" panose="020B0502040204020203" pitchFamily="34" charset="0"/>
              </a:rPr>
              <a:t>Pensent que leurs pratiques pour mieux préserver la ressource en eau et leur consommation vont évoluer après la réalisation du challenge</a:t>
            </a:r>
          </a:p>
        </p:txBody>
      </p:sp>
      <p:pic>
        <p:nvPicPr>
          <p:cNvPr id="35" name="Picture 6" descr="🍃">
            <a:extLst>
              <a:ext uri="{FF2B5EF4-FFF2-40B4-BE49-F238E27FC236}">
                <a16:creationId xmlns:a16="http://schemas.microsoft.com/office/drawing/2014/main" id="{0E4E9723-E41A-442D-A69F-003A3A8B52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0264" y="2983613"/>
            <a:ext cx="482188" cy="48218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DC0760FC-326C-4E77-B304-1E7622F4F9D7}"/>
              </a:ext>
            </a:extLst>
          </p:cNvPr>
          <p:cNvSpPr/>
          <p:nvPr/>
        </p:nvSpPr>
        <p:spPr>
          <a:xfrm>
            <a:off x="6016813" y="4616515"/>
            <a:ext cx="6334304" cy="1087670"/>
          </a:xfrm>
          <a:prstGeom prst="rect">
            <a:avLst/>
          </a:prstGeom>
        </p:spPr>
        <p:txBody>
          <a:bodyPr wrap="square">
            <a:spAutoFit/>
          </a:bodyPr>
          <a:lstStyle/>
          <a:p>
            <a:r>
              <a:rPr lang="fr-FR" sz="2812" b="1" dirty="0">
                <a:solidFill>
                  <a:srgbClr val="0096D2"/>
                </a:solidFill>
                <a:latin typeface="Helvetica" panose="020B0604020202020204" pitchFamily="34" charset="0"/>
                <a:cs typeface="Helvetica" panose="020B0604020202020204" pitchFamily="34" charset="0"/>
              </a:rPr>
              <a:t>5 à 20%</a:t>
            </a:r>
          </a:p>
          <a:p>
            <a:r>
              <a:rPr lang="fr-FR" sz="1828" b="1" dirty="0">
                <a:solidFill>
                  <a:schemeClr val="tx1">
                    <a:lumMod val="65000"/>
                    <a:lumOff val="35000"/>
                  </a:schemeClr>
                </a:solidFill>
                <a:latin typeface="Segoe UI" panose="020B0502040204020203" pitchFamily="34" charset="0"/>
                <a:cs typeface="Segoe UI" panose="020B0502040204020203" pitchFamily="34" charset="0"/>
              </a:rPr>
              <a:t>d’économie d’énergie mesurées durant les challenges eGreen en moyenne</a:t>
            </a:r>
          </a:p>
        </p:txBody>
      </p:sp>
      <p:pic>
        <p:nvPicPr>
          <p:cNvPr id="37" name="Picture 7" descr="🌍">
            <a:extLst>
              <a:ext uri="{FF2B5EF4-FFF2-40B4-BE49-F238E27FC236}">
                <a16:creationId xmlns:a16="http://schemas.microsoft.com/office/drawing/2014/main" id="{DDCE1607-B073-4CAA-98C1-2F6F684569FD}"/>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990264" y="4650940"/>
            <a:ext cx="421431" cy="4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646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1"/>
            <a:ext cx="12210663" cy="5087776"/>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912"/>
          <a:stretch/>
        </p:blipFill>
        <p:spPr>
          <a:xfrm>
            <a:off x="1486" y="5342470"/>
            <a:ext cx="12209177" cy="1507066"/>
          </a:xfrm>
          <a:prstGeom prst="rect">
            <a:avLst/>
          </a:prstGeom>
        </p:spPr>
      </p:pic>
    </p:spTree>
    <p:extLst>
      <p:ext uri="{BB962C8B-B14F-4D97-AF65-F5344CB8AC3E}">
        <p14:creationId xmlns:p14="http://schemas.microsoft.com/office/powerpoint/2010/main" val="1796908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PME : COMMENT TRAVAILLER AVEC LA VILLE DE PARIS ?</a:t>
            </a:r>
          </a:p>
        </p:txBody>
      </p:sp>
      <p:pic>
        <p:nvPicPr>
          <p:cNvPr id="4" name="Image 3">
            <a:extLst>
              <a:ext uri="{FF2B5EF4-FFF2-40B4-BE49-F238E27FC236}">
                <a16:creationId xmlns:a16="http://schemas.microsoft.com/office/drawing/2014/main" id="{F87DD262-02AB-4F24-BEDA-BD4A808DA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2300" y="833520"/>
            <a:ext cx="2407399" cy="2114216"/>
          </a:xfrm>
          <a:prstGeom prst="rect">
            <a:avLst/>
          </a:prstGeom>
        </p:spPr>
      </p:pic>
      <p:sp>
        <p:nvSpPr>
          <p:cNvPr id="5" name="Rectangle 4">
            <a:hlinkClick r:id="rId3" action="ppaction://hlinkpres?slideindex=1&amp;slidetitle="/>
            <a:extLst>
              <a:ext uri="{FF2B5EF4-FFF2-40B4-BE49-F238E27FC236}">
                <a16:creationId xmlns:a16="http://schemas.microsoft.com/office/drawing/2014/main" id="{3171ED55-AEED-44FD-A1D9-5ED72A4F8F33}"/>
              </a:ext>
            </a:extLst>
          </p:cNvPr>
          <p:cNvSpPr/>
          <p:nvPr/>
        </p:nvSpPr>
        <p:spPr>
          <a:xfrm>
            <a:off x="9567710" y="1837292"/>
            <a:ext cx="1937084" cy="673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Accéder à la présentation</a:t>
            </a:r>
          </a:p>
        </p:txBody>
      </p:sp>
    </p:spTree>
    <p:extLst>
      <p:ext uri="{BB962C8B-B14F-4D97-AF65-F5344CB8AC3E}">
        <p14:creationId xmlns:p14="http://schemas.microsoft.com/office/powerpoint/2010/main" val="3076923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1"/>
            <a:ext cx="12210663" cy="5087776"/>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912"/>
          <a:stretch/>
        </p:blipFill>
        <p:spPr>
          <a:xfrm>
            <a:off x="1486" y="5342470"/>
            <a:ext cx="12209177" cy="1507066"/>
          </a:xfrm>
          <a:prstGeom prst="rect">
            <a:avLst/>
          </a:prstGeom>
        </p:spPr>
      </p:pic>
    </p:spTree>
    <p:extLst>
      <p:ext uri="{BB962C8B-B14F-4D97-AF65-F5344CB8AC3E}">
        <p14:creationId xmlns:p14="http://schemas.microsoft.com/office/powerpoint/2010/main" val="2880544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TRANSITION ENERGETIQUE ET INTEGRATION DES ENERGIES RENOUVELABLES</a:t>
            </a:r>
          </a:p>
        </p:txBody>
      </p:sp>
      <p:sp>
        <p:nvSpPr>
          <p:cNvPr id="8" name="Espace réservé du texte 7"/>
          <p:cNvSpPr>
            <a:spLocks noGrp="1"/>
          </p:cNvSpPr>
          <p:nvPr>
            <p:ph type="body" idx="1"/>
          </p:nvPr>
        </p:nvSpPr>
        <p:spPr/>
        <p:txBody>
          <a:bodyPr>
            <a:normAutofit/>
          </a:bodyPr>
          <a:lstStyle/>
          <a:p>
            <a:r>
              <a:rPr lang="fr-FR" dirty="0"/>
              <a:t>TEMOIGNAGES ET SOLUTIONS DE TERRITOIRES ET ECO-PME</a:t>
            </a:r>
          </a:p>
        </p:txBody>
      </p:sp>
    </p:spTree>
    <p:extLst>
      <p:ext uri="{BB962C8B-B14F-4D97-AF65-F5344CB8AC3E}">
        <p14:creationId xmlns:p14="http://schemas.microsoft.com/office/powerpoint/2010/main" val="1029061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NASKEO</a:t>
            </a:r>
          </a:p>
        </p:txBody>
      </p:sp>
      <p:sp>
        <p:nvSpPr>
          <p:cNvPr id="5" name="Sous-titre 4"/>
          <p:cNvSpPr>
            <a:spLocks noGrp="1"/>
          </p:cNvSpPr>
          <p:nvPr>
            <p:ph type="subTitle" idx="1"/>
          </p:nvPr>
        </p:nvSpPr>
        <p:spPr/>
        <p:txBody>
          <a:bodyPr/>
          <a:lstStyle/>
          <a:p>
            <a:r>
              <a:rPr lang="fr-FR" dirty="0"/>
              <a:t>AURELIEN LUGARDON</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26" name="Picture 2" descr="Image result for logo naskeo">
            <a:extLst>
              <a:ext uri="{FF2B5EF4-FFF2-40B4-BE49-F238E27FC236}">
                <a16:creationId xmlns:a16="http://schemas.microsoft.com/office/drawing/2014/main" id="{88503EBE-959F-499F-BA50-C162B9CDC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8013" y="5603266"/>
            <a:ext cx="2910281" cy="54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18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C35E3A1-0969-48BC-9BF5-E8795C5C6553}"/>
              </a:ext>
            </a:extLst>
          </p:cNvPr>
          <p:cNvPicPr>
            <a:picLocks noChangeAspect="1"/>
          </p:cNvPicPr>
          <p:nvPr/>
        </p:nvPicPr>
        <p:blipFill rotWithShape="1">
          <a:blip r:embed="rId2"/>
          <a:srcRect t="7580"/>
          <a:stretch/>
        </p:blipFill>
        <p:spPr>
          <a:xfrm>
            <a:off x="118431" y="108284"/>
            <a:ext cx="12025441" cy="6248338"/>
          </a:xfrm>
          <a:prstGeom prst="rect">
            <a:avLst/>
          </a:prstGeom>
        </p:spPr>
      </p:pic>
    </p:spTree>
    <p:extLst>
      <p:ext uri="{BB962C8B-B14F-4D97-AF65-F5344CB8AC3E}">
        <p14:creationId xmlns:p14="http://schemas.microsoft.com/office/powerpoint/2010/main" val="3197713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a:t>DES ACTIONS CONCRETES POUR                         LE DEVELOPPEMENT DES ECO-PME</a:t>
            </a:r>
          </a:p>
        </p:txBody>
      </p:sp>
      <p:sp>
        <p:nvSpPr>
          <p:cNvPr id="11" name="Espace réservé du contenu 10"/>
          <p:cNvSpPr>
            <a:spLocks noGrp="1"/>
          </p:cNvSpPr>
          <p:nvPr>
            <p:ph idx="1"/>
          </p:nvPr>
        </p:nvSpPr>
        <p:spPr>
          <a:xfrm>
            <a:off x="54938" y="2018565"/>
            <a:ext cx="12072273" cy="1754782"/>
          </a:xfrm>
        </p:spPr>
        <p:txBody>
          <a:bodyPr>
            <a:normAutofit/>
          </a:bodyPr>
          <a:lstStyle/>
          <a:p>
            <a:pPr marL="0" indent="0" algn="ctr">
              <a:buNone/>
            </a:pPr>
            <a:r>
              <a:rPr lang="fr-FR" sz="4000" dirty="0">
                <a:solidFill>
                  <a:srgbClr val="C00000"/>
                </a:solidFill>
              </a:rPr>
              <a:t>BUSINESS</a:t>
            </a:r>
            <a:r>
              <a:rPr lang="fr-FR" sz="4000" dirty="0"/>
              <a:t> </a:t>
            </a:r>
            <a:r>
              <a:rPr lang="fr-FR" sz="4000" dirty="0">
                <a:solidFill>
                  <a:schemeClr val="tx1">
                    <a:lumMod val="65000"/>
                    <a:lumOff val="35000"/>
                  </a:schemeClr>
                </a:solidFill>
                <a:sym typeface="Symbol" panose="05050102010706020507" pitchFamily="18" charset="2"/>
              </a:rPr>
              <a:t></a:t>
            </a:r>
            <a:r>
              <a:rPr lang="fr-FR" sz="4000" dirty="0"/>
              <a:t> </a:t>
            </a:r>
            <a:r>
              <a:rPr lang="fr-FR" sz="4000" dirty="0">
                <a:solidFill>
                  <a:srgbClr val="1C8CCB"/>
                </a:solidFill>
              </a:rPr>
              <a:t>INNOVATION</a:t>
            </a:r>
            <a:r>
              <a:rPr lang="fr-FR" sz="4000" dirty="0"/>
              <a:t> </a:t>
            </a:r>
            <a:r>
              <a:rPr lang="fr-FR" sz="4000" dirty="0">
                <a:solidFill>
                  <a:schemeClr val="tx1">
                    <a:lumMod val="65000"/>
                    <a:lumOff val="35000"/>
                  </a:schemeClr>
                </a:solidFill>
                <a:sym typeface="Symbol" panose="05050102010706020507" pitchFamily="18" charset="2"/>
              </a:rPr>
              <a:t></a:t>
            </a:r>
            <a:r>
              <a:rPr lang="fr-FR" sz="4000" dirty="0"/>
              <a:t> </a:t>
            </a:r>
            <a:r>
              <a:rPr lang="fr-FR" sz="4000" dirty="0">
                <a:solidFill>
                  <a:srgbClr val="F58C32"/>
                </a:solidFill>
              </a:rPr>
              <a:t>FINANCEMENT                   </a:t>
            </a:r>
            <a:r>
              <a:rPr lang="fr-FR" sz="4000" dirty="0">
                <a:solidFill>
                  <a:schemeClr val="tx1">
                    <a:lumMod val="65000"/>
                    <a:lumOff val="35000"/>
                  </a:schemeClr>
                </a:solidFill>
                <a:sym typeface="Symbol" panose="05050102010706020507" pitchFamily="18" charset="2"/>
              </a:rPr>
              <a:t> </a:t>
            </a:r>
            <a:r>
              <a:rPr lang="fr-FR" sz="4000" dirty="0">
                <a:solidFill>
                  <a:srgbClr val="C3D600"/>
                </a:solidFill>
              </a:rPr>
              <a:t>RH </a:t>
            </a:r>
            <a:r>
              <a:rPr lang="fr-FR" sz="4000" dirty="0">
                <a:solidFill>
                  <a:schemeClr val="tx1">
                    <a:lumMod val="65000"/>
                    <a:lumOff val="35000"/>
                  </a:schemeClr>
                </a:solidFill>
                <a:sym typeface="Symbol" panose="05050102010706020507" pitchFamily="18" charset="2"/>
              </a:rPr>
              <a:t> </a:t>
            </a:r>
            <a:r>
              <a:rPr lang="fr-FR" sz="4000" dirty="0">
                <a:solidFill>
                  <a:srgbClr val="B861A6"/>
                </a:solidFill>
              </a:rPr>
              <a:t>INTERNATIONAL</a:t>
            </a:r>
            <a:endParaRPr lang="fr-FR" sz="4000" dirty="0">
              <a:solidFill>
                <a:srgbClr val="C3D600"/>
              </a:solidFill>
            </a:endParaRPr>
          </a:p>
        </p:txBody>
      </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7319" y="164257"/>
            <a:ext cx="916141" cy="903664"/>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90" y="3892731"/>
            <a:ext cx="12009547" cy="2302328"/>
          </a:xfrm>
          <a:prstGeom prst="rect">
            <a:avLst/>
          </a:prstGeom>
        </p:spPr>
      </p:pic>
    </p:spTree>
    <p:extLst>
      <p:ext uri="{BB962C8B-B14F-4D97-AF65-F5344CB8AC3E}">
        <p14:creationId xmlns:p14="http://schemas.microsoft.com/office/powerpoint/2010/main" val="691682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7C9AE74-28AD-4AF4-B5C6-A82D910B71DC}"/>
              </a:ext>
            </a:extLst>
          </p:cNvPr>
          <p:cNvPicPr>
            <a:picLocks noChangeAspect="1"/>
          </p:cNvPicPr>
          <p:nvPr/>
        </p:nvPicPr>
        <p:blipFill rotWithShape="1">
          <a:blip r:embed="rId2"/>
          <a:srcRect l="616" t="5609"/>
          <a:stretch/>
        </p:blipFill>
        <p:spPr>
          <a:xfrm>
            <a:off x="348916" y="120309"/>
            <a:ext cx="11658607" cy="6252106"/>
          </a:xfrm>
          <a:prstGeom prst="rect">
            <a:avLst/>
          </a:prstGeom>
        </p:spPr>
      </p:pic>
      <p:sp>
        <p:nvSpPr>
          <p:cNvPr id="3" name="Rectangle 2">
            <a:extLst>
              <a:ext uri="{FF2B5EF4-FFF2-40B4-BE49-F238E27FC236}">
                <a16:creationId xmlns:a16="http://schemas.microsoft.com/office/drawing/2014/main" id="{67104EB5-0EC0-42B2-8987-5BF2F5873FBE}"/>
              </a:ext>
            </a:extLst>
          </p:cNvPr>
          <p:cNvSpPr/>
          <p:nvPr/>
        </p:nvSpPr>
        <p:spPr>
          <a:xfrm>
            <a:off x="168442" y="5089358"/>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CE32F7F-2E65-4C69-AFAB-8EDB557B1CC3}"/>
              </a:ext>
            </a:extLst>
          </p:cNvPr>
          <p:cNvSpPr/>
          <p:nvPr/>
        </p:nvSpPr>
        <p:spPr>
          <a:xfrm>
            <a:off x="11983459" y="5089357"/>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15338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104EB5-0EC0-42B2-8987-5BF2F5873FBE}"/>
              </a:ext>
            </a:extLst>
          </p:cNvPr>
          <p:cNvSpPr/>
          <p:nvPr/>
        </p:nvSpPr>
        <p:spPr>
          <a:xfrm>
            <a:off x="168442" y="5089358"/>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CE32F7F-2E65-4C69-AFAB-8EDB557B1CC3}"/>
              </a:ext>
            </a:extLst>
          </p:cNvPr>
          <p:cNvSpPr/>
          <p:nvPr/>
        </p:nvSpPr>
        <p:spPr>
          <a:xfrm>
            <a:off x="11983459" y="5089357"/>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1DEEF3CB-6D57-428B-BE8F-DA6C297C33CA}"/>
              </a:ext>
            </a:extLst>
          </p:cNvPr>
          <p:cNvPicPr>
            <a:picLocks noChangeAspect="1"/>
          </p:cNvPicPr>
          <p:nvPr/>
        </p:nvPicPr>
        <p:blipFill rotWithShape="1">
          <a:blip r:embed="rId2"/>
          <a:srcRect l="999" t="5229"/>
          <a:stretch/>
        </p:blipFill>
        <p:spPr>
          <a:xfrm>
            <a:off x="348916" y="63817"/>
            <a:ext cx="11724780" cy="6308597"/>
          </a:xfrm>
          <a:prstGeom prst="rect">
            <a:avLst/>
          </a:prstGeom>
        </p:spPr>
      </p:pic>
    </p:spTree>
    <p:extLst>
      <p:ext uri="{BB962C8B-B14F-4D97-AF65-F5344CB8AC3E}">
        <p14:creationId xmlns:p14="http://schemas.microsoft.com/office/powerpoint/2010/main" val="928143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104EB5-0EC0-42B2-8987-5BF2F5873FBE}"/>
              </a:ext>
            </a:extLst>
          </p:cNvPr>
          <p:cNvSpPr/>
          <p:nvPr/>
        </p:nvSpPr>
        <p:spPr>
          <a:xfrm>
            <a:off x="168442" y="5089358"/>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CE32F7F-2E65-4C69-AFAB-8EDB557B1CC3}"/>
              </a:ext>
            </a:extLst>
          </p:cNvPr>
          <p:cNvSpPr/>
          <p:nvPr/>
        </p:nvSpPr>
        <p:spPr>
          <a:xfrm>
            <a:off x="11983459" y="5089357"/>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5D732A6-D25C-4DD0-92A8-5DEA7BD847F8}"/>
              </a:ext>
            </a:extLst>
          </p:cNvPr>
          <p:cNvPicPr>
            <a:picLocks noChangeAspect="1"/>
          </p:cNvPicPr>
          <p:nvPr/>
        </p:nvPicPr>
        <p:blipFill rotWithShape="1">
          <a:blip r:embed="rId2"/>
          <a:srcRect l="1131" t="3299"/>
          <a:stretch/>
        </p:blipFill>
        <p:spPr>
          <a:xfrm>
            <a:off x="348916" y="28274"/>
            <a:ext cx="11627197" cy="6344140"/>
          </a:xfrm>
          <a:prstGeom prst="rect">
            <a:avLst/>
          </a:prstGeom>
        </p:spPr>
      </p:pic>
    </p:spTree>
    <p:extLst>
      <p:ext uri="{BB962C8B-B14F-4D97-AF65-F5344CB8AC3E}">
        <p14:creationId xmlns:p14="http://schemas.microsoft.com/office/powerpoint/2010/main" val="1168042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104EB5-0EC0-42B2-8987-5BF2F5873FBE}"/>
              </a:ext>
            </a:extLst>
          </p:cNvPr>
          <p:cNvSpPr/>
          <p:nvPr/>
        </p:nvSpPr>
        <p:spPr>
          <a:xfrm>
            <a:off x="168442" y="5089358"/>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CE32F7F-2E65-4C69-AFAB-8EDB557B1CC3}"/>
              </a:ext>
            </a:extLst>
          </p:cNvPr>
          <p:cNvSpPr/>
          <p:nvPr/>
        </p:nvSpPr>
        <p:spPr>
          <a:xfrm>
            <a:off x="11983459" y="5089357"/>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F922E0E7-D92C-40CA-B5EF-3FD357AE7F32}"/>
              </a:ext>
            </a:extLst>
          </p:cNvPr>
          <p:cNvPicPr>
            <a:picLocks noChangeAspect="1"/>
          </p:cNvPicPr>
          <p:nvPr/>
        </p:nvPicPr>
        <p:blipFill rotWithShape="1">
          <a:blip r:embed="rId2"/>
          <a:srcRect l="773" r="-1"/>
          <a:stretch/>
        </p:blipFill>
        <p:spPr>
          <a:xfrm>
            <a:off x="649705" y="80244"/>
            <a:ext cx="11333754" cy="6292170"/>
          </a:xfrm>
          <a:prstGeom prst="rect">
            <a:avLst/>
          </a:prstGeom>
        </p:spPr>
      </p:pic>
      <p:sp>
        <p:nvSpPr>
          <p:cNvPr id="7" name="Rectangle 6">
            <a:extLst>
              <a:ext uri="{FF2B5EF4-FFF2-40B4-BE49-F238E27FC236}">
                <a16:creationId xmlns:a16="http://schemas.microsoft.com/office/drawing/2014/main" id="{C6619EAF-9103-4187-99AE-FB97BA72FEE2}"/>
              </a:ext>
            </a:extLst>
          </p:cNvPr>
          <p:cNvSpPr/>
          <p:nvPr/>
        </p:nvSpPr>
        <p:spPr>
          <a:xfrm>
            <a:off x="364961" y="5089357"/>
            <a:ext cx="28474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9023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104EB5-0EC0-42B2-8987-5BF2F5873FBE}"/>
              </a:ext>
            </a:extLst>
          </p:cNvPr>
          <p:cNvSpPr/>
          <p:nvPr/>
        </p:nvSpPr>
        <p:spPr>
          <a:xfrm>
            <a:off x="168442" y="5089358"/>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CE32F7F-2E65-4C69-AFAB-8EDB557B1CC3}"/>
              </a:ext>
            </a:extLst>
          </p:cNvPr>
          <p:cNvSpPr/>
          <p:nvPr/>
        </p:nvSpPr>
        <p:spPr>
          <a:xfrm>
            <a:off x="11983459" y="5089357"/>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84658ED1-7EC5-4129-85AE-FCF850D90E84}"/>
              </a:ext>
            </a:extLst>
          </p:cNvPr>
          <p:cNvPicPr>
            <a:picLocks noChangeAspect="1"/>
          </p:cNvPicPr>
          <p:nvPr/>
        </p:nvPicPr>
        <p:blipFill rotWithShape="1">
          <a:blip r:embed="rId2"/>
          <a:srcRect l="866" t="13629"/>
          <a:stretch/>
        </p:blipFill>
        <p:spPr>
          <a:xfrm>
            <a:off x="348916" y="757989"/>
            <a:ext cx="11706729" cy="5614425"/>
          </a:xfrm>
          <a:prstGeom prst="rect">
            <a:avLst/>
          </a:prstGeom>
        </p:spPr>
      </p:pic>
      <p:pic>
        <p:nvPicPr>
          <p:cNvPr id="6" name="Image 5">
            <a:extLst>
              <a:ext uri="{FF2B5EF4-FFF2-40B4-BE49-F238E27FC236}">
                <a16:creationId xmlns:a16="http://schemas.microsoft.com/office/drawing/2014/main" id="{790B54EA-7301-4C23-83EE-19E31BDC3236}"/>
              </a:ext>
            </a:extLst>
          </p:cNvPr>
          <p:cNvPicPr>
            <a:picLocks noChangeAspect="1"/>
          </p:cNvPicPr>
          <p:nvPr/>
        </p:nvPicPr>
        <p:blipFill rotWithShape="1">
          <a:blip r:embed="rId2"/>
          <a:srcRect l="866" t="1661" b="90936"/>
          <a:stretch/>
        </p:blipFill>
        <p:spPr>
          <a:xfrm>
            <a:off x="348916" y="336884"/>
            <a:ext cx="11706729" cy="481261"/>
          </a:xfrm>
          <a:prstGeom prst="rect">
            <a:avLst/>
          </a:prstGeom>
        </p:spPr>
      </p:pic>
    </p:spTree>
    <p:extLst>
      <p:ext uri="{BB962C8B-B14F-4D97-AF65-F5344CB8AC3E}">
        <p14:creationId xmlns:p14="http://schemas.microsoft.com/office/powerpoint/2010/main" val="1199238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104EB5-0EC0-42B2-8987-5BF2F5873FBE}"/>
              </a:ext>
            </a:extLst>
          </p:cNvPr>
          <p:cNvSpPr/>
          <p:nvPr/>
        </p:nvSpPr>
        <p:spPr>
          <a:xfrm>
            <a:off x="168442" y="5089358"/>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CE32F7F-2E65-4C69-AFAB-8EDB557B1CC3}"/>
              </a:ext>
            </a:extLst>
          </p:cNvPr>
          <p:cNvSpPr/>
          <p:nvPr/>
        </p:nvSpPr>
        <p:spPr>
          <a:xfrm>
            <a:off x="11983459" y="5089357"/>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4DA3032-49E4-4660-8EA6-2BCDEC6F0263}"/>
              </a:ext>
            </a:extLst>
          </p:cNvPr>
          <p:cNvPicPr>
            <a:picLocks noChangeAspect="1"/>
          </p:cNvPicPr>
          <p:nvPr/>
        </p:nvPicPr>
        <p:blipFill rotWithShape="1">
          <a:blip r:embed="rId2"/>
          <a:srcRect l="1422" t="15284"/>
          <a:stretch/>
        </p:blipFill>
        <p:spPr>
          <a:xfrm>
            <a:off x="308817" y="735268"/>
            <a:ext cx="11674642" cy="5637146"/>
          </a:xfrm>
          <a:prstGeom prst="rect">
            <a:avLst/>
          </a:prstGeom>
        </p:spPr>
      </p:pic>
      <p:pic>
        <p:nvPicPr>
          <p:cNvPr id="7" name="Image 6">
            <a:extLst>
              <a:ext uri="{FF2B5EF4-FFF2-40B4-BE49-F238E27FC236}">
                <a16:creationId xmlns:a16="http://schemas.microsoft.com/office/drawing/2014/main" id="{A1319B9D-7AAB-499E-AD35-D2328CC11F93}"/>
              </a:ext>
            </a:extLst>
          </p:cNvPr>
          <p:cNvPicPr>
            <a:picLocks noChangeAspect="1"/>
          </p:cNvPicPr>
          <p:nvPr/>
        </p:nvPicPr>
        <p:blipFill rotWithShape="1">
          <a:blip r:embed="rId2"/>
          <a:srcRect t="1136" b="92069"/>
          <a:stretch/>
        </p:blipFill>
        <p:spPr>
          <a:xfrm>
            <a:off x="0" y="259498"/>
            <a:ext cx="11843084" cy="452173"/>
          </a:xfrm>
          <a:prstGeom prst="rect">
            <a:avLst/>
          </a:prstGeom>
        </p:spPr>
      </p:pic>
    </p:spTree>
    <p:extLst>
      <p:ext uri="{BB962C8B-B14F-4D97-AF65-F5344CB8AC3E}">
        <p14:creationId xmlns:p14="http://schemas.microsoft.com/office/powerpoint/2010/main" val="1894672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104EB5-0EC0-42B2-8987-5BF2F5873FBE}"/>
              </a:ext>
            </a:extLst>
          </p:cNvPr>
          <p:cNvSpPr/>
          <p:nvPr/>
        </p:nvSpPr>
        <p:spPr>
          <a:xfrm>
            <a:off x="168442" y="5089358"/>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CE32F7F-2E65-4C69-AFAB-8EDB557B1CC3}"/>
              </a:ext>
            </a:extLst>
          </p:cNvPr>
          <p:cNvSpPr/>
          <p:nvPr/>
        </p:nvSpPr>
        <p:spPr>
          <a:xfrm>
            <a:off x="11983459" y="5089357"/>
            <a:ext cx="180474" cy="1283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953A67A-E4E5-4DEC-ABE6-C94DDC8D592E}"/>
              </a:ext>
            </a:extLst>
          </p:cNvPr>
          <p:cNvPicPr>
            <a:picLocks noChangeAspect="1"/>
          </p:cNvPicPr>
          <p:nvPr/>
        </p:nvPicPr>
        <p:blipFill rotWithShape="1">
          <a:blip r:embed="rId2"/>
          <a:srcRect t="3352"/>
          <a:stretch/>
        </p:blipFill>
        <p:spPr>
          <a:xfrm>
            <a:off x="224596" y="0"/>
            <a:ext cx="11798962" cy="6392914"/>
          </a:xfrm>
          <a:prstGeom prst="rect">
            <a:avLst/>
          </a:prstGeom>
        </p:spPr>
      </p:pic>
    </p:spTree>
    <p:extLst>
      <p:ext uri="{BB962C8B-B14F-4D97-AF65-F5344CB8AC3E}">
        <p14:creationId xmlns:p14="http://schemas.microsoft.com/office/powerpoint/2010/main" val="4097089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PLAINE ENERGIE CITOYENNE</a:t>
            </a:r>
          </a:p>
        </p:txBody>
      </p:sp>
      <p:sp>
        <p:nvSpPr>
          <p:cNvPr id="5" name="Sous-titre 4"/>
          <p:cNvSpPr>
            <a:spLocks noGrp="1"/>
          </p:cNvSpPr>
          <p:nvPr>
            <p:ph type="subTitle" idx="1"/>
          </p:nvPr>
        </p:nvSpPr>
        <p:spPr/>
        <p:txBody>
          <a:bodyPr/>
          <a:lstStyle/>
          <a:p>
            <a:r>
              <a:rPr lang="fr-FR" dirty="0"/>
              <a:t>Laurent Monnet</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3" name="ZoneTexte 2">
            <a:extLst>
              <a:ext uri="{FF2B5EF4-FFF2-40B4-BE49-F238E27FC236}">
                <a16:creationId xmlns:a16="http://schemas.microsoft.com/office/drawing/2014/main" id="{4502AA0A-AE33-48A1-A5A7-2DCFE3312791}"/>
              </a:ext>
            </a:extLst>
          </p:cNvPr>
          <p:cNvSpPr txBox="1"/>
          <p:nvPr/>
        </p:nvSpPr>
        <p:spPr>
          <a:xfrm>
            <a:off x="477585" y="5412674"/>
            <a:ext cx="9184770" cy="461665"/>
          </a:xfrm>
          <a:prstGeom prst="rect">
            <a:avLst/>
          </a:prstGeom>
          <a:noFill/>
        </p:spPr>
        <p:txBody>
          <a:bodyPr wrap="square" rtlCol="0">
            <a:spAutoFit/>
          </a:bodyPr>
          <a:lstStyle/>
          <a:p>
            <a:pPr algn="ctr"/>
            <a:r>
              <a:rPr lang="fr-FR" sz="2400" dirty="0"/>
              <a:t>PRODUCTION ET VENTE LOCALE D’ENERGIE PHOTOVOLTAIQUE</a:t>
            </a:r>
          </a:p>
        </p:txBody>
      </p:sp>
      <p:pic>
        <p:nvPicPr>
          <p:cNvPr id="7" name="Image 6">
            <a:extLst>
              <a:ext uri="{FF2B5EF4-FFF2-40B4-BE49-F238E27FC236}">
                <a16:creationId xmlns:a16="http://schemas.microsoft.com/office/drawing/2014/main" id="{BFA821E4-AA8B-4433-881F-5B5E2A527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893" y="841158"/>
            <a:ext cx="1782214" cy="1782214"/>
          </a:xfrm>
          <a:prstGeom prst="rect">
            <a:avLst/>
          </a:prstGeom>
        </p:spPr>
      </p:pic>
    </p:spTree>
    <p:extLst>
      <p:ext uri="{BB962C8B-B14F-4D97-AF65-F5344CB8AC3E}">
        <p14:creationId xmlns:p14="http://schemas.microsoft.com/office/powerpoint/2010/main" val="10951120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048026" y="5475090"/>
            <a:ext cx="1814946" cy="7065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4">
                    <a:lumMod val="50000"/>
                  </a:schemeClr>
                </a:solidFill>
              </a:rPr>
              <a:t>LOGO Entreprise</a:t>
            </a:r>
          </a:p>
        </p:txBody>
      </p:sp>
      <p:sp>
        <p:nvSpPr>
          <p:cNvPr id="2" name="Titre 1"/>
          <p:cNvSpPr>
            <a:spLocks noGrp="1"/>
          </p:cNvSpPr>
          <p:nvPr>
            <p:ph type="ctrTitle"/>
          </p:nvPr>
        </p:nvSpPr>
        <p:spPr/>
        <p:txBody>
          <a:bodyPr/>
          <a:lstStyle/>
          <a:p>
            <a:r>
              <a:rPr lang="fr-FR" dirty="0">
                <a:solidFill>
                  <a:schemeClr val="accent3"/>
                </a:solidFill>
              </a:rPr>
              <a:t>TOMARO</a:t>
            </a:r>
          </a:p>
        </p:txBody>
      </p:sp>
      <p:sp>
        <p:nvSpPr>
          <p:cNvPr id="5" name="Sous-titre 4"/>
          <p:cNvSpPr>
            <a:spLocks noGrp="1"/>
          </p:cNvSpPr>
          <p:nvPr>
            <p:ph type="subTitle" idx="1"/>
          </p:nvPr>
        </p:nvSpPr>
        <p:spPr/>
        <p:txBody>
          <a:bodyPr/>
          <a:lstStyle/>
          <a:p>
            <a:r>
              <a:rPr lang="fr-FR" dirty="0"/>
              <a:t>Jacques NOEL</a:t>
            </a:r>
          </a:p>
        </p:txBody>
      </p:sp>
      <p:pic>
        <p:nvPicPr>
          <p:cNvPr id="7" name="Image 6"/>
          <p:cNvPicPr>
            <a:picLocks noChangeAspect="1"/>
          </p:cNvPicPr>
          <p:nvPr/>
        </p:nvPicPr>
        <p:blipFill>
          <a:blip r:embed="rId2"/>
          <a:stretch>
            <a:fillRect/>
          </a:stretch>
        </p:blipFill>
        <p:spPr>
          <a:xfrm>
            <a:off x="10167571" y="5572363"/>
            <a:ext cx="341203" cy="304905"/>
          </a:xfrm>
          <a:prstGeom prst="rect">
            <a:avLst/>
          </a:prstGeom>
        </p:spPr>
      </p:pic>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900" y="5448643"/>
            <a:ext cx="2392362"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479685" y="644577"/>
            <a:ext cx="11227775" cy="2123658"/>
          </a:xfrm>
          <a:prstGeom prst="rect">
            <a:avLst/>
          </a:prstGeom>
          <a:noFill/>
        </p:spPr>
        <p:txBody>
          <a:bodyPr wrap="square" rtlCol="0">
            <a:spAutoFit/>
          </a:bodyPr>
          <a:lstStyle/>
          <a:p>
            <a:pPr algn="ctr"/>
            <a:r>
              <a:rPr lang="fr-FR" sz="4400" dirty="0">
                <a:solidFill>
                  <a:schemeClr val="accent1">
                    <a:lumMod val="20000"/>
                    <a:lumOff val="80000"/>
                  </a:schemeClr>
                </a:solidFill>
              </a:rPr>
              <a:t>Pour des territoires alimentés par une énergie propre, sûre, efficace, accessible à un prix minimum et maitrisé sur la durée</a:t>
            </a:r>
          </a:p>
        </p:txBody>
      </p:sp>
    </p:spTree>
    <p:extLst>
      <p:ext uri="{BB962C8B-B14F-4D97-AF65-F5344CB8AC3E}">
        <p14:creationId xmlns:p14="http://schemas.microsoft.com/office/powerpoint/2010/main" val="2845271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chor="ctr">
            <a:noAutofit/>
          </a:bodyPr>
          <a:lstStyle/>
          <a:p>
            <a:r>
              <a:rPr lang="fr-FR" sz="3600" dirty="0"/>
              <a:t>IA, </a:t>
            </a:r>
            <a:r>
              <a:rPr lang="fr-FR" sz="3600" dirty="0" err="1"/>
              <a:t>big</a:t>
            </a:r>
            <a:r>
              <a:rPr lang="fr-FR" sz="3600" dirty="0"/>
              <a:t> data et </a:t>
            </a:r>
            <a:r>
              <a:rPr lang="fr-FR" sz="3600" dirty="0" err="1"/>
              <a:t>iot</a:t>
            </a:r>
            <a:r>
              <a:rPr lang="fr-FR" sz="3600" dirty="0"/>
              <a:t> au service de la transition </a:t>
            </a:r>
            <a:r>
              <a:rPr lang="fr-FR" sz="3600" dirty="0" err="1"/>
              <a:t>energetique</a:t>
            </a:r>
            <a:r>
              <a:rPr lang="fr-FR" sz="3600" dirty="0"/>
              <a:t> des territoires</a:t>
            </a:r>
          </a:p>
        </p:txBody>
      </p:sp>
      <p:sp>
        <p:nvSpPr>
          <p:cNvPr id="9" name="Espace réservé du contenu 8"/>
          <p:cNvSpPr>
            <a:spLocks noGrp="1"/>
          </p:cNvSpPr>
          <p:nvPr>
            <p:ph idx="1"/>
          </p:nvPr>
        </p:nvSpPr>
        <p:spPr/>
        <p:txBody>
          <a:bodyPr>
            <a:normAutofit/>
          </a:bodyPr>
          <a:lstStyle/>
          <a:p>
            <a:r>
              <a:rPr lang="fr-FR" dirty="0"/>
              <a:t>TOMARO est issue de travaux menés par des scientifiques de l’UPMC en mathématiques appliquées, modèles numériques et sciences de la donnée</a:t>
            </a:r>
          </a:p>
          <a:p>
            <a:r>
              <a:rPr lang="fr-FR" dirty="0"/>
              <a:t>Nous proposons des logiciels et des services aux maîtres d’ouvrages de sites immobiliers souhaitant couvrir les besoins des usagers du périmètre en exploitant les ressources locales en énergie et avec une QoS garantie, </a:t>
            </a:r>
          </a:p>
          <a:p>
            <a:r>
              <a:rPr lang="fr-FR" dirty="0"/>
              <a:t>       Des outils logiciels de pilotage proactif de l’infrastructure et de gestion de communauté énergétique locale</a:t>
            </a:r>
          </a:p>
          <a:p>
            <a:pPr marL="0" indent="0">
              <a:buNone/>
            </a:pPr>
            <a:endParaRPr lang="fr-FR" dirty="0"/>
          </a:p>
        </p:txBody>
      </p:sp>
      <p:sp>
        <p:nvSpPr>
          <p:cNvPr id="16" name="Rectangle 15"/>
          <p:cNvSpPr/>
          <p:nvPr/>
        </p:nvSpPr>
        <p:spPr>
          <a:xfrm>
            <a:off x="10281804" y="5562276"/>
            <a:ext cx="1814946" cy="7065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4">
                    <a:lumMod val="50000"/>
                  </a:schemeClr>
                </a:solidFill>
              </a:rPr>
              <a:t>LOGO Entreprise</a:t>
            </a:r>
          </a:p>
        </p:txBody>
      </p:sp>
      <p:pic>
        <p:nvPicPr>
          <p:cNvPr id="17" name="Image 16"/>
          <p:cNvPicPr>
            <a:picLocks noChangeAspect="1"/>
          </p:cNvPicPr>
          <p:nvPr/>
        </p:nvPicPr>
        <p:blipFill>
          <a:blip r:embed="rId2"/>
          <a:stretch>
            <a:fillRect/>
          </a:stretch>
        </p:blipFill>
        <p:spPr>
          <a:xfrm>
            <a:off x="10399435" y="5610662"/>
            <a:ext cx="341203" cy="304905"/>
          </a:xfrm>
          <a:prstGeom prst="rect">
            <a:avLst/>
          </a:prstGeom>
        </p:spPr>
      </p:pic>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562" y="5410021"/>
            <a:ext cx="2389188"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èche droite 1"/>
          <p:cNvSpPr/>
          <p:nvPr/>
        </p:nvSpPr>
        <p:spPr>
          <a:xfrm>
            <a:off x="524656" y="4736891"/>
            <a:ext cx="494675" cy="329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78781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048026" y="5475090"/>
            <a:ext cx="1814946" cy="7065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4">
                    <a:lumMod val="50000"/>
                  </a:schemeClr>
                </a:solidFill>
              </a:rPr>
              <a:t>LOGO Entreprise</a:t>
            </a:r>
          </a:p>
        </p:txBody>
      </p:sp>
      <p:sp>
        <p:nvSpPr>
          <p:cNvPr id="2" name="Titre 1"/>
          <p:cNvSpPr>
            <a:spLocks noGrp="1"/>
          </p:cNvSpPr>
          <p:nvPr>
            <p:ph type="ctrTitle"/>
          </p:nvPr>
        </p:nvSpPr>
        <p:spPr/>
        <p:txBody>
          <a:bodyPr/>
          <a:lstStyle/>
          <a:p>
            <a:r>
              <a:rPr lang="fr-FR" dirty="0" err="1"/>
              <a:t>TEDDif</a:t>
            </a:r>
            <a:endParaRPr lang="fr-FR" dirty="0"/>
          </a:p>
        </p:txBody>
      </p:sp>
      <p:sp>
        <p:nvSpPr>
          <p:cNvPr id="5" name="Sous-titre 4"/>
          <p:cNvSpPr>
            <a:spLocks noGrp="1"/>
          </p:cNvSpPr>
          <p:nvPr>
            <p:ph type="subTitle" idx="1"/>
          </p:nvPr>
        </p:nvSpPr>
        <p:spPr/>
        <p:txBody>
          <a:bodyPr/>
          <a:lstStyle/>
          <a:p>
            <a:r>
              <a:rPr lang="fr-FR" dirty="0"/>
              <a:t>Isabelle </a:t>
            </a:r>
            <a:r>
              <a:rPr lang="fr-FR" dirty="0" err="1"/>
              <a:t>robinot-bertrand</a:t>
            </a:r>
            <a:endParaRPr lang="fr-FR" dirty="0"/>
          </a:p>
        </p:txBody>
      </p:sp>
      <p:pic>
        <p:nvPicPr>
          <p:cNvPr id="7" name="Image 6"/>
          <p:cNvPicPr>
            <a:picLocks noChangeAspect="1"/>
          </p:cNvPicPr>
          <p:nvPr/>
        </p:nvPicPr>
        <p:blipFill>
          <a:blip r:embed="rId2"/>
          <a:stretch>
            <a:fillRect/>
          </a:stretch>
        </p:blipFill>
        <p:spPr>
          <a:xfrm>
            <a:off x="10167571" y="5572363"/>
            <a:ext cx="341203" cy="304905"/>
          </a:xfrm>
          <a:prstGeom prst="rect">
            <a:avLst/>
          </a:prstGeom>
        </p:spPr>
      </p:pic>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5867" y="5475090"/>
            <a:ext cx="2305564" cy="703804"/>
          </a:xfrm>
          <a:prstGeom prst="rect">
            <a:avLst/>
          </a:prstGeom>
        </p:spPr>
      </p:pic>
    </p:spTree>
    <p:extLst>
      <p:ext uri="{BB962C8B-B14F-4D97-AF65-F5344CB8AC3E}">
        <p14:creationId xmlns:p14="http://schemas.microsoft.com/office/powerpoint/2010/main" val="3172561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chor="ctr">
            <a:normAutofit/>
          </a:bodyPr>
          <a:lstStyle/>
          <a:p>
            <a:r>
              <a:rPr lang="fr-FR" sz="3200" dirty="0"/>
              <a:t>Nouvelles technologies, nouvelles </a:t>
            </a:r>
            <a:r>
              <a:rPr lang="fr-FR" sz="3200" dirty="0" err="1"/>
              <a:t>energies</a:t>
            </a:r>
            <a:r>
              <a:rPr lang="fr-FR" sz="3200" dirty="0"/>
              <a:t>, nouveaux usages, nouveau monde, …</a:t>
            </a:r>
          </a:p>
        </p:txBody>
      </p:sp>
      <p:sp>
        <p:nvSpPr>
          <p:cNvPr id="9" name="Espace réservé du contenu 8"/>
          <p:cNvSpPr>
            <a:spLocks noGrp="1"/>
          </p:cNvSpPr>
          <p:nvPr>
            <p:ph idx="1"/>
          </p:nvPr>
        </p:nvSpPr>
        <p:spPr/>
        <p:txBody>
          <a:bodyPr>
            <a:normAutofit/>
          </a:bodyPr>
          <a:lstStyle/>
          <a:p>
            <a:r>
              <a:rPr lang="fr-FR" dirty="0"/>
              <a:t>Une solution conçue pour être adaptée et déployée facilement pour toutes les situations : multi-échelles,  multi-énergies,  permettant différentes formes d’organisations, ouvertes aux différentes visions et situations </a:t>
            </a:r>
          </a:p>
          <a:p>
            <a:r>
              <a:rPr lang="fr-FR" dirty="0"/>
              <a:t>Une solution qui s’adapte en continu aux changements et évolutions de la réalité observée et anticipée pour être robuste et résiliente sur </a:t>
            </a:r>
            <a:r>
              <a:rPr lang="fr-FR" u="sng" dirty="0"/>
              <a:t>le temps long</a:t>
            </a:r>
          </a:p>
        </p:txBody>
      </p:sp>
      <p:sp>
        <p:nvSpPr>
          <p:cNvPr id="16" name="Rectangle 15"/>
          <p:cNvSpPr/>
          <p:nvPr/>
        </p:nvSpPr>
        <p:spPr>
          <a:xfrm>
            <a:off x="10281804" y="5562276"/>
            <a:ext cx="1814946" cy="7065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4">
                    <a:lumMod val="50000"/>
                  </a:schemeClr>
                </a:solidFill>
              </a:rPr>
              <a:t>LOGO Entreprise</a:t>
            </a:r>
          </a:p>
        </p:txBody>
      </p:sp>
      <p:pic>
        <p:nvPicPr>
          <p:cNvPr id="17" name="Image 16"/>
          <p:cNvPicPr>
            <a:picLocks noChangeAspect="1"/>
          </p:cNvPicPr>
          <p:nvPr/>
        </p:nvPicPr>
        <p:blipFill>
          <a:blip r:embed="rId2"/>
          <a:stretch>
            <a:fillRect/>
          </a:stretch>
        </p:blipFill>
        <p:spPr>
          <a:xfrm>
            <a:off x="10399435" y="5610662"/>
            <a:ext cx="341203" cy="304905"/>
          </a:xfrm>
          <a:prstGeom prst="rect">
            <a:avLst/>
          </a:prstGeom>
        </p:spPr>
      </p:pic>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562" y="5410021"/>
            <a:ext cx="2389188"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582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Industrialisation et partenariat</a:t>
            </a:r>
          </a:p>
        </p:txBody>
      </p:sp>
      <p:sp>
        <p:nvSpPr>
          <p:cNvPr id="3" name="Espace réservé du contenu 2"/>
          <p:cNvSpPr>
            <a:spLocks noGrp="1"/>
          </p:cNvSpPr>
          <p:nvPr>
            <p:ph idx="1"/>
          </p:nvPr>
        </p:nvSpPr>
        <p:spPr/>
        <p:txBody>
          <a:bodyPr/>
          <a:lstStyle/>
          <a:p>
            <a:r>
              <a:rPr lang="fr-FR" dirty="0"/>
              <a:t>Nous souhaitons expérimenter en conditions réelles les outils développés en laboratoire et cherchons des territoires nous accompagnant dans notre démarche.</a:t>
            </a:r>
          </a:p>
          <a:p>
            <a:r>
              <a:rPr lang="fr-FR" dirty="0"/>
              <a:t>Vous avez à disposition un pool de partenaires scientifiques et industriels qui assure un accompagnement et la bonne fin des opérations dans les délais et les termes prévus au démarrage</a:t>
            </a:r>
          </a:p>
        </p:txBody>
      </p:sp>
      <p:sp>
        <p:nvSpPr>
          <p:cNvPr id="4" name="Rectangle 3"/>
          <p:cNvSpPr/>
          <p:nvPr/>
        </p:nvSpPr>
        <p:spPr>
          <a:xfrm>
            <a:off x="10281804" y="5562276"/>
            <a:ext cx="1814946" cy="7065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4">
                    <a:lumMod val="50000"/>
                  </a:schemeClr>
                </a:solidFill>
              </a:rPr>
              <a:t>LOGO Entreprise</a:t>
            </a:r>
          </a:p>
        </p:txBody>
      </p:sp>
      <p:pic>
        <p:nvPicPr>
          <p:cNvPr id="6" name="Image 5"/>
          <p:cNvPicPr>
            <a:picLocks noChangeAspect="1"/>
          </p:cNvPicPr>
          <p:nvPr/>
        </p:nvPicPr>
        <p:blipFill>
          <a:blip r:embed="rId2"/>
          <a:stretch>
            <a:fillRect/>
          </a:stretch>
        </p:blipFill>
        <p:spPr>
          <a:xfrm>
            <a:off x="10399435" y="5610662"/>
            <a:ext cx="341203" cy="304905"/>
          </a:xfrm>
          <a:prstGeom prst="rect">
            <a:avLst/>
          </a:prstGeom>
        </p:spPr>
      </p:pic>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562" y="5410021"/>
            <a:ext cx="2389188"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7239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7862" y="3366348"/>
            <a:ext cx="10993549" cy="1475013"/>
          </a:xfrm>
        </p:spPr>
        <p:txBody>
          <a:bodyPr/>
          <a:lstStyle/>
          <a:p>
            <a:r>
              <a:rPr lang="fr-FR" dirty="0">
                <a:solidFill>
                  <a:srgbClr val="EA8221"/>
                </a:solidFill>
              </a:rPr>
              <a:t>ONSEN</a:t>
            </a:r>
          </a:p>
        </p:txBody>
      </p:sp>
      <p:sp>
        <p:nvSpPr>
          <p:cNvPr id="5" name="Sous-titre 4"/>
          <p:cNvSpPr>
            <a:spLocks noGrp="1"/>
          </p:cNvSpPr>
          <p:nvPr>
            <p:ph type="subTitle" idx="1"/>
          </p:nvPr>
        </p:nvSpPr>
        <p:spPr>
          <a:xfrm>
            <a:off x="369525" y="4926028"/>
            <a:ext cx="10993546" cy="590321"/>
          </a:xfrm>
        </p:spPr>
        <p:txBody>
          <a:bodyPr/>
          <a:lstStyle/>
          <a:p>
            <a:r>
              <a:rPr lang="fr-FR" dirty="0"/>
              <a:t>Julia WAGNER </a:t>
            </a:r>
          </a:p>
        </p:txBody>
      </p:sp>
      <p:sp>
        <p:nvSpPr>
          <p:cNvPr id="6" name="Footer Placeholder 4"/>
          <p:cNvSpPr>
            <a:spLocks noGrp="1"/>
          </p:cNvSpPr>
          <p:nvPr>
            <p:ph type="ftr" sz="quarter" idx="11"/>
          </p:nvPr>
        </p:nvSpPr>
        <p:spPr>
          <a:xfrm>
            <a:off x="68178"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 name="Image 9">
            <a:extLst>
              <a:ext uri="{FF2B5EF4-FFF2-40B4-BE49-F238E27FC236}">
                <a16:creationId xmlns:a16="http://schemas.microsoft.com/office/drawing/2014/main" id="{C0DAFBBB-7ADF-425B-92D1-54561AEBEDD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33497" y="5579371"/>
            <a:ext cx="1258503" cy="699288"/>
          </a:xfrm>
          <a:prstGeom prst="rect">
            <a:avLst/>
          </a:prstGeom>
        </p:spPr>
      </p:pic>
      <p:sp>
        <p:nvSpPr>
          <p:cNvPr id="3" name="Rectangle 2">
            <a:extLst>
              <a:ext uri="{FF2B5EF4-FFF2-40B4-BE49-F238E27FC236}">
                <a16:creationId xmlns:a16="http://schemas.microsoft.com/office/drawing/2014/main" id="{9D6770A7-380B-4E80-BF49-E48F56E23E0A}"/>
              </a:ext>
            </a:extLst>
          </p:cNvPr>
          <p:cNvSpPr/>
          <p:nvPr/>
        </p:nvSpPr>
        <p:spPr>
          <a:xfrm>
            <a:off x="666750" y="349864"/>
            <a:ext cx="11525250" cy="2431435"/>
          </a:xfrm>
          <a:prstGeom prst="rect">
            <a:avLst/>
          </a:prstGeom>
        </p:spPr>
        <p:txBody>
          <a:bodyPr wrap="square">
            <a:spAutoFit/>
          </a:bodyPr>
          <a:lstStyle/>
          <a:p>
            <a:r>
              <a:rPr lang="fr-FR" sz="3200" b="1" dirty="0">
                <a:solidFill>
                  <a:srgbClr val="EE7C00"/>
                </a:solidFill>
              </a:rPr>
              <a:t>RECUPEREZ L’ENERGIE DES EAUX DE VOS PISCINES</a:t>
            </a:r>
          </a:p>
          <a:p>
            <a:endParaRPr lang="fr-FR" sz="3200" b="1" dirty="0">
              <a:solidFill>
                <a:srgbClr val="EE7C00"/>
              </a:solidFill>
            </a:endParaRPr>
          </a:p>
          <a:p>
            <a:endParaRPr lang="fr-FR" b="1" dirty="0">
              <a:solidFill>
                <a:srgbClr val="EE7C00"/>
              </a:solidFill>
            </a:endParaRPr>
          </a:p>
          <a:p>
            <a:pPr algn="ctr"/>
            <a:r>
              <a:rPr lang="fr-FR" sz="3200" b="1" dirty="0">
                <a:solidFill>
                  <a:srgbClr val="EE7C00"/>
                </a:solidFill>
              </a:rPr>
              <a:t>Récupérateur le plus efficient du marché : </a:t>
            </a:r>
          </a:p>
          <a:p>
            <a:r>
              <a:rPr lang="fr-FR" sz="3200" b="1" dirty="0">
                <a:solidFill>
                  <a:srgbClr val="EE7C00"/>
                </a:solidFill>
              </a:rPr>
              <a:t>				92% d’efficacité nominale</a:t>
            </a:r>
          </a:p>
        </p:txBody>
      </p:sp>
      <p:sp>
        <p:nvSpPr>
          <p:cNvPr id="38" name="Rectangle 26">
            <a:extLst>
              <a:ext uri="{FF2B5EF4-FFF2-40B4-BE49-F238E27FC236}">
                <a16:creationId xmlns:a16="http://schemas.microsoft.com/office/drawing/2014/main" id="{DA42501E-5669-4E66-854C-00A9461782F4}"/>
              </a:ext>
            </a:extLst>
          </p:cNvPr>
          <p:cNvSpPr>
            <a:spLocks noChangeArrowheads="1"/>
          </p:cNvSpPr>
          <p:nvPr/>
        </p:nvSpPr>
        <p:spPr bwMode="auto">
          <a:xfrm>
            <a:off x="10007766" y="3186113"/>
            <a:ext cx="4318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defTabSz="904875">
              <a:defRPr>
                <a:solidFill>
                  <a:schemeClr val="tx1"/>
                </a:solidFill>
                <a:latin typeface="Verdana" panose="020B0604030504040204" pitchFamily="34" charset="0"/>
                <a:cs typeface="Arial" panose="020B0604020202020204" pitchFamily="34" charset="0"/>
              </a:defRPr>
            </a:lvl1pPr>
            <a:lvl2pPr marL="742950" indent="-285750" defTabSz="904875">
              <a:defRPr>
                <a:solidFill>
                  <a:schemeClr val="tx1"/>
                </a:solidFill>
                <a:latin typeface="Verdana" panose="020B0604030504040204" pitchFamily="34" charset="0"/>
                <a:cs typeface="Arial" panose="020B0604020202020204" pitchFamily="34" charset="0"/>
              </a:defRPr>
            </a:lvl2pPr>
            <a:lvl3pPr marL="1143000" indent="-228600" defTabSz="904875">
              <a:defRPr>
                <a:solidFill>
                  <a:schemeClr val="tx1"/>
                </a:solidFill>
                <a:latin typeface="Verdana" panose="020B0604030504040204" pitchFamily="34" charset="0"/>
                <a:cs typeface="Arial" panose="020B0604020202020204" pitchFamily="34" charset="0"/>
              </a:defRPr>
            </a:lvl3pPr>
            <a:lvl4pPr marL="1600200" indent="-228600" defTabSz="904875">
              <a:defRPr>
                <a:solidFill>
                  <a:schemeClr val="tx1"/>
                </a:solidFill>
                <a:latin typeface="Verdana" panose="020B0604030504040204" pitchFamily="34" charset="0"/>
                <a:cs typeface="Arial" panose="020B0604020202020204" pitchFamily="34" charset="0"/>
              </a:defRPr>
            </a:lvl4pPr>
            <a:lvl5pPr marL="2057400" indent="-228600" defTabSz="904875">
              <a:defRPr>
                <a:solidFill>
                  <a:schemeClr val="tx1"/>
                </a:solidFill>
                <a:latin typeface="Verdana" panose="020B0604030504040204" pitchFamily="34"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fr-FR" altLang="fr-FR">
              <a:solidFill>
                <a:srgbClr val="F8F8F8"/>
              </a:solidFill>
            </a:endParaRPr>
          </a:p>
        </p:txBody>
      </p:sp>
      <p:sp>
        <p:nvSpPr>
          <p:cNvPr id="4" name="ZoneTexte 3">
            <a:extLst>
              <a:ext uri="{FF2B5EF4-FFF2-40B4-BE49-F238E27FC236}">
                <a16:creationId xmlns:a16="http://schemas.microsoft.com/office/drawing/2014/main" id="{6BA0CD29-E12F-4326-A277-0ACDBD8034F3}"/>
              </a:ext>
            </a:extLst>
          </p:cNvPr>
          <p:cNvSpPr txBox="1"/>
          <p:nvPr/>
        </p:nvSpPr>
        <p:spPr>
          <a:xfrm>
            <a:off x="2691291" y="3580736"/>
            <a:ext cx="9545053" cy="2585323"/>
          </a:xfrm>
          <a:prstGeom prst="rect">
            <a:avLst/>
          </a:prstGeom>
          <a:noFill/>
        </p:spPr>
        <p:txBody>
          <a:bodyPr wrap="square" rtlCol="0">
            <a:spAutoFit/>
          </a:bodyPr>
          <a:lstStyle/>
          <a:p>
            <a:pPr marL="285750" indent="-285750">
              <a:buFont typeface="Wingdings" panose="05000000000000000000" pitchFamily="2" charset="2"/>
              <a:buChar char="§"/>
            </a:pPr>
            <a:r>
              <a:rPr lang="fr-FR" dirty="0">
                <a:solidFill>
                  <a:srgbClr val="00B0F0"/>
                </a:solidFill>
                <a:latin typeface="Arial" panose="020B0604020202020204" pitchFamily="34" charset="0"/>
                <a:cs typeface="Arial" panose="020B0604020202020204" pitchFamily="34" charset="0"/>
              </a:rPr>
              <a:t>Basée à Villeurbanne – 12 Personnes</a:t>
            </a:r>
          </a:p>
          <a:p>
            <a:pPr marL="285750" indent="-285750">
              <a:buFont typeface="Wingdings" panose="05000000000000000000" pitchFamily="2" charset="2"/>
              <a:buChar char="§"/>
            </a:pPr>
            <a:r>
              <a:rPr lang="fr-FR" dirty="0">
                <a:solidFill>
                  <a:srgbClr val="00B0F0"/>
                </a:solidFill>
                <a:latin typeface="Arial" panose="020B0604020202020204" pitchFamily="34" charset="0"/>
                <a:cs typeface="Arial" panose="020B0604020202020204" pitchFamily="34" charset="0"/>
              </a:rPr>
              <a:t>Filiale 100% SUEZ Eau France</a:t>
            </a:r>
          </a:p>
          <a:p>
            <a:pPr marL="285750" indent="-285750">
              <a:buFont typeface="Wingdings" panose="05000000000000000000" pitchFamily="2" charset="2"/>
              <a:buChar char="§"/>
            </a:pPr>
            <a:r>
              <a:rPr lang="fr-FR" dirty="0">
                <a:solidFill>
                  <a:srgbClr val="00B0F0"/>
                </a:solidFill>
                <a:latin typeface="Arial" panose="020B0604020202020204" pitchFamily="34" charset="0"/>
                <a:cs typeface="Arial" panose="020B0604020202020204" pitchFamily="34" charset="0"/>
              </a:rPr>
              <a:t>40 Piscines équipées à travers la France : Lyon, Cannes, Cherbourg, Rennes, Albi ….</a:t>
            </a:r>
          </a:p>
          <a:p>
            <a:pPr marL="285750" indent="-285750">
              <a:buFont typeface="Wingdings" panose="05000000000000000000" pitchFamily="2" charset="2"/>
              <a:buChar char="§"/>
            </a:pPr>
            <a:r>
              <a:rPr lang="fr-FR" i="1" dirty="0">
                <a:solidFill>
                  <a:srgbClr val="00B0F0"/>
                </a:solidFill>
                <a:latin typeface="Arial" panose="020B0604020202020204" pitchFamily="34" charset="0"/>
                <a:cs typeface="Arial" panose="020B0604020202020204" pitchFamily="34" charset="0"/>
              </a:rPr>
              <a:t>En cours: </a:t>
            </a:r>
            <a:r>
              <a:rPr lang="fr-FR" dirty="0">
                <a:solidFill>
                  <a:srgbClr val="00B0F0"/>
                </a:solidFill>
                <a:latin typeface="Arial" panose="020B0604020202020204" pitchFamily="34" charset="0"/>
                <a:cs typeface="Arial" panose="020B0604020202020204" pitchFamily="34" charset="0"/>
              </a:rPr>
              <a:t>Rueil Malmaison(92) – Paris Blomet </a:t>
            </a:r>
            <a:r>
              <a:rPr lang="fr-FR" dirty="0" err="1">
                <a:solidFill>
                  <a:srgbClr val="00B0F0"/>
                </a:solidFill>
                <a:latin typeface="Arial" panose="020B0604020202020204" pitchFamily="34" charset="0"/>
                <a:cs typeface="Arial" panose="020B0604020202020204" pitchFamily="34" charset="0"/>
              </a:rPr>
              <a:t>Xvème</a:t>
            </a:r>
            <a:r>
              <a:rPr lang="fr-FR" dirty="0">
                <a:solidFill>
                  <a:srgbClr val="00B0F0"/>
                </a:solidFill>
                <a:latin typeface="Arial" panose="020B0604020202020204" pitchFamily="34" charset="0"/>
                <a:cs typeface="Arial" panose="020B0604020202020204" pitchFamily="34" charset="0"/>
              </a:rPr>
              <a:t> – Pantin et Bobigny (93) – CPE 6 Piscines de Paris – Piscine Jacqueline Auriol VIIIème…</a:t>
            </a:r>
          </a:p>
          <a:p>
            <a:pPr marL="285750" indent="-285750">
              <a:buFont typeface="Wingdings" panose="05000000000000000000" pitchFamily="2" charset="2"/>
              <a:buChar char="§"/>
            </a:pPr>
            <a:r>
              <a:rPr lang="fr-FR" dirty="0">
                <a:solidFill>
                  <a:srgbClr val="00B0F0"/>
                </a:solidFill>
                <a:latin typeface="Arial" panose="020B0604020202020204" pitchFamily="34" charset="0"/>
                <a:cs typeface="Arial" panose="020B0604020202020204" pitchFamily="34" charset="0"/>
              </a:rPr>
              <a:t>Bénéficie d’une prime Certificat d’Economie d’Energie BAT – TH- 154 depuis </a:t>
            </a:r>
            <a:r>
              <a:rPr lang="fr-FR" dirty="0" err="1">
                <a:solidFill>
                  <a:srgbClr val="00B0F0"/>
                </a:solidFill>
                <a:latin typeface="Arial" panose="020B0604020202020204" pitchFamily="34" charset="0"/>
                <a:cs typeface="Arial" panose="020B0604020202020204" pitchFamily="34" charset="0"/>
              </a:rPr>
              <a:t>Déc</a:t>
            </a:r>
            <a:r>
              <a:rPr lang="fr-FR" dirty="0">
                <a:solidFill>
                  <a:srgbClr val="00B0F0"/>
                </a:solidFill>
                <a:latin typeface="Arial" panose="020B0604020202020204" pitchFamily="34" charset="0"/>
                <a:cs typeface="Arial" panose="020B0604020202020204" pitchFamily="34" charset="0"/>
              </a:rPr>
              <a:t> 2018</a:t>
            </a:r>
          </a:p>
          <a:p>
            <a:pPr marL="285750" indent="-285750">
              <a:buFont typeface="Wingdings" panose="05000000000000000000" pitchFamily="2" charset="2"/>
              <a:buChar char="§"/>
            </a:pPr>
            <a:r>
              <a:rPr lang="fr-FR" b="1" dirty="0">
                <a:solidFill>
                  <a:srgbClr val="00B0F0"/>
                </a:solidFill>
                <a:latin typeface="Arial" panose="020B0604020202020204" pitchFamily="34" charset="0"/>
                <a:cs typeface="Arial" panose="020B0604020202020204" pitchFamily="34" charset="0"/>
              </a:rPr>
              <a:t>Récupérateur le plus efficient du marché</a:t>
            </a:r>
            <a:r>
              <a:rPr lang="fr-FR" dirty="0">
                <a:solidFill>
                  <a:srgbClr val="00B0F0"/>
                </a:solidFill>
                <a:latin typeface="Arial" panose="020B0604020202020204" pitchFamily="34" charset="0"/>
                <a:cs typeface="Arial" panose="020B0604020202020204" pitchFamily="34" charset="0"/>
              </a:rPr>
              <a:t> : 92% d’efficience. </a:t>
            </a:r>
          </a:p>
          <a:p>
            <a:pPr marL="285750" indent="-285750">
              <a:buFont typeface="Wingdings" panose="05000000000000000000" pitchFamily="2" charset="2"/>
              <a:buChar char="§"/>
            </a:pPr>
            <a:r>
              <a:rPr lang="fr-FR" dirty="0">
                <a:solidFill>
                  <a:srgbClr val="00B0F0"/>
                </a:solidFill>
                <a:latin typeface="Arial" panose="020B0604020202020204" pitchFamily="34" charset="0"/>
                <a:cs typeface="Arial" panose="020B0604020202020204" pitchFamily="34" charset="0"/>
              </a:rPr>
              <a:t>Certification Cofrac / </a:t>
            </a:r>
            <a:r>
              <a:rPr lang="fr-FR" sz="1800" b="1" dirty="0">
                <a:solidFill>
                  <a:srgbClr val="00B0F0"/>
                </a:solidFill>
                <a:latin typeface="ArialMT"/>
              </a:rPr>
              <a:t>NF EN ISO/IEC 17025</a:t>
            </a:r>
            <a:endParaRPr lang="fr-FR" b="1" dirty="0">
              <a:solidFill>
                <a:srgbClr val="00B0F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fr-FR" dirty="0">
                <a:solidFill>
                  <a:srgbClr val="00B0F0"/>
                </a:solidFill>
                <a:latin typeface="Arial" panose="020B0604020202020204" pitchFamily="34" charset="0"/>
                <a:cs typeface="Arial" panose="020B0604020202020204" pitchFamily="34" charset="0"/>
              </a:rPr>
              <a:t>Retour sur investissement entre  6 mois et 3 ans</a:t>
            </a:r>
          </a:p>
        </p:txBody>
      </p:sp>
    </p:spTree>
    <p:extLst>
      <p:ext uri="{BB962C8B-B14F-4D97-AF65-F5344CB8AC3E}">
        <p14:creationId xmlns:p14="http://schemas.microsoft.com/office/powerpoint/2010/main" val="2880355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88" y="340995"/>
            <a:ext cx="12041812" cy="1098828"/>
          </a:xfrm>
        </p:spPr>
        <p:txBody>
          <a:bodyPr anchor="ctr">
            <a:normAutofit fontScale="90000"/>
          </a:bodyPr>
          <a:lstStyle/>
          <a:p>
            <a:r>
              <a:rPr lang="fr-FR" sz="3600" dirty="0">
                <a:solidFill>
                  <a:srgbClr val="00B0F0"/>
                </a:solidFill>
              </a:rPr>
              <a:t>Bilan Degrés Bleus Eau Chaude® </a:t>
            </a:r>
            <a:br>
              <a:rPr lang="fr-FR" sz="3600" dirty="0">
                <a:solidFill>
                  <a:srgbClr val="00B0F0"/>
                </a:solidFill>
              </a:rPr>
            </a:br>
            <a:r>
              <a:rPr lang="fr-FR" sz="3600" dirty="0">
                <a:solidFill>
                  <a:srgbClr val="ED7B00"/>
                </a:solidFill>
              </a:rPr>
              <a:t>Piscine de Garches</a:t>
            </a:r>
            <a:br>
              <a:rPr lang="fr-FR" dirty="0">
                <a:solidFill>
                  <a:srgbClr val="ED7B00"/>
                </a:solidFill>
              </a:rPr>
            </a:br>
            <a:endParaRPr lang="fr-FR" dirty="0"/>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 name="Image 9">
            <a:extLst>
              <a:ext uri="{FF2B5EF4-FFF2-40B4-BE49-F238E27FC236}">
                <a16:creationId xmlns:a16="http://schemas.microsoft.com/office/drawing/2014/main" id="{FEF19824-6AAD-4A3C-85D8-930184F20E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9531" y="175130"/>
            <a:ext cx="1810113" cy="859121"/>
          </a:xfrm>
          <a:prstGeom prst="rect">
            <a:avLst/>
          </a:prstGeom>
        </p:spPr>
      </p:pic>
      <p:sp>
        <p:nvSpPr>
          <p:cNvPr id="15" name="Espace réservé du texte 2">
            <a:extLst>
              <a:ext uri="{FF2B5EF4-FFF2-40B4-BE49-F238E27FC236}">
                <a16:creationId xmlns:a16="http://schemas.microsoft.com/office/drawing/2014/main" id="{8DA25893-1983-44D6-9182-2EBE5BB805E5}"/>
              </a:ext>
            </a:extLst>
          </p:cNvPr>
          <p:cNvSpPr txBox="1">
            <a:spLocks/>
          </p:cNvSpPr>
          <p:nvPr/>
        </p:nvSpPr>
        <p:spPr bwMode="gray">
          <a:xfrm>
            <a:off x="1655575" y="3520373"/>
            <a:ext cx="905457" cy="1291651"/>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endParaRPr lang="fr-FR" sz="8000" dirty="0">
              <a:solidFill>
                <a:srgbClr val="F08E20"/>
              </a:solidFill>
              <a:latin typeface="Arial" panose="020B0604020202020204" pitchFamily="34" charset="0"/>
              <a:cs typeface="Arial" panose="020B0604020202020204" pitchFamily="34" charset="0"/>
            </a:endParaRPr>
          </a:p>
        </p:txBody>
      </p:sp>
      <p:sp>
        <p:nvSpPr>
          <p:cNvPr id="19" name="Footer Placeholder 4">
            <a:extLst>
              <a:ext uri="{FF2B5EF4-FFF2-40B4-BE49-F238E27FC236}">
                <a16:creationId xmlns:a16="http://schemas.microsoft.com/office/drawing/2014/main" id="{EAFB4CBC-81A6-4FCE-B4B7-666618957694}"/>
              </a:ext>
            </a:extLst>
          </p:cNvPr>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20" name="Image 19">
            <a:extLst>
              <a:ext uri="{FF2B5EF4-FFF2-40B4-BE49-F238E27FC236}">
                <a16:creationId xmlns:a16="http://schemas.microsoft.com/office/drawing/2014/main" id="{EB78DB1D-0092-416D-8431-3BFF5942CDB5}"/>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933497" y="5579371"/>
            <a:ext cx="1258503" cy="699288"/>
          </a:xfrm>
          <a:prstGeom prst="rect">
            <a:avLst/>
          </a:prstGeom>
        </p:spPr>
      </p:pic>
      <p:grpSp>
        <p:nvGrpSpPr>
          <p:cNvPr id="22" name="Groupe 51">
            <a:extLst>
              <a:ext uri="{FF2B5EF4-FFF2-40B4-BE49-F238E27FC236}">
                <a16:creationId xmlns:a16="http://schemas.microsoft.com/office/drawing/2014/main" id="{E09B85F4-B23B-4357-9553-EB748FF2E0DB}"/>
              </a:ext>
            </a:extLst>
          </p:cNvPr>
          <p:cNvGrpSpPr>
            <a:grpSpLocks/>
          </p:cNvGrpSpPr>
          <p:nvPr/>
        </p:nvGrpSpPr>
        <p:grpSpPr bwMode="auto">
          <a:xfrm>
            <a:off x="4975328" y="1235743"/>
            <a:ext cx="5593446" cy="4814093"/>
            <a:chOff x="-263121" y="1042249"/>
            <a:chExt cx="6137520" cy="4915322"/>
          </a:xfrm>
        </p:grpSpPr>
        <p:grpSp>
          <p:nvGrpSpPr>
            <p:cNvPr id="23" name="Group 58">
              <a:extLst>
                <a:ext uri="{FF2B5EF4-FFF2-40B4-BE49-F238E27FC236}">
                  <a16:creationId xmlns:a16="http://schemas.microsoft.com/office/drawing/2014/main" id="{27D98FE5-5034-41AE-86E9-6B0CC97551F7}"/>
                </a:ext>
              </a:extLst>
            </p:cNvPr>
            <p:cNvGrpSpPr>
              <a:grpSpLocks/>
            </p:cNvGrpSpPr>
            <p:nvPr/>
          </p:nvGrpSpPr>
          <p:grpSpPr bwMode="auto">
            <a:xfrm>
              <a:off x="-263121" y="1042249"/>
              <a:ext cx="6137520" cy="4915322"/>
              <a:chOff x="-205242" y="713635"/>
              <a:chExt cx="6585956" cy="4826191"/>
            </a:xfrm>
          </p:grpSpPr>
          <p:grpSp>
            <p:nvGrpSpPr>
              <p:cNvPr id="28" name="Groupe 6">
                <a:extLst>
                  <a:ext uri="{FF2B5EF4-FFF2-40B4-BE49-F238E27FC236}">
                    <a16:creationId xmlns:a16="http://schemas.microsoft.com/office/drawing/2014/main" id="{8CAF569B-D735-4B14-BF27-145A3CAF98D8}"/>
                  </a:ext>
                </a:extLst>
              </p:cNvPr>
              <p:cNvGrpSpPr>
                <a:grpSpLocks/>
              </p:cNvGrpSpPr>
              <p:nvPr/>
            </p:nvGrpSpPr>
            <p:grpSpPr bwMode="auto">
              <a:xfrm>
                <a:off x="-205242" y="713635"/>
                <a:ext cx="6585956" cy="4629773"/>
                <a:chOff x="2880800" y="1268760"/>
                <a:chExt cx="6585956" cy="4629773"/>
              </a:xfrm>
            </p:grpSpPr>
            <p:pic>
              <p:nvPicPr>
                <p:cNvPr id="32" name="Image 17">
                  <a:extLst>
                    <a:ext uri="{FF2B5EF4-FFF2-40B4-BE49-F238E27FC236}">
                      <a16:creationId xmlns:a16="http://schemas.microsoft.com/office/drawing/2014/main" id="{2F55C14D-04A0-4E80-BD2C-D45866073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982" y="1268760"/>
                  <a:ext cx="5880220" cy="462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a:extLst>
                    <a:ext uri="{FF2B5EF4-FFF2-40B4-BE49-F238E27FC236}">
                      <a16:creationId xmlns:a16="http://schemas.microsoft.com/office/drawing/2014/main" id="{CBEF944E-BB68-4ED7-A3FF-1ED158307131}"/>
                    </a:ext>
                  </a:extLst>
                </p:cNvPr>
                <p:cNvSpPr/>
                <p:nvPr/>
              </p:nvSpPr>
              <p:spPr bwMode="auto">
                <a:xfrm>
                  <a:off x="7758649" y="4430242"/>
                  <a:ext cx="1032452" cy="409247"/>
                </a:xfrm>
                <a:prstGeom prst="rect">
                  <a:avLst/>
                </a:prstGeom>
                <a:noFill/>
                <a:ln>
                  <a:prstDash val="dash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defTabSz="904870">
                    <a:defRPr/>
                  </a:pPr>
                  <a:endParaRPr lang="fr-FR">
                    <a:solidFill>
                      <a:schemeClr val="tx1"/>
                    </a:solidFill>
                    <a:latin typeface="Helvetica" pitchFamily="2" charset="0"/>
                  </a:endParaRPr>
                </a:p>
              </p:txBody>
            </p:sp>
            <p:sp>
              <p:nvSpPr>
                <p:cNvPr id="34" name="ZoneTexte 28">
                  <a:extLst>
                    <a:ext uri="{FF2B5EF4-FFF2-40B4-BE49-F238E27FC236}">
                      <a16:creationId xmlns:a16="http://schemas.microsoft.com/office/drawing/2014/main" id="{BD9FDFFB-9A89-4DC3-9914-F2537DB05A46}"/>
                    </a:ext>
                  </a:extLst>
                </p:cNvPr>
                <p:cNvSpPr txBox="1">
                  <a:spLocks noChangeArrowheads="1"/>
                </p:cNvSpPr>
                <p:nvPr/>
              </p:nvSpPr>
              <p:spPr bwMode="auto">
                <a:xfrm>
                  <a:off x="8339631" y="4669363"/>
                  <a:ext cx="11271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600">
                      <a:solidFill>
                        <a:schemeClr val="accent2"/>
                      </a:solidFill>
                      <a:latin typeface="Helvetica" panose="020B0604020202020204" pitchFamily="34" charset="0"/>
                    </a:rPr>
                    <a:t>option</a:t>
                  </a:r>
                </a:p>
              </p:txBody>
            </p:sp>
            <p:sp>
              <p:nvSpPr>
                <p:cNvPr id="35" name="Rectangle 34">
                  <a:extLst>
                    <a:ext uri="{FF2B5EF4-FFF2-40B4-BE49-F238E27FC236}">
                      <a16:creationId xmlns:a16="http://schemas.microsoft.com/office/drawing/2014/main" id="{C249B193-5004-4939-BAC9-D458E1C2D945}"/>
                    </a:ext>
                  </a:extLst>
                </p:cNvPr>
                <p:cNvSpPr/>
                <p:nvPr/>
              </p:nvSpPr>
              <p:spPr>
                <a:xfrm>
                  <a:off x="2880800" y="4148170"/>
                  <a:ext cx="1151281" cy="720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Helvetica" pitchFamily="2" charset="0"/>
                  </a:endParaRPr>
                </a:p>
              </p:txBody>
            </p:sp>
            <p:pic>
              <p:nvPicPr>
                <p:cNvPr id="36" name="Image 9" descr="logo onsen CMJN.jpg">
                  <a:extLst>
                    <a:ext uri="{FF2B5EF4-FFF2-40B4-BE49-F238E27FC236}">
                      <a16:creationId xmlns:a16="http://schemas.microsoft.com/office/drawing/2014/main" id="{2ADE0C01-FEBB-4256-B284-2DF95DA696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355919"/>
                  <a:ext cx="9017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7388E826-4185-4EFA-A23E-854C81C9856C}"/>
                    </a:ext>
                  </a:extLst>
                </p:cNvPr>
                <p:cNvSpPr/>
                <p:nvPr/>
              </p:nvSpPr>
              <p:spPr>
                <a:xfrm>
                  <a:off x="3052226" y="1987798"/>
                  <a:ext cx="1151281" cy="720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Helvetica" pitchFamily="2" charset="0"/>
                  </a:endParaRPr>
                </a:p>
              </p:txBody>
            </p:sp>
          </p:grpSp>
          <p:sp>
            <p:nvSpPr>
              <p:cNvPr id="29" name="Oval 11">
                <a:extLst>
                  <a:ext uri="{FF2B5EF4-FFF2-40B4-BE49-F238E27FC236}">
                    <a16:creationId xmlns:a16="http://schemas.microsoft.com/office/drawing/2014/main" id="{8135CF18-3021-481E-AB37-E4B100A3B34F}"/>
                  </a:ext>
                </a:extLst>
              </p:cNvPr>
              <p:cNvSpPr/>
              <p:nvPr/>
            </p:nvSpPr>
            <p:spPr>
              <a:xfrm>
                <a:off x="3807685" y="5179493"/>
                <a:ext cx="360384" cy="360333"/>
              </a:xfrm>
              <a:prstGeom prst="ellipse">
                <a:avLst/>
              </a:prstGeom>
              <a:noFill/>
              <a:ln w="28575">
                <a:solidFill>
                  <a:srgbClr val="F091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accent2"/>
                    </a:solidFill>
                    <a:latin typeface="Helvetica" pitchFamily="2" charset="0"/>
                  </a:rPr>
                  <a:t>1</a:t>
                </a:r>
              </a:p>
            </p:txBody>
          </p:sp>
          <p:sp>
            <p:nvSpPr>
              <p:cNvPr id="30" name="Oval 50">
                <a:extLst>
                  <a:ext uri="{FF2B5EF4-FFF2-40B4-BE49-F238E27FC236}">
                    <a16:creationId xmlns:a16="http://schemas.microsoft.com/office/drawing/2014/main" id="{F1A9B05A-93CD-49FB-8839-C3D6DE27430C}"/>
                  </a:ext>
                </a:extLst>
              </p:cNvPr>
              <p:cNvSpPr/>
              <p:nvPr/>
            </p:nvSpPr>
            <p:spPr>
              <a:xfrm>
                <a:off x="4216770" y="3772397"/>
                <a:ext cx="360384" cy="360334"/>
              </a:xfrm>
              <a:prstGeom prst="ellipse">
                <a:avLst/>
              </a:prstGeom>
              <a:noFill/>
              <a:ln w="28575">
                <a:solidFill>
                  <a:srgbClr val="F091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accent2"/>
                    </a:solidFill>
                    <a:latin typeface="Helvetica" pitchFamily="2" charset="0"/>
                  </a:rPr>
                  <a:t>2</a:t>
                </a:r>
              </a:p>
            </p:txBody>
          </p:sp>
          <p:sp>
            <p:nvSpPr>
              <p:cNvPr id="31" name="Oval 51">
                <a:extLst>
                  <a:ext uri="{FF2B5EF4-FFF2-40B4-BE49-F238E27FC236}">
                    <a16:creationId xmlns:a16="http://schemas.microsoft.com/office/drawing/2014/main" id="{54BBED0B-0C80-44DA-8A73-2326D32925FE}"/>
                  </a:ext>
                </a:extLst>
              </p:cNvPr>
              <p:cNvSpPr/>
              <p:nvPr/>
            </p:nvSpPr>
            <p:spPr>
              <a:xfrm>
                <a:off x="5539476" y="4375670"/>
                <a:ext cx="360385" cy="360334"/>
              </a:xfrm>
              <a:prstGeom prst="ellipse">
                <a:avLst/>
              </a:prstGeom>
              <a:noFill/>
              <a:ln w="28575">
                <a:solidFill>
                  <a:srgbClr val="F0912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accent2"/>
                    </a:solidFill>
                    <a:latin typeface="Helvetica" pitchFamily="2" charset="0"/>
                  </a:rPr>
                  <a:t>3</a:t>
                </a:r>
              </a:p>
            </p:txBody>
          </p:sp>
        </p:grpSp>
        <p:pic>
          <p:nvPicPr>
            <p:cNvPr id="24" name="Image 17">
              <a:extLst>
                <a:ext uri="{FF2B5EF4-FFF2-40B4-BE49-F238E27FC236}">
                  <a16:creationId xmlns:a16="http://schemas.microsoft.com/office/drawing/2014/main" id="{EFB7AF7D-9CA2-4C2A-ABB3-70B6FFE2A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163" t="86055" r="55069" b="8672"/>
            <a:stretch>
              <a:fillRect/>
            </a:stretch>
          </p:blipFill>
          <p:spPr bwMode="auto">
            <a:xfrm>
              <a:off x="1989964" y="5100706"/>
              <a:ext cx="103189" cy="24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17">
              <a:extLst>
                <a:ext uri="{FF2B5EF4-FFF2-40B4-BE49-F238E27FC236}">
                  <a16:creationId xmlns:a16="http://schemas.microsoft.com/office/drawing/2014/main" id="{B834F214-8CA6-4FC1-B7B7-4610C3018E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163" t="86055" r="55069" b="8672"/>
            <a:stretch>
              <a:fillRect/>
            </a:stretch>
          </p:blipFill>
          <p:spPr bwMode="auto">
            <a:xfrm>
              <a:off x="2502513" y="5100706"/>
              <a:ext cx="103189" cy="24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7">
              <a:extLst>
                <a:ext uri="{FF2B5EF4-FFF2-40B4-BE49-F238E27FC236}">
                  <a16:creationId xmlns:a16="http://schemas.microsoft.com/office/drawing/2014/main" id="{C152E3EE-6C74-4BFC-B46D-BD0556F3D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163" t="86055" r="55231" b="12975"/>
            <a:stretch>
              <a:fillRect/>
            </a:stretch>
          </p:blipFill>
          <p:spPr bwMode="auto">
            <a:xfrm>
              <a:off x="1939637" y="5021178"/>
              <a:ext cx="198983" cy="9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17">
              <a:extLst>
                <a:ext uri="{FF2B5EF4-FFF2-40B4-BE49-F238E27FC236}">
                  <a16:creationId xmlns:a16="http://schemas.microsoft.com/office/drawing/2014/main" id="{FF288406-112F-4CFE-9DA1-0F044E215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163" t="86055" r="55231" b="12975"/>
            <a:stretch>
              <a:fillRect/>
            </a:stretch>
          </p:blipFill>
          <p:spPr bwMode="auto">
            <a:xfrm>
              <a:off x="2423114" y="5021178"/>
              <a:ext cx="198983" cy="9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Virage 15">
            <a:extLst>
              <a:ext uri="{FF2B5EF4-FFF2-40B4-BE49-F238E27FC236}">
                <a16:creationId xmlns:a16="http://schemas.microsoft.com/office/drawing/2014/main" id="{46E2C8AA-32A2-4EFD-B121-884FF3C1147C}"/>
              </a:ext>
            </a:extLst>
          </p:cNvPr>
          <p:cNvSpPr/>
          <p:nvPr/>
        </p:nvSpPr>
        <p:spPr bwMode="auto">
          <a:xfrm>
            <a:off x="3058753" y="1670441"/>
            <a:ext cx="2484438" cy="708025"/>
          </a:xfrm>
          <a:prstGeom prst="bentArrow">
            <a:avLst>
              <a:gd name="adj1" fmla="val 35759"/>
              <a:gd name="adj2" fmla="val 25000"/>
              <a:gd name="adj3" fmla="val 25000"/>
              <a:gd name="adj4" fmla="val 43750"/>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defTabSz="904875" eaLnBrk="1" hangingPunct="1">
              <a:defRPr/>
            </a:pPr>
            <a:endParaRPr lang="fr-FR">
              <a:solidFill>
                <a:schemeClr val="tx1"/>
              </a:solidFill>
            </a:endParaRPr>
          </a:p>
        </p:txBody>
      </p:sp>
      <p:sp>
        <p:nvSpPr>
          <p:cNvPr id="40" name="Virage 19">
            <a:extLst>
              <a:ext uri="{FF2B5EF4-FFF2-40B4-BE49-F238E27FC236}">
                <a16:creationId xmlns:a16="http://schemas.microsoft.com/office/drawing/2014/main" id="{FD135D8A-6021-468F-AA94-B2C9DFDD3A4F}"/>
              </a:ext>
            </a:extLst>
          </p:cNvPr>
          <p:cNvSpPr/>
          <p:nvPr/>
        </p:nvSpPr>
        <p:spPr bwMode="auto">
          <a:xfrm rot="276193">
            <a:off x="2988674" y="4013194"/>
            <a:ext cx="2252869" cy="1143142"/>
          </a:xfrm>
          <a:prstGeom prst="bentArrow">
            <a:avLst>
              <a:gd name="adj1" fmla="val 25000"/>
              <a:gd name="adj2" fmla="val 25076"/>
              <a:gd name="adj3" fmla="val 25000"/>
              <a:gd name="adj4" fmla="val 43750"/>
            </a:avLst>
          </a:prstGeom>
          <a:noFill/>
          <a:ln>
            <a:headEnd type="none" w="med" len="med"/>
            <a:tailEnd type="none" w="med" len="med"/>
          </a:ln>
          <a:scene3d>
            <a:camera prst="orthographicFront">
              <a:rot lat="21594000" lon="10200000" rev="11100000"/>
            </a:camera>
            <a:lightRig rig="threePt" dir="t"/>
          </a:scene3d>
        </p:spPr>
        <p:style>
          <a:lnRef idx="2">
            <a:schemeClr val="accent2"/>
          </a:lnRef>
          <a:fillRef idx="1">
            <a:schemeClr val="lt1"/>
          </a:fillRef>
          <a:effectRef idx="0">
            <a:schemeClr val="accent2"/>
          </a:effectRef>
          <a:fontRef idx="minor">
            <a:schemeClr val="dk1"/>
          </a:fontRef>
        </p:style>
        <p:txBody>
          <a:bodyPr lIns="0" tIns="0" rIns="0" bIns="0"/>
          <a:lstStyle/>
          <a:p>
            <a:pPr defTabSz="904875" eaLnBrk="1" hangingPunct="1">
              <a:defRPr/>
            </a:pPr>
            <a:endParaRPr lang="fr-FR">
              <a:solidFill>
                <a:schemeClr val="tx1"/>
              </a:solidFill>
            </a:endParaRPr>
          </a:p>
        </p:txBody>
      </p:sp>
      <p:sp>
        <p:nvSpPr>
          <p:cNvPr id="41" name="Multiplier 20">
            <a:extLst>
              <a:ext uri="{FF2B5EF4-FFF2-40B4-BE49-F238E27FC236}">
                <a16:creationId xmlns:a16="http://schemas.microsoft.com/office/drawing/2014/main" id="{FEC974FB-604A-4499-9F65-A3DA2CB25617}"/>
              </a:ext>
            </a:extLst>
          </p:cNvPr>
          <p:cNvSpPr/>
          <p:nvPr/>
        </p:nvSpPr>
        <p:spPr bwMode="auto">
          <a:xfrm>
            <a:off x="4041106" y="1510883"/>
            <a:ext cx="792163" cy="708025"/>
          </a:xfrm>
          <a:prstGeom prst="mathMultiply">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0" tIns="0" rIns="0" bIns="0"/>
          <a:lstStyle/>
          <a:p>
            <a:pPr defTabSz="904875" eaLnBrk="1" hangingPunct="1">
              <a:defRPr/>
            </a:pPr>
            <a:endParaRPr lang="fr-FR">
              <a:solidFill>
                <a:schemeClr val="tx1"/>
              </a:solidFill>
            </a:endParaRPr>
          </a:p>
        </p:txBody>
      </p:sp>
      <p:sp>
        <p:nvSpPr>
          <p:cNvPr id="42" name="ZoneTexte 41">
            <a:extLst>
              <a:ext uri="{FF2B5EF4-FFF2-40B4-BE49-F238E27FC236}">
                <a16:creationId xmlns:a16="http://schemas.microsoft.com/office/drawing/2014/main" id="{C335A22C-7F2D-4012-97A6-E2252F8F8E61}"/>
              </a:ext>
            </a:extLst>
          </p:cNvPr>
          <p:cNvSpPr txBox="1"/>
          <p:nvPr/>
        </p:nvSpPr>
        <p:spPr>
          <a:xfrm>
            <a:off x="911843" y="5095547"/>
            <a:ext cx="3796093" cy="830997"/>
          </a:xfrm>
          <a:prstGeom prst="rect">
            <a:avLst/>
          </a:prstGeom>
          <a:solidFill>
            <a:srgbClr val="EA8221"/>
          </a:solidFill>
          <a:ln>
            <a:solidFill>
              <a:srgbClr val="1096B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fr-FR" sz="1600" dirty="0">
                <a:ln w="0"/>
                <a:solidFill>
                  <a:srgbClr val="FFFFFF"/>
                </a:solidFill>
                <a:effectLst>
                  <a:outerShdw blurRad="38100" dist="25400" dir="5400000" algn="ctr" rotWithShape="0">
                    <a:srgbClr val="6E747A">
                      <a:alpha val="43000"/>
                    </a:srgbClr>
                  </a:outerShdw>
                </a:effectLst>
                <a:latin typeface="Arial" panose="020B0604020202020204" pitchFamily="34" charset="0"/>
              </a:rPr>
              <a:t>Corrélation directe avec la fréquentation réelle de la piscine, la qualité de l’eau et la réglementation</a:t>
            </a:r>
          </a:p>
        </p:txBody>
      </p:sp>
      <p:sp>
        <p:nvSpPr>
          <p:cNvPr id="43" name="ZoneTexte 42">
            <a:extLst>
              <a:ext uri="{FF2B5EF4-FFF2-40B4-BE49-F238E27FC236}">
                <a16:creationId xmlns:a16="http://schemas.microsoft.com/office/drawing/2014/main" id="{C4F1AB88-0AA9-4F02-AF9B-57AFD3550FA8}"/>
              </a:ext>
            </a:extLst>
          </p:cNvPr>
          <p:cNvSpPr txBox="1"/>
          <p:nvPr/>
        </p:nvSpPr>
        <p:spPr>
          <a:xfrm>
            <a:off x="5175946" y="5361310"/>
            <a:ext cx="1143048" cy="632373"/>
          </a:xfrm>
          <a:prstGeom prst="rect">
            <a:avLst/>
          </a:prstGeom>
          <a:solidFill>
            <a:schemeClr val="bg1"/>
          </a:solidFill>
        </p:spPr>
        <p:txBody>
          <a:bodyPr lIns="0" tIns="0" rIns="0" bIns="0">
            <a:normAutofit/>
          </a:bodyPr>
          <a:lstStyle/>
          <a:p>
            <a:pPr>
              <a:defRPr/>
            </a:pPr>
            <a:r>
              <a:rPr lang="fr-FR" sz="1000" b="1" dirty="0">
                <a:solidFill>
                  <a:srgbClr val="6F6F6F"/>
                </a:solidFill>
                <a:latin typeface="+mn-lt"/>
              </a:rPr>
              <a:t>Lavage des filtres avec eau refroidie</a:t>
            </a:r>
          </a:p>
        </p:txBody>
      </p:sp>
      <p:sp>
        <p:nvSpPr>
          <p:cNvPr id="44" name="Rectangle 26">
            <a:extLst>
              <a:ext uri="{FF2B5EF4-FFF2-40B4-BE49-F238E27FC236}">
                <a16:creationId xmlns:a16="http://schemas.microsoft.com/office/drawing/2014/main" id="{FEBBEE53-2725-40DF-9724-15B45D4681BE}"/>
              </a:ext>
            </a:extLst>
          </p:cNvPr>
          <p:cNvSpPr>
            <a:spLocks noChangeArrowheads="1"/>
          </p:cNvSpPr>
          <p:nvPr/>
        </p:nvSpPr>
        <p:spPr bwMode="auto">
          <a:xfrm>
            <a:off x="10007766" y="3186113"/>
            <a:ext cx="4318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defTabSz="904875">
              <a:defRPr>
                <a:solidFill>
                  <a:schemeClr val="tx1"/>
                </a:solidFill>
                <a:latin typeface="Verdana" panose="020B0604030504040204" pitchFamily="34" charset="0"/>
                <a:cs typeface="Arial" panose="020B0604020202020204" pitchFamily="34" charset="0"/>
              </a:defRPr>
            </a:lvl1pPr>
            <a:lvl2pPr marL="742950" indent="-285750" defTabSz="904875">
              <a:defRPr>
                <a:solidFill>
                  <a:schemeClr val="tx1"/>
                </a:solidFill>
                <a:latin typeface="Verdana" panose="020B0604030504040204" pitchFamily="34" charset="0"/>
                <a:cs typeface="Arial" panose="020B0604020202020204" pitchFamily="34" charset="0"/>
              </a:defRPr>
            </a:lvl2pPr>
            <a:lvl3pPr marL="1143000" indent="-228600" defTabSz="904875">
              <a:defRPr>
                <a:solidFill>
                  <a:schemeClr val="tx1"/>
                </a:solidFill>
                <a:latin typeface="Verdana" panose="020B0604030504040204" pitchFamily="34" charset="0"/>
                <a:cs typeface="Arial" panose="020B0604020202020204" pitchFamily="34" charset="0"/>
              </a:defRPr>
            </a:lvl3pPr>
            <a:lvl4pPr marL="1600200" indent="-228600" defTabSz="904875">
              <a:defRPr>
                <a:solidFill>
                  <a:schemeClr val="tx1"/>
                </a:solidFill>
                <a:latin typeface="Verdana" panose="020B0604030504040204" pitchFamily="34" charset="0"/>
                <a:cs typeface="Arial" panose="020B0604020202020204" pitchFamily="34" charset="0"/>
              </a:defRPr>
            </a:lvl4pPr>
            <a:lvl5pPr marL="2057400" indent="-228600" defTabSz="904875">
              <a:defRPr>
                <a:solidFill>
                  <a:schemeClr val="tx1"/>
                </a:solidFill>
                <a:latin typeface="Verdana" panose="020B0604030504040204" pitchFamily="34"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fr-FR" altLang="fr-FR">
              <a:solidFill>
                <a:srgbClr val="F8F8F8"/>
              </a:solidFill>
            </a:endParaRPr>
          </a:p>
        </p:txBody>
      </p:sp>
      <p:sp>
        <p:nvSpPr>
          <p:cNvPr id="45" name="Rectangle 44">
            <a:extLst>
              <a:ext uri="{FF2B5EF4-FFF2-40B4-BE49-F238E27FC236}">
                <a16:creationId xmlns:a16="http://schemas.microsoft.com/office/drawing/2014/main" id="{1586B29C-2C98-453A-8C17-5DE9EC8F34F2}"/>
              </a:ext>
            </a:extLst>
          </p:cNvPr>
          <p:cNvSpPr/>
          <p:nvPr/>
        </p:nvSpPr>
        <p:spPr bwMode="auto">
          <a:xfrm>
            <a:off x="10286355" y="4493641"/>
            <a:ext cx="1694326" cy="960321"/>
          </a:xfrm>
          <a:prstGeom prst="rect">
            <a:avLst/>
          </a:prstGeom>
          <a:noFill/>
          <a:ln>
            <a:prstDash val="dash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pPr defTabSz="904875" eaLnBrk="1" hangingPunct="1">
              <a:defRPr/>
            </a:pPr>
            <a:endParaRPr lang="fr-FR">
              <a:solidFill>
                <a:schemeClr val="tx1"/>
              </a:solidFill>
            </a:endParaRPr>
          </a:p>
        </p:txBody>
      </p:sp>
      <p:sp>
        <p:nvSpPr>
          <p:cNvPr id="46" name="ZoneTexte 28">
            <a:extLst>
              <a:ext uri="{FF2B5EF4-FFF2-40B4-BE49-F238E27FC236}">
                <a16:creationId xmlns:a16="http://schemas.microsoft.com/office/drawing/2014/main" id="{449DA186-1695-4A1F-B54D-C543F6BA5333}"/>
              </a:ext>
            </a:extLst>
          </p:cNvPr>
          <p:cNvSpPr txBox="1">
            <a:spLocks noChangeArrowheads="1"/>
          </p:cNvSpPr>
          <p:nvPr/>
        </p:nvSpPr>
        <p:spPr bwMode="auto">
          <a:xfrm>
            <a:off x="11498302" y="5279044"/>
            <a:ext cx="11271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600">
                <a:solidFill>
                  <a:schemeClr val="accent2"/>
                </a:solidFill>
              </a:rPr>
              <a:t>option</a:t>
            </a:r>
          </a:p>
        </p:txBody>
      </p:sp>
      <p:grpSp>
        <p:nvGrpSpPr>
          <p:cNvPr id="47" name="Group 57">
            <a:extLst>
              <a:ext uri="{FF2B5EF4-FFF2-40B4-BE49-F238E27FC236}">
                <a16:creationId xmlns:a16="http://schemas.microsoft.com/office/drawing/2014/main" id="{B1116E0B-1D05-4BC6-96FC-F558BEC78BB7}"/>
              </a:ext>
            </a:extLst>
          </p:cNvPr>
          <p:cNvGrpSpPr>
            <a:grpSpLocks/>
          </p:cNvGrpSpPr>
          <p:nvPr/>
        </p:nvGrpSpPr>
        <p:grpSpPr bwMode="auto">
          <a:xfrm>
            <a:off x="8983138" y="3598585"/>
            <a:ext cx="2874126" cy="2078288"/>
            <a:chOff x="3811193" y="6005435"/>
            <a:chExt cx="5696705" cy="3621902"/>
          </a:xfrm>
        </p:grpSpPr>
        <p:sp>
          <p:nvSpPr>
            <p:cNvPr id="48" name="TextBox 14">
              <a:extLst>
                <a:ext uri="{FF2B5EF4-FFF2-40B4-BE49-F238E27FC236}">
                  <a16:creationId xmlns:a16="http://schemas.microsoft.com/office/drawing/2014/main" id="{575DC17C-6AC5-4F34-A975-722E60698543}"/>
                </a:ext>
              </a:extLst>
            </p:cNvPr>
            <p:cNvSpPr txBox="1">
              <a:spLocks noChangeArrowheads="1"/>
            </p:cNvSpPr>
            <p:nvPr/>
          </p:nvSpPr>
          <p:spPr bwMode="auto">
            <a:xfrm>
              <a:off x="3811193" y="9257719"/>
              <a:ext cx="3009417" cy="3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a:r>
                <a:rPr lang="fr-FR" altLang="fr-FR" sz="1000" dirty="0">
                  <a:solidFill>
                    <a:srgbClr val="00A6D4"/>
                  </a:solidFill>
                  <a:latin typeface="Helvetica" panose="020B0604020202020204" pitchFamily="34" charset="0"/>
                </a:rPr>
                <a:t>Préchauffage de l’eau neuve à </a:t>
              </a:r>
              <a:r>
                <a:rPr lang="fr-FR" altLang="fr-FR" sz="1000" dirty="0">
                  <a:solidFill>
                    <a:srgbClr val="F09127"/>
                  </a:solidFill>
                  <a:latin typeface="Helvetica" panose="020B0604020202020204" pitchFamily="34" charset="0"/>
                </a:rPr>
                <a:t>26˚C</a:t>
              </a:r>
              <a:r>
                <a:rPr lang="fr-FR" altLang="fr-FR" sz="1000" dirty="0">
                  <a:solidFill>
                    <a:srgbClr val="00A6D4"/>
                  </a:solidFill>
                  <a:latin typeface="Helvetica" panose="020B0604020202020204" pitchFamily="34" charset="0"/>
                </a:rPr>
                <a:t> par </a:t>
              </a:r>
              <a:r>
                <a:rPr lang="fr-FR" altLang="fr-FR" sz="1000" dirty="0">
                  <a:solidFill>
                    <a:srgbClr val="F09127"/>
                  </a:solidFill>
                  <a:latin typeface="Helvetica" panose="020B0604020202020204" pitchFamily="34" charset="0"/>
                </a:rPr>
                <a:t>échange de chaleur </a:t>
              </a:r>
              <a:r>
                <a:rPr lang="fr-FR" altLang="fr-FR" sz="1000" dirty="0">
                  <a:solidFill>
                    <a:srgbClr val="00A6D4"/>
                  </a:solidFill>
                  <a:latin typeface="Helvetica" panose="020B0604020202020204" pitchFamily="34" charset="0"/>
                </a:rPr>
                <a:t>avec l’eau de renouvellement </a:t>
              </a:r>
            </a:p>
          </p:txBody>
        </p:sp>
        <p:sp>
          <p:nvSpPr>
            <p:cNvPr id="49" name="TextBox 15">
              <a:extLst>
                <a:ext uri="{FF2B5EF4-FFF2-40B4-BE49-F238E27FC236}">
                  <a16:creationId xmlns:a16="http://schemas.microsoft.com/office/drawing/2014/main" id="{F170A888-6647-433B-AB6B-054D75FC74A8}"/>
                </a:ext>
              </a:extLst>
            </p:cNvPr>
            <p:cNvSpPr txBox="1">
              <a:spLocks noChangeArrowheads="1"/>
            </p:cNvSpPr>
            <p:nvPr/>
          </p:nvSpPr>
          <p:spPr bwMode="auto">
            <a:xfrm>
              <a:off x="5666792" y="6005435"/>
              <a:ext cx="3009966" cy="126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r-FR" altLang="fr-FR" sz="1000" dirty="0">
                  <a:solidFill>
                    <a:srgbClr val="F09127"/>
                  </a:solidFill>
                  <a:latin typeface="Helvetica" panose="020B0604020202020204" pitchFamily="34" charset="0"/>
                </a:rPr>
                <a:t>Maîtrise</a:t>
              </a:r>
              <a:r>
                <a:rPr lang="fr-FR" altLang="fr-FR" sz="1000" dirty="0">
                  <a:solidFill>
                    <a:srgbClr val="00A6D4"/>
                  </a:solidFill>
                  <a:latin typeface="Helvetica" panose="020B0604020202020204" pitchFamily="34" charset="0"/>
                </a:rPr>
                <a:t> de la consommation et utilisation de cette eau pour </a:t>
              </a:r>
              <a:r>
                <a:rPr lang="fr-FR" altLang="fr-FR" sz="1000" dirty="0">
                  <a:solidFill>
                    <a:srgbClr val="F09127"/>
                  </a:solidFill>
                  <a:latin typeface="Helvetica" panose="020B0604020202020204" pitchFamily="34" charset="0"/>
                </a:rPr>
                <a:t>lavage des filtres </a:t>
              </a:r>
            </a:p>
          </p:txBody>
        </p:sp>
        <p:sp>
          <p:nvSpPr>
            <p:cNvPr id="50" name="TextBox 16">
              <a:extLst>
                <a:ext uri="{FF2B5EF4-FFF2-40B4-BE49-F238E27FC236}">
                  <a16:creationId xmlns:a16="http://schemas.microsoft.com/office/drawing/2014/main" id="{9ED27EEB-15D3-481B-84F9-806DCD50487A}"/>
                </a:ext>
              </a:extLst>
            </p:cNvPr>
            <p:cNvSpPr txBox="1">
              <a:spLocks noChangeArrowheads="1"/>
            </p:cNvSpPr>
            <p:nvPr/>
          </p:nvSpPr>
          <p:spPr bwMode="auto">
            <a:xfrm>
              <a:off x="6498483" y="7724804"/>
              <a:ext cx="3009415" cy="150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a:r>
                <a:rPr lang="fr-FR" altLang="fr-FR" sz="1000" dirty="0">
                  <a:solidFill>
                    <a:srgbClr val="00A6D4"/>
                  </a:solidFill>
                  <a:latin typeface="Helvetica" panose="020B0604020202020204" pitchFamily="34" charset="0"/>
                </a:rPr>
                <a:t>Possibilité de </a:t>
              </a:r>
              <a:r>
                <a:rPr lang="fr-FR" altLang="fr-FR" sz="1000" dirty="0">
                  <a:solidFill>
                    <a:srgbClr val="F09127"/>
                  </a:solidFill>
                  <a:latin typeface="Helvetica" panose="020B0604020202020204" pitchFamily="34" charset="0"/>
                </a:rPr>
                <a:t>stocker</a:t>
              </a:r>
              <a:r>
                <a:rPr lang="fr-FR" altLang="fr-FR" sz="1000" dirty="0">
                  <a:solidFill>
                    <a:srgbClr val="00A6D4"/>
                  </a:solidFill>
                  <a:latin typeface="Helvetica" panose="020B0604020202020204" pitchFamily="34" charset="0"/>
                </a:rPr>
                <a:t> l’eau de lavage de filtres (ou pédiluves) pour une </a:t>
              </a:r>
              <a:r>
                <a:rPr lang="fr-FR" altLang="fr-FR" sz="1000" dirty="0">
                  <a:solidFill>
                    <a:srgbClr val="F09127"/>
                  </a:solidFill>
                  <a:latin typeface="Helvetica" panose="020B0604020202020204" pitchFamily="34" charset="0"/>
                </a:rPr>
                <a:t>réutilisation</a:t>
              </a:r>
              <a:r>
                <a:rPr lang="fr-FR" altLang="fr-FR" sz="1000" dirty="0">
                  <a:solidFill>
                    <a:srgbClr val="00A6D4"/>
                  </a:solidFill>
                  <a:latin typeface="Helvetica" panose="020B0604020202020204" pitchFamily="34" charset="0"/>
                </a:rPr>
                <a:t> postérieure </a:t>
              </a:r>
            </a:p>
          </p:txBody>
        </p:sp>
      </p:grpSp>
      <p:sp>
        <p:nvSpPr>
          <p:cNvPr id="3" name="ZoneTexte 2">
            <a:extLst>
              <a:ext uri="{FF2B5EF4-FFF2-40B4-BE49-F238E27FC236}">
                <a16:creationId xmlns:a16="http://schemas.microsoft.com/office/drawing/2014/main" id="{5D18DA0F-2AF7-434C-86A5-01CC2F2B7750}"/>
              </a:ext>
            </a:extLst>
          </p:cNvPr>
          <p:cNvSpPr txBox="1"/>
          <p:nvPr/>
        </p:nvSpPr>
        <p:spPr>
          <a:xfrm>
            <a:off x="1264017" y="1396825"/>
            <a:ext cx="2169365" cy="369332"/>
          </a:xfrm>
          <a:prstGeom prst="rect">
            <a:avLst/>
          </a:prstGeom>
          <a:noFill/>
        </p:spPr>
        <p:txBody>
          <a:bodyPr wrap="square" rtlCol="0">
            <a:spAutoFit/>
          </a:bodyPr>
          <a:lstStyle/>
          <a:p>
            <a:pPr algn="l"/>
            <a:r>
              <a:rPr lang="fr-FR" b="1" dirty="0">
                <a:solidFill>
                  <a:srgbClr val="EA8221"/>
                </a:solidFill>
              </a:rPr>
              <a:t>Avant sans Onsen</a:t>
            </a:r>
          </a:p>
        </p:txBody>
      </p:sp>
      <p:sp>
        <p:nvSpPr>
          <p:cNvPr id="4" name="ZoneTexte 3">
            <a:extLst>
              <a:ext uri="{FF2B5EF4-FFF2-40B4-BE49-F238E27FC236}">
                <a16:creationId xmlns:a16="http://schemas.microsoft.com/office/drawing/2014/main" id="{46BBBE72-0246-4B4C-898C-BACA3D92F1AF}"/>
              </a:ext>
            </a:extLst>
          </p:cNvPr>
          <p:cNvSpPr txBox="1"/>
          <p:nvPr/>
        </p:nvSpPr>
        <p:spPr>
          <a:xfrm>
            <a:off x="1386194" y="4340007"/>
            <a:ext cx="1828800" cy="369332"/>
          </a:xfrm>
          <a:prstGeom prst="rect">
            <a:avLst/>
          </a:prstGeom>
          <a:noFill/>
        </p:spPr>
        <p:txBody>
          <a:bodyPr wrap="square" rtlCol="0">
            <a:spAutoFit/>
          </a:bodyPr>
          <a:lstStyle/>
          <a:p>
            <a:pPr algn="l"/>
            <a:r>
              <a:rPr lang="fr-FR" b="1" dirty="0">
                <a:solidFill>
                  <a:srgbClr val="EA8221"/>
                </a:solidFill>
              </a:rPr>
              <a:t>Avec Onsen</a:t>
            </a:r>
          </a:p>
        </p:txBody>
      </p:sp>
      <p:pic>
        <p:nvPicPr>
          <p:cNvPr id="5" name="Image 5">
            <a:extLst>
              <a:ext uri="{FF2B5EF4-FFF2-40B4-BE49-F238E27FC236}">
                <a16:creationId xmlns:a16="http://schemas.microsoft.com/office/drawing/2014/main" id="{6CFA7641-DF96-F44A-91D4-C9EFBB108B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5526" y="2343526"/>
            <a:ext cx="2330050" cy="1747964"/>
          </a:xfrm>
          <a:prstGeom prst="rect">
            <a:avLst/>
          </a:prstGeom>
        </p:spPr>
      </p:pic>
    </p:spTree>
    <p:extLst>
      <p:ext uri="{BB962C8B-B14F-4D97-AF65-F5344CB8AC3E}">
        <p14:creationId xmlns:p14="http://schemas.microsoft.com/office/powerpoint/2010/main" val="3828349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88" y="340995"/>
            <a:ext cx="12041812" cy="1098828"/>
          </a:xfrm>
        </p:spPr>
        <p:txBody>
          <a:bodyPr anchor="ctr">
            <a:normAutofit fontScale="90000"/>
          </a:bodyPr>
          <a:lstStyle/>
          <a:p>
            <a:r>
              <a:rPr lang="fr-FR" sz="3600" dirty="0">
                <a:solidFill>
                  <a:srgbClr val="00B0F0"/>
                </a:solidFill>
              </a:rPr>
              <a:t>Bilan Degrés Bleus Eau Chaude® </a:t>
            </a:r>
            <a:br>
              <a:rPr lang="fr-FR" sz="3600" dirty="0">
                <a:solidFill>
                  <a:srgbClr val="00B0F0"/>
                </a:solidFill>
              </a:rPr>
            </a:br>
            <a:r>
              <a:rPr lang="fr-FR" sz="3600" dirty="0">
                <a:solidFill>
                  <a:srgbClr val="ED7B00"/>
                </a:solidFill>
              </a:rPr>
              <a:t>Piscine de Garches</a:t>
            </a:r>
            <a:br>
              <a:rPr lang="fr-FR" dirty="0">
                <a:solidFill>
                  <a:srgbClr val="ED7B00"/>
                </a:solidFill>
              </a:rPr>
            </a:br>
            <a:endParaRPr lang="fr-FR" dirty="0"/>
          </a:p>
        </p:txBody>
      </p:sp>
      <p:pic>
        <p:nvPicPr>
          <p:cNvPr id="6" name="Image 5"/>
          <p:cNvPicPr>
            <a:picLocks noChangeAspect="1"/>
          </p:cNvPicPr>
          <p:nvPr/>
        </p:nvPicPr>
        <p:blipFill>
          <a:blip r:embed="rId2"/>
          <a:stretch>
            <a:fillRect/>
          </a:stretch>
        </p:blipFill>
        <p:spPr>
          <a:xfrm>
            <a:off x="10399435" y="5610662"/>
            <a:ext cx="341203" cy="304905"/>
          </a:xfrm>
          <a:prstGeom prst="rect">
            <a:avLst/>
          </a:prstGeom>
        </p:spPr>
      </p:pic>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9" name="Image 8">
            <a:extLst>
              <a:ext uri="{FF2B5EF4-FFF2-40B4-BE49-F238E27FC236}">
                <a16:creationId xmlns:a16="http://schemas.microsoft.com/office/drawing/2014/main" id="{8D12473D-F3C0-498F-A1B6-79BDDE177AE5}"/>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95560" y="5179246"/>
            <a:ext cx="1848686" cy="1027224"/>
          </a:xfrm>
          <a:prstGeom prst="rect">
            <a:avLst/>
          </a:prstGeom>
        </p:spPr>
      </p:pic>
      <p:pic>
        <p:nvPicPr>
          <p:cNvPr id="10" name="Image 9">
            <a:extLst>
              <a:ext uri="{FF2B5EF4-FFF2-40B4-BE49-F238E27FC236}">
                <a16:creationId xmlns:a16="http://schemas.microsoft.com/office/drawing/2014/main" id="{FEF19824-6AAD-4A3C-85D8-930184F20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9531" y="175130"/>
            <a:ext cx="1810113" cy="859121"/>
          </a:xfrm>
          <a:prstGeom prst="rect">
            <a:avLst/>
          </a:prstGeom>
        </p:spPr>
      </p:pic>
      <p:sp>
        <p:nvSpPr>
          <p:cNvPr id="11" name="Espace réservé du texte 2">
            <a:extLst>
              <a:ext uri="{FF2B5EF4-FFF2-40B4-BE49-F238E27FC236}">
                <a16:creationId xmlns:a16="http://schemas.microsoft.com/office/drawing/2014/main" id="{1E69A91F-BDB3-48EB-820E-0245854CF7A8}"/>
              </a:ext>
            </a:extLst>
          </p:cNvPr>
          <p:cNvSpPr txBox="1">
            <a:spLocks noGrp="1"/>
          </p:cNvSpPr>
          <p:nvPr>
            <p:ph idx="1"/>
          </p:nvPr>
        </p:nvSpPr>
        <p:spPr bwMode="gray">
          <a:xfrm>
            <a:off x="-57699" y="1327356"/>
            <a:ext cx="12136437" cy="6888356"/>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F08E20"/>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r>
              <a:rPr lang="fr-FR" sz="1800" b="1" dirty="0">
                <a:solidFill>
                  <a:srgbClr val="F08E20"/>
                </a:solidFill>
                <a:latin typeface="Arial" panose="020B0604020202020204" pitchFamily="34" charset="0"/>
                <a:cs typeface="Arial" panose="020B0604020202020204" pitchFamily="34" charset="0"/>
              </a:rPr>
              <a:t>		</a:t>
            </a:r>
          </a:p>
          <a:p>
            <a:pPr marL="0" indent="0" algn="ctr">
              <a:buNone/>
              <a:defRPr/>
            </a:pPr>
            <a:r>
              <a:rPr lang="fr-FR" sz="2400" b="1" dirty="0">
                <a:solidFill>
                  <a:srgbClr val="F08E20"/>
                </a:solidFill>
                <a:latin typeface="Arial" panose="020B0604020202020204" pitchFamily="34" charset="0"/>
                <a:cs typeface="Arial" panose="020B0604020202020204" pitchFamily="34" charset="0"/>
              </a:rPr>
              <a:t>. </a:t>
            </a:r>
            <a:r>
              <a:rPr lang="fr-FR" sz="1800" b="1" dirty="0">
                <a:solidFill>
                  <a:srgbClr val="F08E20"/>
                </a:solidFill>
                <a:latin typeface="Arial" panose="020B0604020202020204" pitchFamily="34" charset="0"/>
                <a:cs typeface="Arial" panose="020B0604020202020204" pitchFamily="34" charset="0"/>
              </a:rPr>
              <a:t>			</a:t>
            </a:r>
            <a:endParaRPr lang="fr-FR" sz="1600" dirty="0">
              <a:solidFill>
                <a:srgbClr val="20B1D9"/>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r>
              <a:rPr lang="fr-FR" sz="2000" dirty="0">
                <a:solidFill>
                  <a:srgbClr val="20B1D9"/>
                </a:solidFill>
                <a:latin typeface="Arial" panose="020B0604020202020204" pitchFamily="34" charset="0"/>
                <a:cs typeface="Arial" panose="020B0604020202020204" pitchFamily="34" charset="0"/>
              </a:rPr>
              <a:t>Préchauffage des eaux de 2 bassins et lavages de filtres en eau refroidie</a:t>
            </a:r>
          </a:p>
          <a:p>
            <a:pPr marL="0" indent="0" algn="ctr">
              <a:buFont typeface="Arial" panose="020B0604020202020204" pitchFamily="34" charset="0"/>
              <a:buNone/>
              <a:defRPr/>
            </a:pPr>
            <a:endParaRPr lang="fr-FR" sz="1800" dirty="0">
              <a:solidFill>
                <a:srgbClr val="20B1D9"/>
              </a:solidFill>
              <a:latin typeface="Arial" panose="020B0604020202020204" pitchFamily="34" charset="0"/>
              <a:cs typeface="Arial" panose="020B0604020202020204" pitchFamily="34" charset="0"/>
            </a:endParaRPr>
          </a:p>
          <a:p>
            <a:pPr algn="r">
              <a:buFont typeface="Wingdings" panose="05000000000000000000" pitchFamily="2" charset="2"/>
              <a:buChar char="§"/>
              <a:defRPr/>
            </a:pPr>
            <a:r>
              <a:rPr lang="fr-FR" sz="1800" b="1" dirty="0">
                <a:solidFill>
                  <a:srgbClr val="20B1D9"/>
                </a:solidFill>
                <a:latin typeface="Arial" panose="020B0604020202020204" pitchFamily="34" charset="0"/>
                <a:cs typeface="Arial" panose="020B0604020202020204" pitchFamily="34" charset="0"/>
              </a:rPr>
              <a:t>  </a:t>
            </a:r>
            <a:r>
              <a:rPr lang="fr-FR" sz="2000" dirty="0">
                <a:solidFill>
                  <a:srgbClr val="20B1D9"/>
                </a:solidFill>
                <a:latin typeface="Arial" panose="020B0604020202020204" pitchFamily="34" charset="0"/>
                <a:cs typeface="Arial" panose="020B0604020202020204" pitchFamily="34" charset="0"/>
              </a:rPr>
              <a:t>Etudes d’exécution + installation + MES</a:t>
            </a:r>
          </a:p>
          <a:p>
            <a:pPr algn="r">
              <a:buFont typeface="Wingdings" panose="05000000000000000000" pitchFamily="2" charset="2"/>
              <a:buChar char="§"/>
              <a:defRPr/>
            </a:pPr>
            <a:endParaRPr lang="fr-FR" sz="2400" dirty="0">
              <a:solidFill>
                <a:srgbClr val="20B1D9"/>
              </a:solidFill>
              <a:latin typeface="Arial" panose="020B0604020202020204" pitchFamily="34" charset="0"/>
              <a:cs typeface="Arial" panose="020B0604020202020204" pitchFamily="34" charset="0"/>
            </a:endParaRPr>
          </a:p>
          <a:p>
            <a:pPr algn="r">
              <a:buFont typeface="Wingdings" panose="05000000000000000000" pitchFamily="2" charset="2"/>
              <a:buChar char="§"/>
              <a:defRPr/>
            </a:pPr>
            <a:r>
              <a:rPr lang="fr-FR" sz="2000" dirty="0">
                <a:solidFill>
                  <a:srgbClr val="20B1D9"/>
                </a:solidFill>
                <a:latin typeface="Arial" panose="020B0604020202020204" pitchFamily="34" charset="0"/>
                <a:cs typeface="Arial" panose="020B0604020202020204" pitchFamily="34" charset="0"/>
              </a:rPr>
              <a:t>150 K€ HT dont Subvention ADEME 45 K€ (Fonds Chaleur) </a:t>
            </a:r>
          </a:p>
          <a:p>
            <a:pPr algn="r">
              <a:buFont typeface="Wingdings" panose="05000000000000000000" pitchFamily="2" charset="2"/>
              <a:buChar char="§"/>
              <a:defRPr/>
            </a:pPr>
            <a:endParaRPr lang="fr-FR" sz="2000" dirty="0">
              <a:solidFill>
                <a:srgbClr val="20B1D9"/>
              </a:solidFill>
              <a:latin typeface="Arial" panose="020B0604020202020204" pitchFamily="34" charset="0"/>
              <a:cs typeface="Arial" panose="020B0604020202020204" pitchFamily="34" charset="0"/>
            </a:endParaRPr>
          </a:p>
          <a:p>
            <a:pPr algn="r">
              <a:buFont typeface="Wingdings" panose="05000000000000000000" pitchFamily="2" charset="2"/>
              <a:buChar char="§"/>
              <a:defRPr/>
            </a:pPr>
            <a:r>
              <a:rPr lang="fr-FR" sz="2000" dirty="0">
                <a:solidFill>
                  <a:srgbClr val="20B1D9"/>
                </a:solidFill>
                <a:latin typeface="Arial" panose="020B0604020202020204" pitchFamily="34" charset="0"/>
                <a:cs typeface="Arial" panose="020B0604020202020204" pitchFamily="34" charset="0"/>
              </a:rPr>
              <a:t>Mise en service définitive  le 12 décembre 2018</a:t>
            </a:r>
          </a:p>
          <a:p>
            <a:pPr algn="r">
              <a:buFont typeface="Wingdings" panose="05000000000000000000" pitchFamily="2" charset="2"/>
              <a:buChar char="§"/>
              <a:defRPr/>
            </a:pPr>
            <a:endParaRPr lang="fr-FR" sz="2400" dirty="0">
              <a:solidFill>
                <a:srgbClr val="20B1D9"/>
              </a:solidFill>
              <a:latin typeface="Arial" panose="020B0604020202020204" pitchFamily="34" charset="0"/>
              <a:cs typeface="Arial" panose="020B0604020202020204" pitchFamily="34" charset="0"/>
            </a:endParaRPr>
          </a:p>
          <a:p>
            <a:pPr algn="r">
              <a:buFont typeface="Wingdings" panose="05000000000000000000" pitchFamily="2" charset="2"/>
              <a:buChar char="§"/>
              <a:defRPr/>
            </a:pPr>
            <a:r>
              <a:rPr lang="fr-FR" sz="2000" dirty="0">
                <a:solidFill>
                  <a:srgbClr val="20B1D9"/>
                </a:solidFill>
                <a:latin typeface="Arial" panose="020B0604020202020204" pitchFamily="34" charset="0"/>
                <a:cs typeface="Arial" panose="020B0604020202020204" pitchFamily="34" charset="0"/>
              </a:rPr>
              <a:t>11 semaines de travaux </a:t>
            </a:r>
          </a:p>
          <a:p>
            <a:pPr algn="r">
              <a:buFont typeface="Wingdings" panose="05000000000000000000" pitchFamily="2" charset="2"/>
              <a:buChar char="§"/>
              <a:defRPr/>
            </a:pPr>
            <a:endParaRPr lang="fr-FR" sz="1600" dirty="0">
              <a:solidFill>
                <a:srgbClr val="20B1D9"/>
              </a:solidFill>
              <a:latin typeface="Arial" panose="020B0604020202020204" pitchFamily="34" charset="0"/>
              <a:cs typeface="Arial" panose="020B0604020202020204" pitchFamily="34" charset="0"/>
            </a:endParaRPr>
          </a:p>
          <a:p>
            <a:pPr algn="r">
              <a:buFont typeface="Wingdings" panose="05000000000000000000" pitchFamily="2" charset="2"/>
              <a:buChar char="§"/>
              <a:defRPr/>
            </a:pPr>
            <a:r>
              <a:rPr lang="fr-FR" sz="2000" dirty="0">
                <a:solidFill>
                  <a:srgbClr val="20B1D9"/>
                </a:solidFill>
                <a:latin typeface="Arial" panose="020B0604020202020204" pitchFamily="34" charset="0"/>
                <a:cs typeface="Arial" panose="020B0604020202020204" pitchFamily="34" charset="0"/>
              </a:rPr>
              <a:t>sans fermeture de l’établissement</a:t>
            </a:r>
          </a:p>
          <a:p>
            <a:pPr marL="0" indent="0" algn="ctr">
              <a:buNone/>
              <a:defRPr/>
            </a:pPr>
            <a:endParaRPr lang="fr-FR" sz="1800" b="1" dirty="0">
              <a:solidFill>
                <a:srgbClr val="20B1D9"/>
              </a:solidFill>
              <a:latin typeface="Arial" panose="020B0604020202020204" pitchFamily="34" charset="0"/>
              <a:cs typeface="Arial" panose="020B0604020202020204" pitchFamily="34" charset="0"/>
            </a:endParaRPr>
          </a:p>
          <a:p>
            <a:pPr marL="0" indent="0" algn="ctr">
              <a:buNone/>
              <a:defRPr/>
            </a:pPr>
            <a:endParaRPr lang="fr-FR" sz="1800" b="1" dirty="0">
              <a:solidFill>
                <a:srgbClr val="20B1D9"/>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20B1D9"/>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20B1D9"/>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20B1D9"/>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20B1D9"/>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20B1D9"/>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20B1D9"/>
              </a:solidFill>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fr-FR" sz="1800" dirty="0">
              <a:solidFill>
                <a:srgbClr val="20B1D9"/>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E6657F8D-CBFD-45D9-B849-8296A81D79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80549"/>
            <a:ext cx="2342545" cy="3879982"/>
          </a:xfrm>
          <a:prstGeom prst="rect">
            <a:avLst/>
          </a:prstGeom>
          <a:ln>
            <a:noFill/>
          </a:ln>
          <a:effectLst>
            <a:softEdge rad="112500"/>
          </a:effectLst>
        </p:spPr>
      </p:pic>
      <p:pic>
        <p:nvPicPr>
          <p:cNvPr id="13" name="Image 12">
            <a:extLst>
              <a:ext uri="{FF2B5EF4-FFF2-40B4-BE49-F238E27FC236}">
                <a16:creationId xmlns:a16="http://schemas.microsoft.com/office/drawing/2014/main" id="{EC0A901A-F75B-4EDD-8745-26AB2F4F75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4758" y="3792157"/>
            <a:ext cx="4179311" cy="2350863"/>
          </a:xfrm>
          <a:prstGeom prst="rect">
            <a:avLst/>
          </a:prstGeom>
          <a:ln>
            <a:noFill/>
          </a:ln>
          <a:effectLst>
            <a:softEdge rad="112500"/>
          </a:effectLst>
        </p:spPr>
      </p:pic>
      <p:sp>
        <p:nvSpPr>
          <p:cNvPr id="15" name="Espace réservé du texte 2">
            <a:extLst>
              <a:ext uri="{FF2B5EF4-FFF2-40B4-BE49-F238E27FC236}">
                <a16:creationId xmlns:a16="http://schemas.microsoft.com/office/drawing/2014/main" id="{8DA25893-1983-44D6-9182-2EBE5BB805E5}"/>
              </a:ext>
            </a:extLst>
          </p:cNvPr>
          <p:cNvSpPr txBox="1">
            <a:spLocks/>
          </p:cNvSpPr>
          <p:nvPr/>
        </p:nvSpPr>
        <p:spPr bwMode="gray">
          <a:xfrm>
            <a:off x="1655575" y="3520373"/>
            <a:ext cx="905457" cy="1291651"/>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fr-FR" sz="8000" dirty="0">
                <a:solidFill>
                  <a:srgbClr val="F08E20"/>
                </a:solidFill>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AC420E35-0E3A-41DF-B033-E40D90102A28}"/>
              </a:ext>
            </a:extLst>
          </p:cNvPr>
          <p:cNvSpPr/>
          <p:nvPr/>
        </p:nvSpPr>
        <p:spPr>
          <a:xfrm>
            <a:off x="5201265" y="362635"/>
            <a:ext cx="6096000" cy="646331"/>
          </a:xfrm>
          <a:prstGeom prst="rect">
            <a:avLst/>
          </a:prstGeom>
        </p:spPr>
        <p:txBody>
          <a:bodyPr>
            <a:spAutoFit/>
          </a:bodyPr>
          <a:lstStyle/>
          <a:p>
            <a:pPr algn="ctr">
              <a:defRPr/>
            </a:pPr>
            <a:endParaRPr lang="fr-FR" dirty="0">
              <a:solidFill>
                <a:srgbClr val="F08E20"/>
              </a:solidFill>
              <a:latin typeface="Arial" panose="020B0604020202020204" pitchFamily="34" charset="0"/>
              <a:cs typeface="Arial" panose="020B0604020202020204" pitchFamily="34" charset="0"/>
            </a:endParaRPr>
          </a:p>
          <a:p>
            <a:pPr algn="ctr">
              <a:defRPr/>
            </a:pPr>
            <a:r>
              <a:rPr lang="fr-FR" b="1" dirty="0">
                <a:solidFill>
                  <a:srgbClr val="F08E20"/>
                </a:solidFill>
                <a:latin typeface="Arial" panose="020B0604020202020204" pitchFamily="34" charset="0"/>
                <a:cs typeface="Arial" panose="020B0604020202020204" pitchFamily="34" charset="0"/>
              </a:rPr>
              <a:t> 112 000 Baigneurs en 2018</a:t>
            </a:r>
          </a:p>
        </p:txBody>
      </p:sp>
    </p:spTree>
    <p:extLst>
      <p:ext uri="{BB962C8B-B14F-4D97-AF65-F5344CB8AC3E}">
        <p14:creationId xmlns:p14="http://schemas.microsoft.com/office/powerpoint/2010/main" val="15939728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12324487" y="3733737"/>
            <a:ext cx="341203" cy="304905"/>
          </a:xfrm>
          <a:prstGeom prst="rect">
            <a:avLst/>
          </a:prstGeom>
        </p:spPr>
      </p:pic>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pic>
        <p:nvPicPr>
          <p:cNvPr id="9" name="Image 8">
            <a:extLst>
              <a:ext uri="{FF2B5EF4-FFF2-40B4-BE49-F238E27FC236}">
                <a16:creationId xmlns:a16="http://schemas.microsoft.com/office/drawing/2014/main" id="{8D12473D-F3C0-498F-A1B6-79BDDE177AE5}"/>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02684" y="5299562"/>
            <a:ext cx="1848686" cy="1027224"/>
          </a:xfrm>
          <a:prstGeom prst="rect">
            <a:avLst/>
          </a:prstGeom>
        </p:spPr>
      </p:pic>
      <p:sp>
        <p:nvSpPr>
          <p:cNvPr id="10" name="Espace réservé du texte 2">
            <a:extLst>
              <a:ext uri="{FF2B5EF4-FFF2-40B4-BE49-F238E27FC236}">
                <a16:creationId xmlns:a16="http://schemas.microsoft.com/office/drawing/2014/main" id="{8E31119D-058D-4457-A47A-E7DAD46F503C}"/>
              </a:ext>
            </a:extLst>
          </p:cNvPr>
          <p:cNvSpPr txBox="1">
            <a:spLocks/>
          </p:cNvSpPr>
          <p:nvPr/>
        </p:nvSpPr>
        <p:spPr>
          <a:xfrm>
            <a:off x="336882" y="428751"/>
            <a:ext cx="7701580" cy="741786"/>
          </a:xfrm>
          <a:prstGeom prst="rect">
            <a:avLst/>
          </a:prstGeom>
        </p:spPr>
        <p:txBody>
          <a:bodyPr>
            <a:normAutofit fontScale="77500" lnSpcReduction="20000"/>
          </a:bodyPr>
          <a:lstStyle>
            <a:lvl1pPr marL="306000" indent="-306000" algn="l" defTabSz="457200" rtl="0" eaLnBrk="1" latinLnBrk="0" hangingPunct="1">
              <a:spcBef>
                <a:spcPct val="20000"/>
              </a:spcBef>
              <a:spcAft>
                <a:spcPts val="600"/>
              </a:spcAft>
              <a:buClr>
                <a:srgbClr val="1096BF"/>
              </a:buClr>
              <a:buSzPct val="115000"/>
              <a:buFont typeface="Arial" panose="020B0604020202020204" pitchFamily="34" charset="0"/>
              <a:buChar char="•"/>
              <a:defRPr sz="3200" b="1" kern="1200">
                <a:solidFill>
                  <a:srgbClr val="1096BF"/>
                </a:solidFill>
                <a:latin typeface="+mn-lt"/>
                <a:ea typeface="+mn-ea"/>
                <a:cs typeface="+mn-cs"/>
              </a:defRPr>
            </a:lvl1pPr>
            <a:lvl2pPr marL="630000" indent="-306000" algn="l" defTabSz="457200" rtl="0" eaLnBrk="1" latinLnBrk="0" hangingPunct="1">
              <a:spcBef>
                <a:spcPct val="20000"/>
              </a:spcBef>
              <a:spcAft>
                <a:spcPts val="600"/>
              </a:spcAft>
              <a:buClr>
                <a:srgbClr val="6A9A13"/>
              </a:buClr>
              <a:buSzPct val="115000"/>
              <a:buFont typeface="Arial" panose="020B0604020202020204" pitchFamily="34" charset="0"/>
              <a:buChar char="•"/>
              <a:defRPr sz="2800" b="1" kern="1200">
                <a:solidFill>
                  <a:srgbClr val="6C9C2E"/>
                </a:solidFill>
                <a:latin typeface="+mn-lt"/>
                <a:ea typeface="+mn-ea"/>
                <a:cs typeface="+mn-cs"/>
              </a:defRPr>
            </a:lvl2pPr>
            <a:lvl3pPr marL="900000" indent="-270000" algn="l" defTabSz="457200" rtl="0" eaLnBrk="1" latinLnBrk="0" hangingPunct="1">
              <a:spcBef>
                <a:spcPct val="20000"/>
              </a:spcBef>
              <a:spcAft>
                <a:spcPts val="600"/>
              </a:spcAft>
              <a:buClr>
                <a:schemeClr val="tx1">
                  <a:lumMod val="75000"/>
                  <a:lumOff val="25000"/>
                </a:schemeClr>
              </a:buClr>
              <a:buSzPct val="115000"/>
              <a:buFont typeface="Wingdings" panose="05000000000000000000" pitchFamily="2" charset="2"/>
              <a:buChar char="ü"/>
              <a:defRPr sz="2400" b="1" kern="1200">
                <a:solidFill>
                  <a:schemeClr val="tx1">
                    <a:lumMod val="85000"/>
                    <a:lumOff val="15000"/>
                  </a:schemeClr>
                </a:solidFill>
                <a:latin typeface="+mn-lt"/>
                <a:ea typeface="+mn-ea"/>
                <a:cs typeface="+mn-cs"/>
              </a:defRPr>
            </a:lvl3pPr>
            <a:lvl4pPr marL="1242000" indent="-234000" algn="l" defTabSz="457200" rtl="0" eaLnBrk="1" latinLnBrk="0" hangingPunct="1">
              <a:spcBef>
                <a:spcPct val="20000"/>
              </a:spcBef>
              <a:spcAft>
                <a:spcPts val="600"/>
              </a:spcAft>
              <a:buClr>
                <a:srgbClr val="3E719D"/>
              </a:buClr>
              <a:buSzPct val="115000"/>
              <a:buFont typeface="Arial" panose="020B0604020202020204" pitchFamily="34" charset="0"/>
              <a:buChar char="•"/>
              <a:defRPr sz="2000" kern="1200">
                <a:solidFill>
                  <a:srgbClr val="3E719D"/>
                </a:solidFill>
                <a:latin typeface="+mn-lt"/>
                <a:ea typeface="+mn-ea"/>
                <a:cs typeface="+mn-cs"/>
              </a:defRPr>
            </a:lvl4pPr>
            <a:lvl5pPr marL="1602000" indent="-234000" algn="l" defTabSz="457200" rtl="0" eaLnBrk="1" latinLnBrk="0" hangingPunct="1">
              <a:spcBef>
                <a:spcPct val="20000"/>
              </a:spcBef>
              <a:spcAft>
                <a:spcPts val="600"/>
              </a:spcAft>
              <a:buClr>
                <a:schemeClr val="tx1"/>
              </a:buClr>
              <a:buSzPct val="115000"/>
              <a:buFont typeface="Arial" panose="020B0604020202020204" pitchFamily="34" charset="0"/>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Arial" panose="020B0604020202020204" pitchFamily="34" charset="0"/>
              <a:buNone/>
              <a:defRPr/>
            </a:pPr>
            <a:r>
              <a:rPr lang="fr-FR" dirty="0">
                <a:solidFill>
                  <a:srgbClr val="00B0F0"/>
                </a:solidFill>
              </a:rPr>
              <a:t>Traitement d’eau </a:t>
            </a:r>
            <a:r>
              <a:rPr lang="fr-FR" dirty="0">
                <a:solidFill>
                  <a:srgbClr val="ED7B00"/>
                </a:solidFill>
              </a:rPr>
              <a:t>– du 01 janv. 2019 </a:t>
            </a:r>
            <a:r>
              <a:rPr lang="fr-FR" dirty="0">
                <a:solidFill>
                  <a:srgbClr val="ED7B00"/>
                </a:solidFill>
                <a:sym typeface="Wingdings" panose="05000000000000000000" pitchFamily="2" charset="2"/>
              </a:rPr>
              <a:t> 30 juin </a:t>
            </a:r>
            <a:r>
              <a:rPr lang="fr-FR" dirty="0">
                <a:solidFill>
                  <a:srgbClr val="ED7B00"/>
                </a:solidFill>
              </a:rPr>
              <a:t>2019</a:t>
            </a:r>
          </a:p>
        </p:txBody>
      </p:sp>
      <p:pic>
        <p:nvPicPr>
          <p:cNvPr id="11" name="Image 10">
            <a:extLst>
              <a:ext uri="{FF2B5EF4-FFF2-40B4-BE49-F238E27FC236}">
                <a16:creationId xmlns:a16="http://schemas.microsoft.com/office/drawing/2014/main" id="{5CE3A3CD-A157-494B-90BC-D8A3CC72DED5}"/>
              </a:ext>
            </a:extLst>
          </p:cNvPr>
          <p:cNvPicPr>
            <a:picLocks noChangeAspect="1"/>
          </p:cNvPicPr>
          <p:nvPr/>
        </p:nvPicPr>
        <p:blipFill>
          <a:blip r:embed="rId4"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094537" y="1264405"/>
            <a:ext cx="837397" cy="837397"/>
          </a:xfrm>
          <a:prstGeom prst="rect">
            <a:avLst/>
          </a:prstGeom>
        </p:spPr>
      </p:pic>
      <p:sp>
        <p:nvSpPr>
          <p:cNvPr id="12" name="Espace réservé du texte 2">
            <a:extLst>
              <a:ext uri="{FF2B5EF4-FFF2-40B4-BE49-F238E27FC236}">
                <a16:creationId xmlns:a16="http://schemas.microsoft.com/office/drawing/2014/main" id="{135FEED8-920D-471C-8007-2C7F9F0C9E7C}"/>
              </a:ext>
            </a:extLst>
          </p:cNvPr>
          <p:cNvSpPr txBox="1">
            <a:spLocks/>
          </p:cNvSpPr>
          <p:nvPr/>
        </p:nvSpPr>
        <p:spPr bwMode="gray">
          <a:xfrm>
            <a:off x="6404822" y="1399472"/>
            <a:ext cx="3267279" cy="550993"/>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fr-FR" sz="2400" b="1" dirty="0">
                <a:solidFill>
                  <a:srgbClr val="07A5CF"/>
                </a:solidFill>
                <a:latin typeface="Arial" panose="020B0604020202020204" pitchFamily="34" charset="0"/>
                <a:cs typeface="Arial" panose="020B0604020202020204" pitchFamily="34" charset="0"/>
              </a:rPr>
              <a:t>58 231 baigneurs</a:t>
            </a:r>
          </a:p>
        </p:txBody>
      </p:sp>
      <p:sp>
        <p:nvSpPr>
          <p:cNvPr id="13" name="ZoneTexte 10">
            <a:extLst>
              <a:ext uri="{FF2B5EF4-FFF2-40B4-BE49-F238E27FC236}">
                <a16:creationId xmlns:a16="http://schemas.microsoft.com/office/drawing/2014/main" id="{529F8351-6F9E-49D4-940E-B851D8C61D80}"/>
              </a:ext>
            </a:extLst>
          </p:cNvPr>
          <p:cNvSpPr txBox="1">
            <a:spLocks noChangeArrowheads="1"/>
          </p:cNvSpPr>
          <p:nvPr/>
        </p:nvSpPr>
        <p:spPr bwMode="auto">
          <a:xfrm>
            <a:off x="1534316" y="3181299"/>
            <a:ext cx="189263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400" b="1" dirty="0">
                <a:solidFill>
                  <a:schemeClr val="accent2"/>
                </a:solidFill>
              </a:rPr>
              <a:t>4 117 m³</a:t>
            </a:r>
          </a:p>
          <a:p>
            <a:pPr algn="ctr"/>
            <a:r>
              <a:rPr lang="fr-FR" altLang="fr-FR" sz="1400" dirty="0">
                <a:solidFill>
                  <a:schemeClr val="accent2"/>
                </a:solidFill>
              </a:rPr>
              <a:t>Consommés</a:t>
            </a:r>
            <a:r>
              <a:rPr lang="fr-FR" altLang="fr-FR" sz="1600" b="1" dirty="0">
                <a:solidFill>
                  <a:schemeClr val="accent2"/>
                </a:solidFill>
              </a:rPr>
              <a:t> </a:t>
            </a:r>
          </a:p>
          <a:p>
            <a:pPr algn="ctr"/>
            <a:r>
              <a:rPr lang="fr-FR" altLang="fr-FR" sz="1400" dirty="0">
                <a:solidFill>
                  <a:schemeClr val="accent2"/>
                </a:solidFill>
              </a:rPr>
              <a:t>Soit</a:t>
            </a:r>
          </a:p>
          <a:p>
            <a:pPr algn="ctr"/>
            <a:r>
              <a:rPr lang="fr-FR" altLang="fr-FR" sz="2400" b="1" dirty="0">
                <a:solidFill>
                  <a:schemeClr val="accent2"/>
                </a:solidFill>
              </a:rPr>
              <a:t>71 L/b</a:t>
            </a:r>
          </a:p>
        </p:txBody>
      </p:sp>
      <p:sp>
        <p:nvSpPr>
          <p:cNvPr id="14" name="ZoneTexte 12">
            <a:extLst>
              <a:ext uri="{FF2B5EF4-FFF2-40B4-BE49-F238E27FC236}">
                <a16:creationId xmlns:a16="http://schemas.microsoft.com/office/drawing/2014/main" id="{F5266693-569D-4B11-8C61-399340399335}"/>
              </a:ext>
            </a:extLst>
          </p:cNvPr>
          <p:cNvSpPr txBox="1">
            <a:spLocks noChangeArrowheads="1"/>
          </p:cNvSpPr>
          <p:nvPr/>
        </p:nvSpPr>
        <p:spPr bwMode="auto">
          <a:xfrm>
            <a:off x="5830034" y="2132992"/>
            <a:ext cx="22676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dirty="0">
                <a:solidFill>
                  <a:srgbClr val="07A5CF"/>
                </a:solidFill>
              </a:rPr>
              <a:t>Energie Récupérée</a:t>
            </a:r>
          </a:p>
          <a:p>
            <a:r>
              <a:rPr lang="fr-FR" altLang="fr-FR" sz="2400" b="1" dirty="0">
                <a:solidFill>
                  <a:srgbClr val="07A5CF"/>
                </a:solidFill>
              </a:rPr>
              <a:t>58,3 MWh </a:t>
            </a:r>
          </a:p>
          <a:p>
            <a:r>
              <a:rPr lang="fr-FR" altLang="fr-FR" sz="1200" i="1" dirty="0">
                <a:solidFill>
                  <a:srgbClr val="07A5CF"/>
                </a:solidFill>
              </a:rPr>
              <a:t>Soit 1 kWh/baigneur</a:t>
            </a:r>
          </a:p>
        </p:txBody>
      </p:sp>
      <p:pic>
        <p:nvPicPr>
          <p:cNvPr id="15" name="Image 14">
            <a:extLst>
              <a:ext uri="{FF2B5EF4-FFF2-40B4-BE49-F238E27FC236}">
                <a16:creationId xmlns:a16="http://schemas.microsoft.com/office/drawing/2014/main" id="{B26AC840-FDFB-477F-AA4A-83A7AD8B0CBC}"/>
              </a:ext>
            </a:extLst>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871304" y="2263879"/>
            <a:ext cx="925110" cy="600000"/>
          </a:xfrm>
          <a:prstGeom prst="rect">
            <a:avLst/>
          </a:prstGeom>
        </p:spPr>
      </p:pic>
      <p:sp>
        <p:nvSpPr>
          <p:cNvPr id="16" name="ZoneTexte 12">
            <a:extLst>
              <a:ext uri="{FF2B5EF4-FFF2-40B4-BE49-F238E27FC236}">
                <a16:creationId xmlns:a16="http://schemas.microsoft.com/office/drawing/2014/main" id="{915EA804-3AD8-4B37-88D8-AC7C8DB46BDB}"/>
              </a:ext>
            </a:extLst>
          </p:cNvPr>
          <p:cNvSpPr txBox="1">
            <a:spLocks noChangeArrowheads="1"/>
          </p:cNvSpPr>
          <p:nvPr/>
        </p:nvSpPr>
        <p:spPr bwMode="auto">
          <a:xfrm>
            <a:off x="9049248" y="2148381"/>
            <a:ext cx="22593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dirty="0">
                <a:solidFill>
                  <a:srgbClr val="07A5CF"/>
                </a:solidFill>
              </a:rPr>
              <a:t>Efficience</a:t>
            </a:r>
          </a:p>
          <a:p>
            <a:r>
              <a:rPr lang="fr-FR" altLang="fr-FR" sz="2400" b="1" dirty="0">
                <a:solidFill>
                  <a:srgbClr val="07A5CF"/>
                </a:solidFill>
              </a:rPr>
              <a:t>22,0 kWh/m³</a:t>
            </a:r>
          </a:p>
          <a:p>
            <a:r>
              <a:rPr lang="fr-FR" altLang="fr-FR" sz="1000" i="1" dirty="0">
                <a:solidFill>
                  <a:srgbClr val="07A5CF"/>
                </a:solidFill>
              </a:rPr>
              <a:t>d’eau réseau préchauffée</a:t>
            </a:r>
          </a:p>
        </p:txBody>
      </p:sp>
      <p:pic>
        <p:nvPicPr>
          <p:cNvPr id="17" name="Image 16">
            <a:extLst>
              <a:ext uri="{FF2B5EF4-FFF2-40B4-BE49-F238E27FC236}">
                <a16:creationId xmlns:a16="http://schemas.microsoft.com/office/drawing/2014/main" id="{DE891F37-52CE-4594-8025-C107D39865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1882" y="201798"/>
            <a:ext cx="1810113" cy="859121"/>
          </a:xfrm>
          <a:prstGeom prst="rect">
            <a:avLst/>
          </a:prstGeom>
        </p:spPr>
      </p:pic>
      <p:pic>
        <p:nvPicPr>
          <p:cNvPr id="18" name="Image 17" descr="RÃ©sultat de recherche d'images pour &quot;pictogramme efficacitÃ© Ã©nergÃ©tique&quot;">
            <a:extLst>
              <a:ext uri="{FF2B5EF4-FFF2-40B4-BE49-F238E27FC236}">
                <a16:creationId xmlns:a16="http://schemas.microsoft.com/office/drawing/2014/main" id="{B22C35EC-0453-4590-A008-B2E12CAE0A4E}"/>
              </a:ext>
            </a:extLst>
          </p:cNvPr>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46167" y="2203886"/>
            <a:ext cx="808166" cy="71998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e 18">
            <a:extLst>
              <a:ext uri="{FF2B5EF4-FFF2-40B4-BE49-F238E27FC236}">
                <a16:creationId xmlns:a16="http://schemas.microsoft.com/office/drawing/2014/main" id="{47B13EE1-CD44-4A35-B814-7B8685961583}"/>
              </a:ext>
            </a:extLst>
          </p:cNvPr>
          <p:cNvGrpSpPr/>
          <p:nvPr/>
        </p:nvGrpSpPr>
        <p:grpSpPr>
          <a:xfrm>
            <a:off x="8310750" y="3414176"/>
            <a:ext cx="738498" cy="682772"/>
            <a:chOff x="0" y="0"/>
            <a:chExt cx="1214509" cy="1194973"/>
          </a:xfrm>
        </p:grpSpPr>
        <p:pic>
          <p:nvPicPr>
            <p:cNvPr id="20" name="Image 19">
              <a:extLst>
                <a:ext uri="{FF2B5EF4-FFF2-40B4-BE49-F238E27FC236}">
                  <a16:creationId xmlns:a16="http://schemas.microsoft.com/office/drawing/2014/main" id="{6E904BF0-C5A8-4DB4-AFE8-B2B1029AE613}"/>
                </a:ext>
              </a:extLst>
            </p:cNvPr>
            <p:cNvPicPr>
              <a:picLocks noChangeAspect="1"/>
            </p:cNvPicPr>
            <p:nvPr/>
          </p:nvPicPr>
          <p:blipFill>
            <a:blip r:embed="rId8">
              <a:duotone>
                <a:schemeClr val="accent4">
                  <a:shade val="45000"/>
                  <a:satMod val="135000"/>
                </a:schemeClr>
                <a:prstClr val="white"/>
              </a:duotone>
            </a:blip>
            <a:stretch>
              <a:fillRect/>
            </a:stretch>
          </p:blipFill>
          <p:spPr>
            <a:xfrm>
              <a:off x="0" y="0"/>
              <a:ext cx="1214509" cy="1194973"/>
            </a:xfrm>
            <a:prstGeom prst="rect">
              <a:avLst/>
            </a:prstGeom>
          </p:spPr>
        </p:pic>
        <p:sp>
          <p:nvSpPr>
            <p:cNvPr id="21" name="Rectangle 20">
              <a:extLst>
                <a:ext uri="{FF2B5EF4-FFF2-40B4-BE49-F238E27FC236}">
                  <a16:creationId xmlns:a16="http://schemas.microsoft.com/office/drawing/2014/main" id="{E9658731-DF79-4EDF-9E3D-BF140FBC0EAA}"/>
                </a:ext>
              </a:extLst>
            </p:cNvPr>
            <p:cNvSpPr/>
            <p:nvPr/>
          </p:nvSpPr>
          <p:spPr>
            <a:xfrm>
              <a:off x="381389" y="438644"/>
              <a:ext cx="416560" cy="356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p>
          </p:txBody>
        </p:sp>
      </p:grpSp>
      <p:pic>
        <p:nvPicPr>
          <p:cNvPr id="22" name="Image 21" descr="RÃ©sultat de recherche d'images pour &quot;logo compte tour&quot;">
            <a:extLst>
              <a:ext uri="{FF2B5EF4-FFF2-40B4-BE49-F238E27FC236}">
                <a16:creationId xmlns:a16="http://schemas.microsoft.com/office/drawing/2014/main" id="{34340ADA-6F1B-452B-B958-D537D9C25215}"/>
              </a:ext>
            </a:extLst>
          </p:cNvPr>
          <p:cNvPicPr>
            <a:picLocks noChangeAspect="1" noChangeArrowheads="1"/>
          </p:cNvPicPr>
          <p:nvPr/>
        </p:nvPicPr>
        <p:blipFill>
          <a:blip r:embed="rId9"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12268" y="3362273"/>
            <a:ext cx="843181" cy="841735"/>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A7C27906-B41B-4700-8F75-DB899980C2EA}"/>
              </a:ext>
            </a:extLst>
          </p:cNvPr>
          <p:cNvPicPr>
            <a:picLocks noChangeAspect="1"/>
          </p:cNvPicPr>
          <p:nvPr/>
        </p:nvPicPr>
        <p:blipFill>
          <a:blip r:embed="rId10">
            <a:duotone>
              <a:schemeClr val="accent4">
                <a:shade val="45000"/>
                <a:satMod val="135000"/>
              </a:schemeClr>
              <a:prstClr val="white"/>
            </a:duotone>
          </a:blip>
          <a:stretch>
            <a:fillRect/>
          </a:stretch>
        </p:blipFill>
        <p:spPr>
          <a:xfrm>
            <a:off x="2287947" y="4505594"/>
            <a:ext cx="385369" cy="507362"/>
          </a:xfrm>
          <a:prstGeom prst="rect">
            <a:avLst/>
          </a:prstGeom>
        </p:spPr>
      </p:pic>
      <p:sp>
        <p:nvSpPr>
          <p:cNvPr id="24" name="ZoneTexte 12">
            <a:extLst>
              <a:ext uri="{FF2B5EF4-FFF2-40B4-BE49-F238E27FC236}">
                <a16:creationId xmlns:a16="http://schemas.microsoft.com/office/drawing/2014/main" id="{C889E38B-65DF-4431-8062-57F0E6FBAA23}"/>
              </a:ext>
            </a:extLst>
          </p:cNvPr>
          <p:cNvSpPr txBox="1">
            <a:spLocks noChangeArrowheads="1"/>
          </p:cNvSpPr>
          <p:nvPr/>
        </p:nvSpPr>
        <p:spPr bwMode="auto">
          <a:xfrm>
            <a:off x="5874161" y="3301800"/>
            <a:ext cx="22676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dirty="0">
                <a:solidFill>
                  <a:srgbClr val="07A5CF"/>
                </a:solidFill>
              </a:rPr>
              <a:t>Eau préchauffée</a:t>
            </a:r>
          </a:p>
          <a:p>
            <a:r>
              <a:rPr lang="fr-FR" altLang="fr-FR" sz="2400" b="1" dirty="0">
                <a:solidFill>
                  <a:srgbClr val="07A5CF"/>
                </a:solidFill>
              </a:rPr>
              <a:t>2649 m³ </a:t>
            </a:r>
          </a:p>
          <a:p>
            <a:r>
              <a:rPr lang="fr-FR" altLang="fr-FR" sz="1200" i="1" dirty="0">
                <a:solidFill>
                  <a:srgbClr val="07A5CF"/>
                </a:solidFill>
              </a:rPr>
              <a:t>Soit 64% de l’apport total</a:t>
            </a:r>
          </a:p>
        </p:txBody>
      </p:sp>
      <p:sp>
        <p:nvSpPr>
          <p:cNvPr id="25" name="ZoneTexte 12">
            <a:extLst>
              <a:ext uri="{FF2B5EF4-FFF2-40B4-BE49-F238E27FC236}">
                <a16:creationId xmlns:a16="http://schemas.microsoft.com/office/drawing/2014/main" id="{510E4290-0140-4D38-8E3F-58812F7F9298}"/>
              </a:ext>
            </a:extLst>
          </p:cNvPr>
          <p:cNvSpPr txBox="1">
            <a:spLocks noChangeArrowheads="1"/>
          </p:cNvSpPr>
          <p:nvPr/>
        </p:nvSpPr>
        <p:spPr bwMode="auto">
          <a:xfrm>
            <a:off x="9093375" y="3317189"/>
            <a:ext cx="225935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dirty="0">
                <a:solidFill>
                  <a:srgbClr val="07A5CF"/>
                </a:solidFill>
              </a:rPr>
              <a:t>Lavage en eau refroidie</a:t>
            </a:r>
          </a:p>
          <a:p>
            <a:r>
              <a:rPr lang="fr-FR" altLang="fr-FR" sz="2400" b="1" dirty="0">
                <a:solidFill>
                  <a:srgbClr val="07A5CF"/>
                </a:solidFill>
              </a:rPr>
              <a:t>2134 m³</a:t>
            </a:r>
          </a:p>
          <a:p>
            <a:r>
              <a:rPr lang="fr-FR" altLang="fr-FR" sz="1000" i="1" dirty="0">
                <a:solidFill>
                  <a:srgbClr val="07A5CF"/>
                </a:solidFill>
              </a:rPr>
              <a:t>Réutilisés soit 81% de l’eau traitée par DBEC</a:t>
            </a:r>
          </a:p>
        </p:txBody>
      </p:sp>
      <p:sp>
        <p:nvSpPr>
          <p:cNvPr id="26" name="ZoneTexte 12">
            <a:extLst>
              <a:ext uri="{FF2B5EF4-FFF2-40B4-BE49-F238E27FC236}">
                <a16:creationId xmlns:a16="http://schemas.microsoft.com/office/drawing/2014/main" id="{5B99E825-8030-4F65-AF2A-425EB1AA7AD1}"/>
              </a:ext>
            </a:extLst>
          </p:cNvPr>
          <p:cNvSpPr txBox="1">
            <a:spLocks noChangeArrowheads="1"/>
          </p:cNvSpPr>
          <p:nvPr/>
        </p:nvSpPr>
        <p:spPr bwMode="auto">
          <a:xfrm>
            <a:off x="5890980" y="4477457"/>
            <a:ext cx="226760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dirty="0">
                <a:solidFill>
                  <a:srgbClr val="07A5CF"/>
                </a:solidFill>
              </a:rPr>
              <a:t>Economie d’eau</a:t>
            </a:r>
          </a:p>
          <a:p>
            <a:r>
              <a:rPr lang="fr-FR" altLang="fr-FR" sz="2400" b="1" dirty="0">
                <a:solidFill>
                  <a:srgbClr val="07A5CF"/>
                </a:solidFill>
              </a:rPr>
              <a:t>714 m³ </a:t>
            </a:r>
          </a:p>
          <a:p>
            <a:r>
              <a:rPr lang="fr-FR" altLang="fr-FR" sz="1200" i="1" dirty="0">
                <a:solidFill>
                  <a:srgbClr val="07A5CF"/>
                </a:solidFill>
              </a:rPr>
              <a:t>Représentant une baisse de 24,4 L/b Vs 2018</a:t>
            </a:r>
          </a:p>
        </p:txBody>
      </p:sp>
      <p:pic>
        <p:nvPicPr>
          <p:cNvPr id="27" name="Image 26">
            <a:extLst>
              <a:ext uri="{FF2B5EF4-FFF2-40B4-BE49-F238E27FC236}">
                <a16:creationId xmlns:a16="http://schemas.microsoft.com/office/drawing/2014/main" id="{4D034C57-5D17-4AFE-833B-FC9BB427F25D}"/>
              </a:ext>
            </a:extLst>
          </p:cNvPr>
          <p:cNvPicPr>
            <a:picLocks noChangeAspect="1"/>
          </p:cNvPicPr>
          <p:nvPr/>
        </p:nvPicPr>
        <p:blipFill>
          <a:blip r:embed="rId11"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51537" y="4414810"/>
            <a:ext cx="1017409" cy="1017409"/>
          </a:xfrm>
          <a:prstGeom prst="rect">
            <a:avLst/>
          </a:prstGeom>
        </p:spPr>
      </p:pic>
      <p:graphicFrame>
        <p:nvGraphicFramePr>
          <p:cNvPr id="28" name="Graphique 27">
            <a:extLst>
              <a:ext uri="{FF2B5EF4-FFF2-40B4-BE49-F238E27FC236}">
                <a16:creationId xmlns:a16="http://schemas.microsoft.com/office/drawing/2014/main" id="{D51901B6-18E2-440A-BAE1-F98ED9A41671}"/>
              </a:ext>
            </a:extLst>
          </p:cNvPr>
          <p:cNvGraphicFramePr/>
          <p:nvPr/>
        </p:nvGraphicFramePr>
        <p:xfrm>
          <a:off x="269301" y="2303205"/>
          <a:ext cx="4183388" cy="3647786"/>
        </p:xfrm>
        <a:graphic>
          <a:graphicData uri="http://schemas.openxmlformats.org/drawingml/2006/chart">
            <c:chart xmlns:c="http://schemas.openxmlformats.org/drawingml/2006/chart" xmlns:r="http://schemas.openxmlformats.org/officeDocument/2006/relationships" r:id="rId12"/>
          </a:graphicData>
        </a:graphic>
      </p:graphicFrame>
      <p:sp>
        <p:nvSpPr>
          <p:cNvPr id="29" name="ZoneTexte 12">
            <a:extLst>
              <a:ext uri="{FF2B5EF4-FFF2-40B4-BE49-F238E27FC236}">
                <a16:creationId xmlns:a16="http://schemas.microsoft.com/office/drawing/2014/main" id="{8267C25D-779E-411C-9FE3-D1EC831C0583}"/>
              </a:ext>
            </a:extLst>
          </p:cNvPr>
          <p:cNvSpPr txBox="1">
            <a:spLocks noChangeArrowheads="1"/>
          </p:cNvSpPr>
          <p:nvPr/>
        </p:nvSpPr>
        <p:spPr bwMode="auto">
          <a:xfrm>
            <a:off x="8542659" y="4484601"/>
            <a:ext cx="116978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i="1" dirty="0">
                <a:solidFill>
                  <a:srgbClr val="07A5CF"/>
                </a:solidFill>
              </a:rPr>
              <a:t>2018</a:t>
            </a:r>
          </a:p>
          <a:p>
            <a:r>
              <a:rPr lang="fr-FR" altLang="fr-FR" sz="2000" b="1" dirty="0">
                <a:solidFill>
                  <a:srgbClr val="07A5CF"/>
                </a:solidFill>
              </a:rPr>
              <a:t>95,3 L/b</a:t>
            </a:r>
            <a:endParaRPr lang="fr-FR" altLang="fr-FR" sz="2000" b="1" i="1" dirty="0">
              <a:solidFill>
                <a:srgbClr val="07A5CF"/>
              </a:solidFill>
            </a:endParaRPr>
          </a:p>
        </p:txBody>
      </p:sp>
      <p:sp>
        <p:nvSpPr>
          <p:cNvPr id="30" name="Flèche : bas 29">
            <a:extLst>
              <a:ext uri="{FF2B5EF4-FFF2-40B4-BE49-F238E27FC236}">
                <a16:creationId xmlns:a16="http://schemas.microsoft.com/office/drawing/2014/main" id="{96FE4505-9BD3-4AE0-A65B-C93B9610C732}"/>
              </a:ext>
            </a:extLst>
          </p:cNvPr>
          <p:cNvSpPr/>
          <p:nvPr/>
        </p:nvSpPr>
        <p:spPr>
          <a:xfrm rot="18274779">
            <a:off x="9774957" y="4813254"/>
            <a:ext cx="205099" cy="374843"/>
          </a:xfrm>
          <a:prstGeom prst="downArrow">
            <a:avLst>
              <a:gd name="adj1" fmla="val 13492"/>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1" name="ZoneTexte 12">
            <a:extLst>
              <a:ext uri="{FF2B5EF4-FFF2-40B4-BE49-F238E27FC236}">
                <a16:creationId xmlns:a16="http://schemas.microsoft.com/office/drawing/2014/main" id="{8DEEEADF-9948-4B6A-A22B-AE7C37988EC8}"/>
              </a:ext>
            </a:extLst>
          </p:cNvPr>
          <p:cNvSpPr txBox="1">
            <a:spLocks noChangeArrowheads="1"/>
          </p:cNvSpPr>
          <p:nvPr/>
        </p:nvSpPr>
        <p:spPr bwMode="auto">
          <a:xfrm>
            <a:off x="10122119" y="4758700"/>
            <a:ext cx="116978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i="1" dirty="0">
                <a:solidFill>
                  <a:srgbClr val="07A5CF"/>
                </a:solidFill>
              </a:rPr>
              <a:t>2019</a:t>
            </a:r>
          </a:p>
          <a:p>
            <a:r>
              <a:rPr lang="fr-FR" altLang="fr-FR" sz="2000" b="1" dirty="0">
                <a:solidFill>
                  <a:srgbClr val="07A5CF"/>
                </a:solidFill>
              </a:rPr>
              <a:t>71 L/b</a:t>
            </a:r>
            <a:endParaRPr lang="fr-FR" altLang="fr-FR" sz="2000" b="1" i="1" dirty="0">
              <a:solidFill>
                <a:srgbClr val="07A5CF"/>
              </a:solidFill>
            </a:endParaRPr>
          </a:p>
        </p:txBody>
      </p:sp>
      <p:sp>
        <p:nvSpPr>
          <p:cNvPr id="32" name="Footer Placeholder 4">
            <a:extLst>
              <a:ext uri="{FF2B5EF4-FFF2-40B4-BE49-F238E27FC236}">
                <a16:creationId xmlns:a16="http://schemas.microsoft.com/office/drawing/2014/main" id="{97988FBD-62BA-4F25-A06F-38C272B21541}"/>
              </a:ext>
            </a:extLst>
          </p:cNvPr>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3" name="Espace réservé du texte 2">
            <a:extLst>
              <a:ext uri="{FF2B5EF4-FFF2-40B4-BE49-F238E27FC236}">
                <a16:creationId xmlns:a16="http://schemas.microsoft.com/office/drawing/2014/main" id="{E3DE8000-0D47-3444-AFBC-08701C1B7035}"/>
              </a:ext>
            </a:extLst>
          </p:cNvPr>
          <p:cNvSpPr txBox="1">
            <a:spLocks/>
          </p:cNvSpPr>
          <p:nvPr/>
        </p:nvSpPr>
        <p:spPr bwMode="gray">
          <a:xfrm>
            <a:off x="-99324" y="1514039"/>
            <a:ext cx="3267279" cy="550993"/>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fr-FR" sz="2400" b="1" dirty="0">
                <a:solidFill>
                  <a:srgbClr val="EA8221"/>
                </a:solidFill>
                <a:latin typeface="Arial" panose="020B0604020202020204" pitchFamily="34" charset="0"/>
                <a:cs typeface="Arial" panose="020B0604020202020204" pitchFamily="34" charset="0"/>
              </a:rPr>
              <a:t>Gain de 1 kWh / baigneur</a:t>
            </a:r>
          </a:p>
        </p:txBody>
      </p:sp>
      <p:sp>
        <p:nvSpPr>
          <p:cNvPr id="2" name="Espace réservé du texte 2">
            <a:extLst>
              <a:ext uri="{FF2B5EF4-FFF2-40B4-BE49-F238E27FC236}">
                <a16:creationId xmlns:a16="http://schemas.microsoft.com/office/drawing/2014/main" id="{BD76ED09-B8B8-6B4C-8D44-83BEA7B583F6}"/>
              </a:ext>
            </a:extLst>
          </p:cNvPr>
          <p:cNvSpPr txBox="1">
            <a:spLocks/>
          </p:cNvSpPr>
          <p:nvPr/>
        </p:nvSpPr>
        <p:spPr bwMode="gray">
          <a:xfrm>
            <a:off x="5167353" y="5583618"/>
            <a:ext cx="3267279" cy="550993"/>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fr-FR" sz="2400" b="1" dirty="0">
                <a:solidFill>
                  <a:srgbClr val="EA8221"/>
                </a:solidFill>
                <a:latin typeface="Arial" panose="020B0604020202020204" pitchFamily="34" charset="0"/>
                <a:cs typeface="Arial" panose="020B0604020202020204" pitchFamily="34" charset="0"/>
              </a:rPr>
              <a:t>Gain de 24 litres / baigneur</a:t>
            </a:r>
          </a:p>
        </p:txBody>
      </p:sp>
    </p:spTree>
    <p:extLst>
      <p:ext uri="{BB962C8B-B14F-4D97-AF65-F5344CB8AC3E}">
        <p14:creationId xmlns:p14="http://schemas.microsoft.com/office/powerpoint/2010/main" val="39680830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88" y="0"/>
            <a:ext cx="12041812" cy="1098828"/>
          </a:xfrm>
        </p:spPr>
        <p:txBody>
          <a:bodyPr anchor="ctr">
            <a:normAutofit fontScale="90000"/>
          </a:bodyPr>
          <a:lstStyle/>
          <a:p>
            <a:r>
              <a:rPr lang="fr-FR" sz="3600" dirty="0">
                <a:solidFill>
                  <a:srgbClr val="00B0F0"/>
                </a:solidFill>
              </a:rPr>
              <a:t>Bilan Degrés Bleus Eau Chaude® </a:t>
            </a:r>
            <a:br>
              <a:rPr lang="fr-FR" sz="3600" dirty="0">
                <a:solidFill>
                  <a:srgbClr val="00B0F0"/>
                </a:solidFill>
              </a:rPr>
            </a:br>
            <a:endParaRPr lang="fr-FR" dirty="0"/>
          </a:p>
        </p:txBody>
      </p:sp>
      <p:pic>
        <p:nvPicPr>
          <p:cNvPr id="6" name="Image 5"/>
          <p:cNvPicPr>
            <a:picLocks noChangeAspect="1"/>
          </p:cNvPicPr>
          <p:nvPr/>
        </p:nvPicPr>
        <p:blipFill>
          <a:blip r:embed="rId2"/>
          <a:stretch>
            <a:fillRect/>
          </a:stretch>
        </p:blipFill>
        <p:spPr>
          <a:xfrm>
            <a:off x="10399435" y="5610662"/>
            <a:ext cx="341203" cy="304905"/>
          </a:xfrm>
          <a:prstGeom prst="rect">
            <a:avLst/>
          </a:prstGeom>
        </p:spPr>
      </p:pic>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9" name="Image 8">
            <a:extLst>
              <a:ext uri="{FF2B5EF4-FFF2-40B4-BE49-F238E27FC236}">
                <a16:creationId xmlns:a16="http://schemas.microsoft.com/office/drawing/2014/main" id="{8D12473D-F3C0-498F-A1B6-79BDDE177AE5}"/>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95560" y="5179246"/>
            <a:ext cx="1848686" cy="1027224"/>
          </a:xfrm>
          <a:prstGeom prst="rect">
            <a:avLst/>
          </a:prstGeom>
        </p:spPr>
      </p:pic>
      <p:pic>
        <p:nvPicPr>
          <p:cNvPr id="10" name="Image 9">
            <a:extLst>
              <a:ext uri="{FF2B5EF4-FFF2-40B4-BE49-F238E27FC236}">
                <a16:creationId xmlns:a16="http://schemas.microsoft.com/office/drawing/2014/main" id="{FEF19824-6AAD-4A3C-85D8-930184F20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9531" y="175130"/>
            <a:ext cx="1810113" cy="859121"/>
          </a:xfrm>
          <a:prstGeom prst="rect">
            <a:avLst/>
          </a:prstGeom>
        </p:spPr>
      </p:pic>
      <p:sp>
        <p:nvSpPr>
          <p:cNvPr id="15" name="Espace réservé du texte 2">
            <a:extLst>
              <a:ext uri="{FF2B5EF4-FFF2-40B4-BE49-F238E27FC236}">
                <a16:creationId xmlns:a16="http://schemas.microsoft.com/office/drawing/2014/main" id="{8DA25893-1983-44D6-9182-2EBE5BB805E5}"/>
              </a:ext>
            </a:extLst>
          </p:cNvPr>
          <p:cNvSpPr txBox="1">
            <a:spLocks/>
          </p:cNvSpPr>
          <p:nvPr/>
        </p:nvSpPr>
        <p:spPr bwMode="gray">
          <a:xfrm>
            <a:off x="1655575" y="3520373"/>
            <a:ext cx="905457" cy="1291651"/>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endParaRPr lang="fr-FR" sz="8000" dirty="0">
              <a:solidFill>
                <a:srgbClr val="F08E20"/>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6082D163-B1D5-4F49-A3AF-C2347E062D43}"/>
              </a:ext>
            </a:extLst>
          </p:cNvPr>
          <p:cNvPicPr>
            <a:picLocks noChangeAspect="1"/>
          </p:cNvPicPr>
          <p:nvPr/>
        </p:nvPicPr>
        <p:blipFill>
          <a:blip r:embed="rId5"/>
          <a:stretch>
            <a:fillRect/>
          </a:stretch>
        </p:blipFill>
        <p:spPr>
          <a:xfrm>
            <a:off x="2594610" y="511952"/>
            <a:ext cx="6366510" cy="5712784"/>
          </a:xfrm>
          <a:prstGeom prst="rect">
            <a:avLst/>
          </a:prstGeom>
        </p:spPr>
      </p:pic>
    </p:spTree>
    <p:extLst>
      <p:ext uri="{BB962C8B-B14F-4D97-AF65-F5344CB8AC3E}">
        <p14:creationId xmlns:p14="http://schemas.microsoft.com/office/powerpoint/2010/main" val="24670803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88" y="340995"/>
            <a:ext cx="12041812" cy="1098828"/>
          </a:xfrm>
        </p:spPr>
        <p:txBody>
          <a:bodyPr anchor="ctr">
            <a:normAutofit fontScale="90000"/>
          </a:bodyPr>
          <a:lstStyle/>
          <a:p>
            <a:r>
              <a:rPr lang="fr-FR" sz="3600" dirty="0">
                <a:solidFill>
                  <a:srgbClr val="00B0F0"/>
                </a:solidFill>
              </a:rPr>
              <a:t>Bilan Degrés Bleus Eau Chaude® </a:t>
            </a:r>
            <a:br>
              <a:rPr lang="fr-FR" sz="3600" dirty="0">
                <a:solidFill>
                  <a:srgbClr val="00B0F0"/>
                </a:solidFill>
              </a:rPr>
            </a:br>
            <a:r>
              <a:rPr lang="fr-FR" sz="3600" dirty="0">
                <a:solidFill>
                  <a:srgbClr val="ED7B00"/>
                </a:solidFill>
              </a:rPr>
              <a:t>Piscine de Garches</a:t>
            </a:r>
            <a:br>
              <a:rPr lang="fr-FR" dirty="0">
                <a:solidFill>
                  <a:srgbClr val="ED7B00"/>
                </a:solidFill>
              </a:rPr>
            </a:br>
            <a:endParaRPr lang="fr-FR" dirty="0"/>
          </a:p>
        </p:txBody>
      </p:sp>
      <p:pic>
        <p:nvPicPr>
          <p:cNvPr id="6" name="Image 5"/>
          <p:cNvPicPr>
            <a:picLocks noChangeAspect="1"/>
          </p:cNvPicPr>
          <p:nvPr/>
        </p:nvPicPr>
        <p:blipFill>
          <a:blip r:embed="rId2"/>
          <a:stretch>
            <a:fillRect/>
          </a:stretch>
        </p:blipFill>
        <p:spPr>
          <a:xfrm>
            <a:off x="10399435" y="5610662"/>
            <a:ext cx="341203" cy="304905"/>
          </a:xfrm>
          <a:prstGeom prst="rect">
            <a:avLst/>
          </a:prstGeom>
        </p:spPr>
      </p:pic>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9" name="Image 8">
            <a:extLst>
              <a:ext uri="{FF2B5EF4-FFF2-40B4-BE49-F238E27FC236}">
                <a16:creationId xmlns:a16="http://schemas.microsoft.com/office/drawing/2014/main" id="{8D12473D-F3C0-498F-A1B6-79BDDE177AE5}"/>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95560" y="5179246"/>
            <a:ext cx="1848686" cy="1027224"/>
          </a:xfrm>
          <a:prstGeom prst="rect">
            <a:avLst/>
          </a:prstGeom>
        </p:spPr>
      </p:pic>
      <p:pic>
        <p:nvPicPr>
          <p:cNvPr id="10" name="Image 9">
            <a:extLst>
              <a:ext uri="{FF2B5EF4-FFF2-40B4-BE49-F238E27FC236}">
                <a16:creationId xmlns:a16="http://schemas.microsoft.com/office/drawing/2014/main" id="{FEF19824-6AAD-4A3C-85D8-930184F20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9531" y="175130"/>
            <a:ext cx="1810113" cy="859121"/>
          </a:xfrm>
          <a:prstGeom prst="rect">
            <a:avLst/>
          </a:prstGeom>
        </p:spPr>
      </p:pic>
      <p:sp>
        <p:nvSpPr>
          <p:cNvPr id="15" name="Espace réservé du texte 2">
            <a:extLst>
              <a:ext uri="{FF2B5EF4-FFF2-40B4-BE49-F238E27FC236}">
                <a16:creationId xmlns:a16="http://schemas.microsoft.com/office/drawing/2014/main" id="{8DA25893-1983-44D6-9182-2EBE5BB805E5}"/>
              </a:ext>
            </a:extLst>
          </p:cNvPr>
          <p:cNvSpPr txBox="1">
            <a:spLocks/>
          </p:cNvSpPr>
          <p:nvPr/>
        </p:nvSpPr>
        <p:spPr bwMode="gray">
          <a:xfrm>
            <a:off x="3281175" y="1602673"/>
            <a:ext cx="2802125" cy="1291651"/>
          </a:xfrm>
          <a:prstGeom prst="rect">
            <a:avLst/>
          </a:prstGeom>
          <a:noFill/>
        </p:spPr>
        <p:txBody>
          <a:bodyPr vert="horz" wrap="none" lIns="684000" tIns="72000" rIns="180000" bIns="72000" rtlCol="0" anchor="b">
            <a:noAutofit/>
          </a:bodyPr>
          <a:lstStyle>
            <a:lvl1pPr marL="228600" indent="-228600" algn="l" defTabSz="914400" rtl="0" eaLnBrk="1" latinLnBrk="0" hangingPunct="1">
              <a:lnSpc>
                <a:spcPct val="90000"/>
              </a:lnSpc>
              <a:spcBef>
                <a:spcPts val="0"/>
              </a:spcBef>
              <a:buFont typeface="Arial" panose="020B0604020202020204" pitchFamily="34" charset="0"/>
              <a:buChar char="•"/>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endParaRPr lang="fr-FR" sz="3600" dirty="0">
              <a:solidFill>
                <a:srgbClr val="F08E2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6CC5B14-A730-4A8F-8387-0DA8A7EF122F}"/>
              </a:ext>
            </a:extLst>
          </p:cNvPr>
          <p:cNvSpPr/>
          <p:nvPr/>
        </p:nvSpPr>
        <p:spPr>
          <a:xfrm>
            <a:off x="1887795" y="2212258"/>
            <a:ext cx="8878528" cy="1938992"/>
          </a:xfrm>
          <a:prstGeom prst="rect">
            <a:avLst/>
          </a:prstGeom>
        </p:spPr>
        <p:txBody>
          <a:bodyPr wrap="square">
            <a:spAutoFit/>
          </a:bodyPr>
          <a:lstStyle/>
          <a:p>
            <a:pPr algn="ctr">
              <a:defRPr/>
            </a:pPr>
            <a:r>
              <a:rPr lang="fr-FR" sz="2400" dirty="0">
                <a:solidFill>
                  <a:srgbClr val="F08E20"/>
                </a:solidFill>
                <a:latin typeface="Arial" panose="020B0604020202020204" pitchFamily="34" charset="0"/>
                <a:cs typeface="Arial" panose="020B0604020202020204" pitchFamily="34" charset="0"/>
              </a:rPr>
              <a:t>Merci et à votre disposition pour toute question</a:t>
            </a:r>
          </a:p>
          <a:p>
            <a:pPr algn="ctr">
              <a:defRPr/>
            </a:pPr>
            <a:endParaRPr lang="fr-FR" sz="2400" dirty="0">
              <a:solidFill>
                <a:srgbClr val="F08E20"/>
              </a:solidFill>
              <a:latin typeface="Arial" panose="020B0604020202020204" pitchFamily="34" charset="0"/>
              <a:cs typeface="Arial" panose="020B0604020202020204" pitchFamily="34" charset="0"/>
            </a:endParaRPr>
          </a:p>
          <a:p>
            <a:pPr algn="ctr">
              <a:defRPr/>
            </a:pPr>
            <a:r>
              <a:rPr lang="fr-FR" sz="2400" dirty="0">
                <a:solidFill>
                  <a:srgbClr val="F08E20"/>
                </a:solidFill>
                <a:latin typeface="Arial" panose="020B0604020202020204" pitchFamily="34" charset="0"/>
                <a:cs typeface="Arial" panose="020B0604020202020204" pitchFamily="34" charset="0"/>
              </a:rPr>
              <a:t>Julia Wagner 06.82.12.22.35</a:t>
            </a:r>
          </a:p>
          <a:p>
            <a:pPr algn="ctr">
              <a:defRPr/>
            </a:pPr>
            <a:endParaRPr lang="fr-FR" sz="2400" dirty="0">
              <a:solidFill>
                <a:srgbClr val="F08E20"/>
              </a:solidFill>
              <a:latin typeface="Arial" panose="020B0604020202020204" pitchFamily="34" charset="0"/>
              <a:cs typeface="Arial" panose="020B0604020202020204" pitchFamily="34" charset="0"/>
            </a:endParaRPr>
          </a:p>
          <a:p>
            <a:pPr algn="ctr">
              <a:defRPr/>
            </a:pPr>
            <a:r>
              <a:rPr lang="fr-FR" sz="2400" b="1" dirty="0">
                <a:solidFill>
                  <a:srgbClr val="F08E20"/>
                </a:solidFill>
                <a:latin typeface="Arial" panose="020B0604020202020204" pitchFamily="34" charset="0"/>
                <a:cs typeface="Arial" panose="020B0604020202020204" pitchFamily="34" charset="0"/>
              </a:rPr>
              <a:t>www.onsen-sas.com</a:t>
            </a:r>
          </a:p>
        </p:txBody>
      </p:sp>
    </p:spTree>
    <p:extLst>
      <p:ext uri="{BB962C8B-B14F-4D97-AF65-F5344CB8AC3E}">
        <p14:creationId xmlns:p14="http://schemas.microsoft.com/office/powerpoint/2010/main" val="16604775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sz="4000" dirty="0"/>
              <a:t>Parcours de Rénovation énergétique Performante des pavillons (PREP)</a:t>
            </a:r>
            <a:endParaRPr lang="fr-FR" dirty="0"/>
          </a:p>
        </p:txBody>
      </p:sp>
      <p:sp>
        <p:nvSpPr>
          <p:cNvPr id="5" name="Sous-titre 4"/>
          <p:cNvSpPr>
            <a:spLocks noGrp="1"/>
          </p:cNvSpPr>
          <p:nvPr>
            <p:ph type="subTitle" idx="1"/>
          </p:nvPr>
        </p:nvSpPr>
        <p:spPr>
          <a:xfrm>
            <a:off x="581191" y="5157201"/>
            <a:ext cx="10993546" cy="590321"/>
          </a:xfrm>
        </p:spPr>
        <p:txBody>
          <a:bodyPr>
            <a:normAutofit fontScale="85000" lnSpcReduction="20000"/>
          </a:bodyPr>
          <a:lstStyle/>
          <a:p>
            <a:r>
              <a:rPr lang="fr-FR" dirty="0"/>
              <a:t>Florence Presson – Adjointe au maire déléguée à la transition énergétique</a:t>
            </a:r>
          </a:p>
          <a:p>
            <a:r>
              <a:rPr lang="fr-FR" dirty="0"/>
              <a:t>06 15 94 63 04 		@</a:t>
            </a:r>
            <a:r>
              <a:rPr lang="fr-FR" dirty="0" err="1"/>
              <a:t>scx_Flo</a:t>
            </a:r>
            <a:endParaRPr lang="fr-FR" dirty="0"/>
          </a:p>
        </p:txBody>
      </p:sp>
      <p:pic>
        <p:nvPicPr>
          <p:cNvPr id="7" name="Image 6"/>
          <p:cNvPicPr>
            <a:picLocks noChangeAspect="1"/>
          </p:cNvPicPr>
          <p:nvPr/>
        </p:nvPicPr>
        <p:blipFill>
          <a:blip r:embed="rId2"/>
          <a:stretch>
            <a:fillRect/>
          </a:stretch>
        </p:blipFill>
        <p:spPr>
          <a:xfrm>
            <a:off x="10167571" y="5572363"/>
            <a:ext cx="341203" cy="304905"/>
          </a:xfrm>
          <a:prstGeom prst="rect">
            <a:avLst/>
          </a:prstGeom>
        </p:spPr>
      </p:pic>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26" name="Picture 2" descr="C:\Users\Utilisateur\Desktop\MEGASync\Mairie de Sceaux\logo Sceau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0738" y="5412976"/>
            <a:ext cx="16859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1682" y="5452034"/>
            <a:ext cx="327737" cy="28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131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chor="ctr">
            <a:normAutofit fontScale="90000"/>
          </a:bodyPr>
          <a:lstStyle/>
          <a:p>
            <a:r>
              <a:rPr lang="fr-FR" dirty="0"/>
              <a:t>La rénovation énergétique, au cœur des politiques locales</a:t>
            </a:r>
          </a:p>
        </p:txBody>
      </p:sp>
      <p:sp>
        <p:nvSpPr>
          <p:cNvPr id="9" name="Espace réservé du contenu 8"/>
          <p:cNvSpPr>
            <a:spLocks noGrp="1"/>
          </p:cNvSpPr>
          <p:nvPr>
            <p:ph idx="1"/>
          </p:nvPr>
        </p:nvSpPr>
        <p:spPr>
          <a:xfrm>
            <a:off x="54938" y="1399384"/>
            <a:ext cx="11967729" cy="4584321"/>
          </a:xfrm>
        </p:spPr>
        <p:txBody>
          <a:bodyPr>
            <a:normAutofit fontScale="92500" lnSpcReduction="20000"/>
          </a:bodyPr>
          <a:lstStyle/>
          <a:p>
            <a:r>
              <a:rPr lang="fr-FR" dirty="0"/>
              <a:t>Résorber la précarité énergétique</a:t>
            </a:r>
          </a:p>
          <a:p>
            <a:r>
              <a:rPr lang="fr-FR" dirty="0"/>
              <a:t>Réaliser des économies</a:t>
            </a:r>
          </a:p>
          <a:p>
            <a:r>
              <a:rPr lang="fr-FR" dirty="0"/>
              <a:t>Améliorer la santé, la sécurité &amp; le confort des habitants</a:t>
            </a:r>
          </a:p>
          <a:p>
            <a:r>
              <a:rPr lang="fr-FR" dirty="0"/>
              <a:t>Réduire la consommation de matières premières &amp; des émissions de gaz à effet de serre</a:t>
            </a:r>
          </a:p>
          <a:p>
            <a:endParaRPr lang="fr-FR" dirty="0"/>
          </a:p>
          <a:p>
            <a:r>
              <a:rPr lang="fr-FR" dirty="0"/>
              <a:t>Résultats de l’étude TREMI de l’</a:t>
            </a:r>
            <a:r>
              <a:rPr lang="fr-FR" dirty="0" err="1"/>
              <a:t>Ademe</a:t>
            </a:r>
            <a:endParaRPr lang="fr-FR" dirty="0"/>
          </a:p>
          <a:p>
            <a:endParaRPr lang="fr-FR" dirty="0"/>
          </a:p>
          <a:p>
            <a:r>
              <a:rPr lang="fr-FR" dirty="0"/>
              <a:t>Objectif : passer de l’expérimentation et des réussites locales</a:t>
            </a:r>
            <a:br>
              <a:rPr lang="fr-FR" dirty="0"/>
            </a:br>
            <a:r>
              <a:rPr lang="fr-FR" dirty="0"/>
              <a:t> à la massification des rénovations</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1" name="Picture 2" descr="C:\Users\Utilisateur\Desktop\MEGASync\Mairie de Sceaux\logo Sceau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0738" y="5412976"/>
            <a:ext cx="168592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0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r>
              <a:rPr lang="fr-FR" sz="3200" dirty="0"/>
              <a:t>Un réseau De partenaires mobilisés aux côtés des collectivités</a:t>
            </a:r>
          </a:p>
        </p:txBody>
      </p:sp>
      <p:pic>
        <p:nvPicPr>
          <p:cNvPr id="6" name="Image 5"/>
          <p:cNvPicPr>
            <a:picLocks noChangeAspect="1"/>
          </p:cNvPicPr>
          <p:nvPr/>
        </p:nvPicPr>
        <p:blipFill>
          <a:blip r:embed="rId2"/>
          <a:stretch>
            <a:fillRect/>
          </a:stretch>
        </p:blipFill>
        <p:spPr>
          <a:xfrm>
            <a:off x="10399435" y="5610662"/>
            <a:ext cx="341203" cy="304905"/>
          </a:xfrm>
          <a:prstGeom prst="rect">
            <a:avLst/>
          </a:prstGeom>
        </p:spPr>
      </p:pic>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9065" y="5610662"/>
            <a:ext cx="1378395" cy="420773"/>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2667" y="3462810"/>
            <a:ext cx="8536768" cy="2031984"/>
          </a:xfrm>
          <a:prstGeom prst="rect">
            <a:avLst/>
          </a:prstGeom>
        </p:spPr>
      </p:pic>
      <p:sp>
        <p:nvSpPr>
          <p:cNvPr id="10" name="Espace réservé du contenu 8"/>
          <p:cNvSpPr>
            <a:spLocks noGrp="1"/>
          </p:cNvSpPr>
          <p:nvPr>
            <p:ph idx="1"/>
          </p:nvPr>
        </p:nvSpPr>
        <p:spPr>
          <a:xfrm>
            <a:off x="1649927" y="2091400"/>
            <a:ext cx="10057533" cy="869683"/>
          </a:xfrm>
        </p:spPr>
        <p:txBody>
          <a:bodyPr>
            <a:noAutofit/>
          </a:bodyPr>
          <a:lstStyle/>
          <a:p>
            <a:pPr marL="0" indent="0">
              <a:buNone/>
            </a:pPr>
            <a:r>
              <a:rPr lang="fr-FR" sz="3200" dirty="0">
                <a:solidFill>
                  <a:schemeClr val="accent5">
                    <a:lumMod val="75000"/>
                  </a:schemeClr>
                </a:solidFill>
              </a:rPr>
              <a:t>Objectif : faciliter la transition écologique des territoires franciliens</a:t>
            </a:r>
          </a:p>
        </p:txBody>
      </p:sp>
    </p:spTree>
    <p:extLst>
      <p:ext uri="{BB962C8B-B14F-4D97-AF65-F5344CB8AC3E}">
        <p14:creationId xmlns:p14="http://schemas.microsoft.com/office/powerpoint/2010/main" val="2315968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chor="ctr">
            <a:normAutofit fontScale="90000"/>
          </a:bodyPr>
          <a:lstStyle/>
          <a:p>
            <a:r>
              <a:rPr lang="fr-FR" dirty="0"/>
              <a:t>Mobilisation locale pour accélérer &amp; faciliter la rénovation</a:t>
            </a:r>
          </a:p>
        </p:txBody>
      </p:sp>
      <p:sp>
        <p:nvSpPr>
          <p:cNvPr id="9" name="Espace réservé du contenu 8"/>
          <p:cNvSpPr>
            <a:spLocks noGrp="1"/>
          </p:cNvSpPr>
          <p:nvPr>
            <p:ph idx="1"/>
          </p:nvPr>
        </p:nvSpPr>
        <p:spPr>
          <a:xfrm>
            <a:off x="54938" y="1399384"/>
            <a:ext cx="12137062" cy="4584321"/>
          </a:xfrm>
        </p:spPr>
        <p:txBody>
          <a:bodyPr>
            <a:normAutofit/>
          </a:bodyPr>
          <a:lstStyle/>
          <a:p>
            <a:r>
              <a:rPr lang="fr-FR" dirty="0"/>
              <a:t>Volonté politique locale… pour devenir tiers de confiance de proximité</a:t>
            </a:r>
          </a:p>
          <a:p>
            <a:pPr marL="804863" lvl="1" indent="-481013">
              <a:buFont typeface="Wingdings" panose="05000000000000000000" pitchFamily="2" charset="2"/>
              <a:buChar char="Ø"/>
            </a:pPr>
            <a:r>
              <a:rPr lang="fr-FR" sz="2800" dirty="0"/>
              <a:t>Développement d’actions municipales pour faire naître l’envie </a:t>
            </a:r>
            <a:br>
              <a:rPr lang="fr-FR" sz="2800" dirty="0"/>
            </a:br>
            <a:r>
              <a:rPr lang="fr-FR" sz="2800" dirty="0"/>
              <a:t>des ménages</a:t>
            </a:r>
          </a:p>
          <a:p>
            <a:pPr marL="804863" lvl="1" indent="-481013">
              <a:buFont typeface="Wingdings" panose="05000000000000000000" pitchFamily="2" charset="2"/>
              <a:buChar char="Ø"/>
            </a:pPr>
            <a:r>
              <a:rPr lang="fr-FR" sz="2800" dirty="0"/>
              <a:t>Envoi d’un message fort aux artisans et professionnels locaux</a:t>
            </a:r>
          </a:p>
          <a:p>
            <a:endParaRPr lang="fr-FR" dirty="0"/>
          </a:p>
          <a:p>
            <a:r>
              <a:rPr lang="fr-FR" dirty="0"/>
              <a:t>Opérateur de proximité : confiance des ménages, connaissance de l’ingénierie financière, accompagnement dans le temps</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1" name="Picture 2" descr="C:\Users\Utilisateur\Desktop\MEGASync\Mairie de Sceaux\logo Sceau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0738" y="5412976"/>
            <a:ext cx="168592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2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Le PREP, une marque de confiance</a:t>
            </a:r>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9" name="Picture 2" descr="C:\Users\Utilisateur\Desktop\MEGASync\Mairie de Sceaux\logo Sceau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0738" y="5412976"/>
            <a:ext cx="16859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1" y="1459831"/>
            <a:ext cx="6232996" cy="4555205"/>
          </a:xfrm>
          <a:prstGeom prst="rect">
            <a:avLst/>
          </a:prstGeom>
        </p:spPr>
      </p:pic>
      <p:sp>
        <p:nvSpPr>
          <p:cNvPr id="10" name="Espace réservé du contenu 8"/>
          <p:cNvSpPr>
            <a:spLocks noGrp="1"/>
          </p:cNvSpPr>
          <p:nvPr>
            <p:ph idx="1"/>
          </p:nvPr>
        </p:nvSpPr>
        <p:spPr>
          <a:xfrm>
            <a:off x="6208295" y="1430716"/>
            <a:ext cx="5983705" cy="4584321"/>
          </a:xfrm>
        </p:spPr>
        <p:txBody>
          <a:bodyPr>
            <a:normAutofit/>
          </a:bodyPr>
          <a:lstStyle/>
          <a:p>
            <a:r>
              <a:rPr lang="fr-FR" dirty="0"/>
              <a:t>Légitimité du Maire comme tiers de confiance :</a:t>
            </a:r>
          </a:p>
          <a:p>
            <a:pPr lvl="1">
              <a:buFont typeface="Wingdings" panose="05000000000000000000" pitchFamily="2" charset="2"/>
              <a:buChar char="Ø"/>
            </a:pPr>
            <a:r>
              <a:rPr lang="fr-FR" dirty="0"/>
              <a:t> Engagement des équipes d’artisans, architectes, organisations professionnelles et des industriels</a:t>
            </a:r>
          </a:p>
          <a:p>
            <a:pPr lvl="1">
              <a:buFont typeface="Wingdings" panose="05000000000000000000" pitchFamily="2" charset="2"/>
              <a:buChar char="Ø"/>
            </a:pPr>
            <a:r>
              <a:rPr lang="fr-FR" dirty="0"/>
              <a:t>Engagement des établissements financiers</a:t>
            </a:r>
          </a:p>
          <a:p>
            <a:r>
              <a:rPr lang="fr-FR" dirty="0"/>
              <a:t>Conforté par la plateforme de connaissances</a:t>
            </a:r>
          </a:p>
        </p:txBody>
      </p:sp>
    </p:spTree>
    <p:extLst>
      <p:ext uri="{BB962C8B-B14F-4D97-AF65-F5344CB8AC3E}">
        <p14:creationId xmlns:p14="http://schemas.microsoft.com/office/powerpoint/2010/main" val="39834880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1"/>
            <a:ext cx="12210663" cy="5087776"/>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912"/>
          <a:stretch/>
        </p:blipFill>
        <p:spPr>
          <a:xfrm>
            <a:off x="1486" y="5342470"/>
            <a:ext cx="12209177" cy="1507066"/>
          </a:xfrm>
          <a:prstGeom prst="rect">
            <a:avLst/>
          </a:prstGeom>
        </p:spPr>
      </p:pic>
    </p:spTree>
    <p:extLst>
      <p:ext uri="{BB962C8B-B14F-4D97-AF65-F5344CB8AC3E}">
        <p14:creationId xmlns:p14="http://schemas.microsoft.com/office/powerpoint/2010/main" val="22908092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ACCOMPAGNER UN PROJET D’ECONOMIE CIRCULAIRE, de transition </a:t>
            </a:r>
            <a:r>
              <a:rPr lang="fr-FR" dirty="0" err="1"/>
              <a:t>ecologique</a:t>
            </a:r>
            <a:r>
              <a:rPr lang="fr-FR" dirty="0"/>
              <a:t> et </a:t>
            </a:r>
            <a:r>
              <a:rPr lang="fr-FR" dirty="0" err="1"/>
              <a:t>energetique</a:t>
            </a:r>
            <a:endParaRPr lang="fr-FR" dirty="0"/>
          </a:p>
        </p:txBody>
      </p:sp>
      <p:pic>
        <p:nvPicPr>
          <p:cNvPr id="3" name="Image 2">
            <a:extLst>
              <a:ext uri="{FF2B5EF4-FFF2-40B4-BE49-F238E27FC236}">
                <a16:creationId xmlns:a16="http://schemas.microsoft.com/office/drawing/2014/main" id="{A22AA93E-17E4-4399-9780-D0578033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003" y="972197"/>
            <a:ext cx="1393116" cy="1721892"/>
          </a:xfrm>
          <a:prstGeom prst="rect">
            <a:avLst/>
          </a:prstGeom>
        </p:spPr>
      </p:pic>
      <p:pic>
        <p:nvPicPr>
          <p:cNvPr id="4" name="Image 3">
            <a:extLst>
              <a:ext uri="{FF2B5EF4-FFF2-40B4-BE49-F238E27FC236}">
                <a16:creationId xmlns:a16="http://schemas.microsoft.com/office/drawing/2014/main" id="{0D6B0675-0D92-49D3-930F-D44F76A7F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58" y="999771"/>
            <a:ext cx="1253174" cy="1694318"/>
          </a:xfrm>
          <a:prstGeom prst="rect">
            <a:avLst/>
          </a:prstGeom>
        </p:spPr>
      </p:pic>
      <p:pic>
        <p:nvPicPr>
          <p:cNvPr id="5" name="Image 4">
            <a:extLst>
              <a:ext uri="{FF2B5EF4-FFF2-40B4-BE49-F238E27FC236}">
                <a16:creationId xmlns:a16="http://schemas.microsoft.com/office/drawing/2014/main" id="{864B7EA0-8000-4557-BEDA-84752A3CD9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645" b="28187"/>
          <a:stretch/>
        </p:blipFill>
        <p:spPr>
          <a:xfrm>
            <a:off x="2850581" y="1415460"/>
            <a:ext cx="2907355" cy="697568"/>
          </a:xfrm>
          <a:prstGeom prst="rect">
            <a:avLst/>
          </a:prstGeom>
        </p:spPr>
      </p:pic>
      <p:pic>
        <p:nvPicPr>
          <p:cNvPr id="6" name="Image 5">
            <a:extLst>
              <a:ext uri="{FF2B5EF4-FFF2-40B4-BE49-F238E27FC236}">
                <a16:creationId xmlns:a16="http://schemas.microsoft.com/office/drawing/2014/main" id="{85ACCFC1-FC52-4E62-8C48-4E8AE5C2474D}"/>
              </a:ext>
            </a:extLst>
          </p:cNvPr>
          <p:cNvPicPr>
            <a:picLocks noChangeAspect="1"/>
          </p:cNvPicPr>
          <p:nvPr/>
        </p:nvPicPr>
        <p:blipFill rotWithShape="1">
          <a:blip r:embed="rId5">
            <a:extLst>
              <a:ext uri="{28A0092B-C50C-407E-A947-70E740481C1C}">
                <a14:useLocalDpi xmlns:a14="http://schemas.microsoft.com/office/drawing/2010/main" val="0"/>
              </a:ext>
            </a:extLst>
          </a:blip>
          <a:srcRect l="10563"/>
          <a:stretch/>
        </p:blipFill>
        <p:spPr>
          <a:xfrm>
            <a:off x="8101778" y="724283"/>
            <a:ext cx="1860223" cy="2079922"/>
          </a:xfrm>
          <a:prstGeom prst="rect">
            <a:avLst/>
          </a:prstGeom>
        </p:spPr>
      </p:pic>
      <p:pic>
        <p:nvPicPr>
          <p:cNvPr id="8" name="Image 7">
            <a:extLst>
              <a:ext uri="{FF2B5EF4-FFF2-40B4-BE49-F238E27FC236}">
                <a16:creationId xmlns:a16="http://schemas.microsoft.com/office/drawing/2014/main" id="{48F21296-8237-48EF-BDF7-6824631CC5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71"/>
          <a:stretch/>
        </p:blipFill>
        <p:spPr>
          <a:xfrm>
            <a:off x="9697453" y="1421119"/>
            <a:ext cx="2494547" cy="952285"/>
          </a:xfrm>
          <a:prstGeom prst="rect">
            <a:avLst/>
          </a:prstGeom>
        </p:spPr>
      </p:pic>
      <p:pic>
        <p:nvPicPr>
          <p:cNvPr id="7" name="Picture 2" descr="D:\Profile\outraore\Desktop\logo idf.PNG">
            <a:extLst>
              <a:ext uri="{FF2B5EF4-FFF2-40B4-BE49-F238E27FC236}">
                <a16:creationId xmlns:a16="http://schemas.microsoft.com/office/drawing/2014/main" id="{F0EE2950-DC02-458C-BCB7-2C8FBC8B672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9563" b="31863"/>
          <a:stretch/>
        </p:blipFill>
        <p:spPr bwMode="auto">
          <a:xfrm>
            <a:off x="5736991" y="1155084"/>
            <a:ext cx="2629334" cy="83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7899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solidFill>
                  <a:schemeClr val="tx1"/>
                </a:solidFill>
              </a:rPr>
              <a:t>ADEME </a:t>
            </a:r>
            <a:r>
              <a:rPr lang="fr-FR" dirty="0" err="1">
                <a:solidFill>
                  <a:schemeClr val="tx1"/>
                </a:solidFill>
              </a:rPr>
              <a:t>ILE-de-France</a:t>
            </a:r>
            <a:endParaRPr lang="fr-FR" dirty="0">
              <a:solidFill>
                <a:schemeClr val="tx1"/>
              </a:solidFill>
            </a:endParaRPr>
          </a:p>
        </p:txBody>
      </p:sp>
      <p:sp>
        <p:nvSpPr>
          <p:cNvPr id="5" name="Sous-titre 4"/>
          <p:cNvSpPr>
            <a:spLocks noGrp="1"/>
          </p:cNvSpPr>
          <p:nvPr>
            <p:ph type="subTitle" idx="1"/>
          </p:nvPr>
        </p:nvSpPr>
        <p:spPr/>
        <p:txBody>
          <a:bodyPr>
            <a:normAutofit/>
          </a:bodyPr>
          <a:lstStyle/>
          <a:p>
            <a:r>
              <a:rPr lang="fr-FR" sz="1400" dirty="0"/>
              <a:t>GREGORY FAUVEAU</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7" name="Image 6">
            <a:extLst>
              <a:ext uri="{FF2B5EF4-FFF2-40B4-BE49-F238E27FC236}">
                <a16:creationId xmlns:a16="http://schemas.microsoft.com/office/drawing/2014/main" id="{52F98B11-6159-474A-99F9-B0792F38E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4062" y="4023100"/>
            <a:ext cx="1398291" cy="1890519"/>
          </a:xfrm>
          <a:prstGeom prst="rect">
            <a:avLst/>
          </a:prstGeom>
        </p:spPr>
      </p:pic>
    </p:spTree>
    <p:extLst>
      <p:ext uri="{BB962C8B-B14F-4D97-AF65-F5344CB8AC3E}">
        <p14:creationId xmlns:p14="http://schemas.microsoft.com/office/powerpoint/2010/main" val="788702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solidFill>
                  <a:schemeClr val="tx1"/>
                </a:solidFill>
              </a:rPr>
              <a:t>DRIEE</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1" name="Image 10">
            <a:extLst>
              <a:ext uri="{FF2B5EF4-FFF2-40B4-BE49-F238E27FC236}">
                <a16:creationId xmlns:a16="http://schemas.microsoft.com/office/drawing/2014/main" id="{C335FAF8-E229-451D-B40F-C74FB0913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4" y="4230853"/>
            <a:ext cx="1393116" cy="1721892"/>
          </a:xfrm>
          <a:prstGeom prst="rect">
            <a:avLst/>
          </a:prstGeom>
        </p:spPr>
      </p:pic>
    </p:spTree>
    <p:extLst>
      <p:ext uri="{BB962C8B-B14F-4D97-AF65-F5344CB8AC3E}">
        <p14:creationId xmlns:p14="http://schemas.microsoft.com/office/powerpoint/2010/main" val="13024377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solidFill>
                  <a:schemeClr val="tx1"/>
                </a:solidFill>
              </a:rPr>
              <a:t>BANQUE DES TERRITOIRES</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7" name="Image 6">
            <a:extLst>
              <a:ext uri="{FF2B5EF4-FFF2-40B4-BE49-F238E27FC236}">
                <a16:creationId xmlns:a16="http://schemas.microsoft.com/office/drawing/2014/main" id="{82F2B34A-495E-4616-9CFB-F88B4EFA7F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645" b="28187"/>
          <a:stretch/>
        </p:blipFill>
        <p:spPr>
          <a:xfrm>
            <a:off x="9022781" y="5367725"/>
            <a:ext cx="2907355" cy="697568"/>
          </a:xfrm>
          <a:prstGeom prst="rect">
            <a:avLst/>
          </a:prstGeom>
        </p:spPr>
      </p:pic>
    </p:spTree>
    <p:extLst>
      <p:ext uri="{BB962C8B-B14F-4D97-AF65-F5344CB8AC3E}">
        <p14:creationId xmlns:p14="http://schemas.microsoft.com/office/powerpoint/2010/main" val="10843941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solidFill>
                  <a:schemeClr val="tx1"/>
                </a:solidFill>
              </a:rPr>
              <a:t>Conseil régional d’ile de France</a:t>
            </a:r>
          </a:p>
        </p:txBody>
      </p:sp>
      <p:sp>
        <p:nvSpPr>
          <p:cNvPr id="5" name="Sous-titre 4"/>
          <p:cNvSpPr>
            <a:spLocks noGrp="1"/>
          </p:cNvSpPr>
          <p:nvPr>
            <p:ph type="subTitle" idx="1"/>
          </p:nvPr>
        </p:nvSpPr>
        <p:spPr/>
        <p:txBody>
          <a:bodyPr>
            <a:normAutofit/>
          </a:bodyPr>
          <a:lstStyle/>
          <a:p>
            <a:r>
              <a:rPr lang="fr-FR" sz="1400" dirty="0"/>
              <a:t>Ousmane </a:t>
            </a:r>
            <a:r>
              <a:rPr lang="fr-FR" sz="1400" dirty="0" err="1"/>
              <a:t>traore</a:t>
            </a:r>
            <a:endParaRPr lang="fr-FR" sz="1400" dirty="0"/>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26" name="Picture 2" descr="D:\Profile\outraore\Desktop\logo id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840" y="5053263"/>
            <a:ext cx="2674975" cy="112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260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chor="ctr">
            <a:normAutofit/>
          </a:bodyPr>
          <a:lstStyle/>
          <a:p>
            <a:pPr defTabSz="914400"/>
            <a:r>
              <a:rPr lang="fr-FR" sz="2800" dirty="0">
                <a:solidFill>
                  <a:srgbClr val="F68222"/>
                </a:solidFill>
                <a:latin typeface="Arial" panose="020B0604020202020204" pitchFamily="34" charset="0"/>
                <a:ea typeface="+mn-ea"/>
                <a:cs typeface="Arial" panose="020B0604020202020204" pitchFamily="34" charset="0"/>
              </a:rPr>
              <a:t>            Les aides en chiffres </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0" name="Picture 2" descr="D:\Profile\outraore\Desktop\logo id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565" y="5372100"/>
            <a:ext cx="2000250" cy="8382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395536" y="1412776"/>
            <a:ext cx="8691888" cy="4662815"/>
          </a:xfrm>
          <a:prstGeom prst="rect">
            <a:avLst/>
          </a:prstGeom>
          <a:noFill/>
          <a:ln>
            <a:noFill/>
          </a:ln>
        </p:spPr>
        <p:txBody>
          <a:bodyPr wrap="square" rtlCol="0">
            <a:spAutoFit/>
          </a:bodyPr>
          <a:lstStyle/>
          <a:p>
            <a:pPr marL="285750" indent="-285750">
              <a:lnSpc>
                <a:spcPct val="150000"/>
              </a:lnSpc>
              <a:buClr>
                <a:srgbClr val="40B0C3"/>
              </a:buClr>
              <a:buFont typeface="Wingdings" panose="05000000000000000000" pitchFamily="2" charset="2"/>
              <a:buChar char="Ø"/>
              <a:defRPr/>
            </a:pPr>
            <a:r>
              <a:rPr lang="fr-FR" altLang="fr-FR" kern="0" dirty="0">
                <a:solidFill>
                  <a:prstClr val="black"/>
                </a:solidFill>
                <a:latin typeface="Arial" panose="020B0604020202020204" pitchFamily="34" charset="0"/>
                <a:cs typeface="Arial" panose="020B0604020202020204" pitchFamily="34" charset="0"/>
              </a:rPr>
              <a:t>La Région Ile-de France s’est dotée d’une stratégie globale sur la période 2017-2021, la stratégie #LEADER </a:t>
            </a:r>
            <a:r>
              <a:rPr lang="fr-FR" altLang="fr-FR" b="1" kern="0" dirty="0">
                <a:solidFill>
                  <a:prstClr val="black"/>
                </a:solidFill>
                <a:latin typeface="Arial" panose="020B0604020202020204" pitchFamily="34" charset="0"/>
                <a:cs typeface="Arial" panose="020B0604020202020204" pitchFamily="34" charset="0"/>
              </a:rPr>
              <a:t>soutient la croissance, l’emploi et l’innovation des entreprises franciliennes.  </a:t>
            </a:r>
          </a:p>
          <a:p>
            <a:pPr marL="285750" indent="-285750">
              <a:lnSpc>
                <a:spcPct val="150000"/>
              </a:lnSpc>
              <a:buClr>
                <a:srgbClr val="40B0C3"/>
              </a:buClr>
              <a:buFont typeface="Wingdings" panose="05000000000000000000" pitchFamily="2" charset="2"/>
              <a:buChar char="Ø"/>
              <a:defRPr/>
            </a:pPr>
            <a:r>
              <a:rPr lang="fr-FR" altLang="fr-FR" kern="0" dirty="0">
                <a:solidFill>
                  <a:prstClr val="black"/>
                </a:solidFill>
                <a:latin typeface="Arial" panose="020B0604020202020204" pitchFamily="34" charset="0"/>
                <a:cs typeface="Arial" panose="020B0604020202020204" pitchFamily="34" charset="0"/>
              </a:rPr>
              <a:t>En 2018, hors aide Entrepreneur Leader, plus de 110 M€ d’aides ont été accordés par la Région pour plus </a:t>
            </a:r>
            <a:r>
              <a:rPr lang="fr-FR" altLang="fr-FR" b="1" kern="0" dirty="0">
                <a:solidFill>
                  <a:prstClr val="black"/>
                </a:solidFill>
                <a:latin typeface="Arial" panose="020B0604020202020204" pitchFamily="34" charset="0"/>
                <a:cs typeface="Arial" panose="020B0604020202020204" pitchFamily="34" charset="0"/>
              </a:rPr>
              <a:t>2 300 entreprises </a:t>
            </a:r>
            <a:r>
              <a:rPr lang="fr-FR" altLang="fr-FR" kern="0" dirty="0">
                <a:solidFill>
                  <a:prstClr val="black"/>
                </a:solidFill>
                <a:latin typeface="Arial" panose="020B0604020202020204" pitchFamily="34" charset="0"/>
                <a:cs typeface="Arial" panose="020B0604020202020204" pitchFamily="34" charset="0"/>
              </a:rPr>
              <a:t>(avec un effet levier supérieur à 10 hors aide Entrepreneur Leader).</a:t>
            </a:r>
          </a:p>
          <a:p>
            <a:pPr marL="285750" indent="-285750">
              <a:lnSpc>
                <a:spcPct val="150000"/>
              </a:lnSpc>
              <a:buClr>
                <a:srgbClr val="40B0C3"/>
              </a:buClr>
              <a:buFont typeface="Wingdings" panose="05000000000000000000" pitchFamily="2" charset="2"/>
              <a:buChar char="Ø"/>
              <a:defRPr/>
            </a:pPr>
            <a:r>
              <a:rPr lang="fr-FR" altLang="fr-FR" kern="0" dirty="0">
                <a:solidFill>
                  <a:prstClr val="black"/>
                </a:solidFill>
                <a:latin typeface="Arial" panose="020B0604020202020204" pitchFamily="34" charset="0"/>
                <a:cs typeface="Arial" panose="020B0604020202020204" pitchFamily="34" charset="0"/>
              </a:rPr>
              <a:t>Prévision de </a:t>
            </a:r>
            <a:r>
              <a:rPr lang="fr-FR" altLang="fr-FR" b="1" kern="0" dirty="0">
                <a:solidFill>
                  <a:prstClr val="black"/>
                </a:solidFill>
                <a:latin typeface="Arial" panose="020B0604020202020204" pitchFamily="34" charset="0"/>
                <a:cs typeface="Arial" panose="020B0604020202020204" pitchFamily="34" charset="0"/>
              </a:rPr>
              <a:t>8 000 à 10 000 emplois supplémentaires dans les 5 ans</a:t>
            </a:r>
            <a:r>
              <a:rPr lang="fr-FR" altLang="fr-FR" kern="0" dirty="0">
                <a:solidFill>
                  <a:prstClr val="black"/>
                </a:solidFill>
                <a:latin typeface="Arial" panose="020B0604020202020204" pitchFamily="34" charset="0"/>
                <a:cs typeface="Arial" panose="020B0604020202020204" pitchFamily="34" charset="0"/>
              </a:rPr>
              <a:t> à venir</a:t>
            </a:r>
          </a:p>
          <a:p>
            <a:pPr marL="285750" indent="-285750">
              <a:lnSpc>
                <a:spcPct val="150000"/>
              </a:lnSpc>
              <a:buClr>
                <a:srgbClr val="40B0C3"/>
              </a:buClr>
              <a:buFont typeface="Wingdings" panose="05000000000000000000" pitchFamily="2" charset="2"/>
              <a:buChar char="Ø"/>
              <a:defRPr/>
            </a:pPr>
            <a:r>
              <a:rPr lang="fr-FR" altLang="fr-FR" b="1" kern="0" dirty="0">
                <a:solidFill>
                  <a:srgbClr val="000000"/>
                </a:solidFill>
                <a:latin typeface="Arial" panose="020B0604020202020204" pitchFamily="34" charset="0"/>
                <a:cs typeface="Arial" panose="020B0604020202020204" pitchFamily="34" charset="0"/>
              </a:rPr>
              <a:t>Des aides simples et accessibles</a:t>
            </a:r>
            <a:r>
              <a:rPr lang="fr-FR" altLang="fr-FR" kern="0" dirty="0">
                <a:solidFill>
                  <a:srgbClr val="000000"/>
                </a:solidFill>
                <a:latin typeface="Arial" panose="020B0604020202020204" pitchFamily="34" charset="0"/>
                <a:cs typeface="Arial" panose="020B0604020202020204" pitchFamily="34" charset="0"/>
              </a:rPr>
              <a:t> qui s’adressent à toutes les entreprises ayant un </a:t>
            </a:r>
            <a:r>
              <a:rPr lang="fr-FR" altLang="fr-FR" b="1" kern="0" dirty="0">
                <a:solidFill>
                  <a:srgbClr val="000000"/>
                </a:solidFill>
                <a:latin typeface="Arial" panose="020B0604020202020204" pitchFamily="34" charset="0"/>
                <a:cs typeface="Arial" panose="020B0604020202020204" pitchFamily="34" charset="0"/>
              </a:rPr>
              <a:t>projet de développement et / ou d’innovation.</a:t>
            </a:r>
          </a:p>
          <a:p>
            <a:pPr marL="285750" indent="-285750">
              <a:lnSpc>
                <a:spcPct val="150000"/>
              </a:lnSpc>
              <a:buClr>
                <a:srgbClr val="40B0C3"/>
              </a:buClr>
              <a:buFont typeface="Wingdings" panose="05000000000000000000" pitchFamily="2" charset="2"/>
              <a:buChar char="Ø"/>
              <a:defRPr/>
            </a:pPr>
            <a:r>
              <a:rPr lang="fr-FR" altLang="fr-FR" kern="0" dirty="0">
                <a:solidFill>
                  <a:srgbClr val="000000"/>
                </a:solidFill>
                <a:latin typeface="Arial" panose="020B0604020202020204" pitchFamily="34" charset="0"/>
                <a:cs typeface="Arial" panose="020B0604020202020204" pitchFamily="34" charset="0"/>
              </a:rPr>
              <a:t>Une offre complète qui </a:t>
            </a:r>
            <a:r>
              <a:rPr lang="fr-FR" altLang="fr-FR" b="1" kern="0" dirty="0">
                <a:solidFill>
                  <a:srgbClr val="000000"/>
                </a:solidFill>
                <a:latin typeface="Arial" panose="020B0604020202020204" pitchFamily="34" charset="0"/>
                <a:cs typeface="Arial" panose="020B0604020202020204" pitchFamily="34" charset="0"/>
              </a:rPr>
              <a:t>s’adapte à votre projet </a:t>
            </a:r>
            <a:r>
              <a:rPr lang="fr-FR" altLang="fr-FR" kern="0" dirty="0">
                <a:solidFill>
                  <a:srgbClr val="000000"/>
                </a:solidFill>
                <a:latin typeface="Arial" panose="020B0604020202020204" pitchFamily="34" charset="0"/>
                <a:cs typeface="Arial" panose="020B0604020202020204" pitchFamily="34" charset="0"/>
              </a:rPr>
              <a:t>et qui évolue </a:t>
            </a:r>
            <a:br>
              <a:rPr lang="fr-FR" altLang="fr-FR" kern="0" dirty="0">
                <a:solidFill>
                  <a:srgbClr val="000000"/>
                </a:solidFill>
                <a:latin typeface="Arial" panose="020B0604020202020204" pitchFamily="34" charset="0"/>
                <a:cs typeface="Arial" panose="020B0604020202020204" pitchFamily="34" charset="0"/>
              </a:rPr>
            </a:br>
            <a:r>
              <a:rPr lang="fr-FR" altLang="fr-FR" kern="0" dirty="0">
                <a:solidFill>
                  <a:srgbClr val="000000"/>
                </a:solidFill>
                <a:latin typeface="Arial" panose="020B0604020202020204" pitchFamily="34" charset="0"/>
                <a:cs typeface="Arial" panose="020B0604020202020204" pitchFamily="34" charset="0"/>
              </a:rPr>
              <a:t>avec lui. 	</a:t>
            </a:r>
            <a:r>
              <a:rPr lang="fr-FR" altLang="fr-FR" sz="1100" kern="0" dirty="0">
                <a:solidFill>
                  <a:srgbClr val="000000"/>
                </a:solidFill>
                <a:latin typeface="Arial" panose="020B0604020202020204" pitchFamily="34" charset="0"/>
                <a:cs typeface="Arial" panose="020B0604020202020204" pitchFamily="34" charset="0"/>
              </a:rPr>
              <a:t>* certaines entreprises ont pu bénéficier de plusieurs dispositifs pendant la période.</a:t>
            </a:r>
          </a:p>
        </p:txBody>
      </p:sp>
      <p:cxnSp>
        <p:nvCxnSpPr>
          <p:cNvPr id="12" name="Connecteur droit 11"/>
          <p:cNvCxnSpPr/>
          <p:nvPr/>
        </p:nvCxnSpPr>
        <p:spPr>
          <a:xfrm>
            <a:off x="0" y="566684"/>
            <a:ext cx="1168752" cy="1"/>
          </a:xfrm>
          <a:prstGeom prst="line">
            <a:avLst/>
          </a:prstGeom>
          <a:ln>
            <a:solidFill>
              <a:srgbClr val="F68222"/>
            </a:solidFill>
          </a:ln>
          <a:effectLst/>
        </p:spPr>
        <p:style>
          <a:lnRef idx="2">
            <a:schemeClr val="accent1"/>
          </a:lnRef>
          <a:fillRef idx="0">
            <a:schemeClr val="accent1"/>
          </a:fillRef>
          <a:effectRef idx="1">
            <a:schemeClr val="accent1"/>
          </a:effectRef>
          <a:fontRef idx="minor">
            <a:schemeClr val="tx1"/>
          </a:fontRef>
        </p:style>
      </p:cxnSp>
      <p:sp>
        <p:nvSpPr>
          <p:cNvPr id="13" name="Ellipse 12"/>
          <p:cNvSpPr/>
          <p:nvPr/>
        </p:nvSpPr>
        <p:spPr>
          <a:xfrm>
            <a:off x="1055440" y="512678"/>
            <a:ext cx="144016" cy="108012"/>
          </a:xfrm>
          <a:prstGeom prst="ellipse">
            <a:avLst/>
          </a:prstGeom>
          <a:solidFill>
            <a:srgbClr val="F68222"/>
          </a:solidFill>
          <a:ln>
            <a:solidFill>
              <a:srgbClr val="F68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75000"/>
                </a:schemeClr>
              </a:solidFill>
            </a:endParaRPr>
          </a:p>
        </p:txBody>
      </p:sp>
    </p:spTree>
    <p:extLst>
      <p:ext uri="{BB962C8B-B14F-4D97-AF65-F5344CB8AC3E}">
        <p14:creationId xmlns:p14="http://schemas.microsoft.com/office/powerpoint/2010/main" val="28119879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857500"/>
            <a:ext cx="10972800" cy="1143000"/>
          </a:xfrm>
        </p:spPr>
        <p:txBody>
          <a:bodyPr>
            <a:noAutofit/>
          </a:bodyPr>
          <a:lstStyle/>
          <a:p>
            <a:r>
              <a:rPr lang="fr-FR" sz="3600" dirty="0">
                <a:latin typeface="Arial" panose="020B0604020202020204" pitchFamily="34" charset="0"/>
                <a:cs typeface="Arial" panose="020B0604020202020204" pitchFamily="34" charset="0"/>
              </a:rPr>
              <a:t>Les aides aux entreprises de</a:t>
            </a:r>
            <a:br>
              <a:rPr lang="fr-FR" sz="3600" dirty="0">
                <a:latin typeface="Arial" panose="020B0604020202020204" pitchFamily="34" charset="0"/>
                <a:cs typeface="Arial" panose="020B0604020202020204" pitchFamily="34" charset="0"/>
              </a:rPr>
            </a:br>
            <a:r>
              <a:rPr lang="fr-FR" sz="3600" dirty="0">
                <a:latin typeface="Arial" panose="020B0604020202020204" pitchFamily="34" charset="0"/>
                <a:cs typeface="Arial" panose="020B0604020202020204" pitchFamily="34" charset="0"/>
              </a:rPr>
              <a:t>la Région Île-de-France</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68341" y="6165304"/>
            <a:ext cx="2881376" cy="603504"/>
          </a:xfrm>
        </p:spPr>
      </p:pic>
      <p:cxnSp>
        <p:nvCxnSpPr>
          <p:cNvPr id="14" name="Connecteur droit 13"/>
          <p:cNvCxnSpPr>
            <a:stCxn id="4" idx="1"/>
          </p:cNvCxnSpPr>
          <p:nvPr/>
        </p:nvCxnSpPr>
        <p:spPr>
          <a:xfrm flipH="1">
            <a:off x="0" y="6467056"/>
            <a:ext cx="9168341" cy="0"/>
          </a:xfrm>
          <a:prstGeom prst="line">
            <a:avLst/>
          </a:prstGeom>
          <a:ln w="19050">
            <a:solidFill>
              <a:srgbClr val="E32718"/>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9872" y="6484397"/>
            <a:ext cx="2172390" cy="230832"/>
          </a:xfrm>
          <a:prstGeom prst="rect">
            <a:avLst/>
          </a:prstGeom>
          <a:noFill/>
        </p:spPr>
        <p:txBody>
          <a:bodyPr wrap="none" rtlCol="0">
            <a:spAutoFit/>
          </a:bodyPr>
          <a:lstStyle/>
          <a:p>
            <a:r>
              <a:rPr lang="fr-FR" sz="900" dirty="0">
                <a:solidFill>
                  <a:prstClr val="black"/>
                </a:solidFill>
                <a:latin typeface="Arial" panose="020B0604020202020204" pitchFamily="34" charset="0"/>
                <a:cs typeface="Arial" panose="020B0604020202020204" pitchFamily="34" charset="0"/>
              </a:rPr>
              <a:t>Direction des entreprises et de l’emploi</a:t>
            </a:r>
          </a:p>
        </p:txBody>
      </p:sp>
      <p:sp>
        <p:nvSpPr>
          <p:cNvPr id="33" name="ZoneTexte 32">
            <a:hlinkClick r:id="" action="ppaction://noaction"/>
          </p:cNvPr>
          <p:cNvSpPr txBox="1"/>
          <p:nvPr/>
        </p:nvSpPr>
        <p:spPr>
          <a:xfrm>
            <a:off x="143339" y="2819759"/>
            <a:ext cx="1581972" cy="338554"/>
          </a:xfrm>
          <a:prstGeom prst="rect">
            <a:avLst/>
          </a:prstGeom>
          <a:noFill/>
        </p:spPr>
        <p:txBody>
          <a:bodyPr wrap="none" rtlCol="0">
            <a:spAutoFit/>
          </a:bodyPr>
          <a:lstStyle/>
          <a:p>
            <a:r>
              <a:rPr lang="fr-FR" sz="1600" dirty="0" err="1">
                <a:solidFill>
                  <a:srgbClr val="F68222"/>
                </a:solidFill>
                <a:latin typeface="Arial" panose="020B0604020202020204" pitchFamily="34" charset="0"/>
                <a:cs typeface="Arial" panose="020B0604020202020204" pitchFamily="34" charset="0"/>
              </a:rPr>
              <a:t>PM’up</a:t>
            </a:r>
            <a:r>
              <a:rPr lang="fr-FR" sz="1600" dirty="0">
                <a:solidFill>
                  <a:srgbClr val="F68222"/>
                </a:solidFill>
                <a:latin typeface="Arial" panose="020B0604020202020204" pitchFamily="34" charset="0"/>
                <a:cs typeface="Arial" panose="020B0604020202020204" pitchFamily="34" charset="0"/>
              </a:rPr>
              <a:t> et </a:t>
            </a:r>
            <a:r>
              <a:rPr lang="fr-FR" sz="1600" dirty="0" err="1">
                <a:solidFill>
                  <a:srgbClr val="F68222"/>
                </a:solidFill>
                <a:latin typeface="Arial" panose="020B0604020202020204" pitchFamily="34" charset="0"/>
                <a:cs typeface="Arial" panose="020B0604020202020204" pitchFamily="34" charset="0"/>
              </a:rPr>
              <a:t>TP’up</a:t>
            </a:r>
            <a:endParaRPr lang="fr-FR" sz="1600" dirty="0">
              <a:solidFill>
                <a:srgbClr val="F68222"/>
              </a:solidFill>
              <a:latin typeface="Arial" panose="020B0604020202020204" pitchFamily="34" charset="0"/>
              <a:cs typeface="Arial" panose="020B0604020202020204" pitchFamily="34" charset="0"/>
            </a:endParaRPr>
          </a:p>
        </p:txBody>
      </p:sp>
      <p:grpSp>
        <p:nvGrpSpPr>
          <p:cNvPr id="58" name="Groupe 57"/>
          <p:cNvGrpSpPr/>
          <p:nvPr/>
        </p:nvGrpSpPr>
        <p:grpSpPr>
          <a:xfrm flipH="1">
            <a:off x="6707880" y="1642461"/>
            <a:ext cx="5484123" cy="1645549"/>
            <a:chOff x="-674787" y="1528294"/>
            <a:chExt cx="4113092" cy="1645549"/>
          </a:xfrm>
        </p:grpSpPr>
        <p:cxnSp>
          <p:nvCxnSpPr>
            <p:cNvPr id="59" name="Connecteur en angle 58"/>
            <p:cNvCxnSpPr/>
            <p:nvPr/>
          </p:nvCxnSpPr>
          <p:spPr>
            <a:xfrm rot="10800000" flipH="1" flipV="1">
              <a:off x="-674787" y="1528294"/>
              <a:ext cx="4066855" cy="483733"/>
            </a:xfrm>
            <a:prstGeom prst="bentConnector3">
              <a:avLst>
                <a:gd name="adj1" fmla="val 57320"/>
              </a:avLst>
            </a:prstGeom>
            <a:ln>
              <a:solidFill>
                <a:srgbClr val="00489A"/>
              </a:solidFill>
            </a:ln>
            <a:effectLst/>
          </p:spPr>
          <p:style>
            <a:lnRef idx="2">
              <a:schemeClr val="accent1"/>
            </a:lnRef>
            <a:fillRef idx="0">
              <a:schemeClr val="accent1"/>
            </a:fillRef>
            <a:effectRef idx="1">
              <a:schemeClr val="accent1"/>
            </a:effectRef>
            <a:fontRef idx="minor">
              <a:schemeClr val="tx1"/>
            </a:fontRef>
          </p:style>
        </p:cxnSp>
        <p:sp>
          <p:nvSpPr>
            <p:cNvPr id="60" name="Ellipse 59"/>
            <p:cNvSpPr/>
            <p:nvPr/>
          </p:nvSpPr>
          <p:spPr>
            <a:xfrm flipV="1">
              <a:off x="3337505" y="3073043"/>
              <a:ext cx="100800" cy="100800"/>
            </a:xfrm>
            <a:prstGeom prst="ellipse">
              <a:avLst/>
            </a:prstGeom>
            <a:solidFill>
              <a:srgbClr val="00489A"/>
            </a:solidFill>
            <a:ln>
              <a:solidFill>
                <a:srgbClr val="004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61" name="Connecteur droit 60"/>
            <p:cNvCxnSpPr/>
            <p:nvPr/>
          </p:nvCxnSpPr>
          <p:spPr>
            <a:xfrm flipH="1">
              <a:off x="3392070" y="2012028"/>
              <a:ext cx="1" cy="1154461"/>
            </a:xfrm>
            <a:prstGeom prst="line">
              <a:avLst/>
            </a:prstGeom>
            <a:ln>
              <a:solidFill>
                <a:srgbClr val="00489A"/>
              </a:solidFill>
            </a:ln>
            <a:effectLst/>
          </p:spPr>
          <p:style>
            <a:lnRef idx="2">
              <a:schemeClr val="accent1"/>
            </a:lnRef>
            <a:fillRef idx="0">
              <a:schemeClr val="accent1"/>
            </a:fillRef>
            <a:effectRef idx="1">
              <a:schemeClr val="accent1"/>
            </a:effectRef>
            <a:fontRef idx="minor">
              <a:schemeClr val="tx1"/>
            </a:fontRef>
          </p:style>
        </p:cxnSp>
      </p:grpSp>
      <p:sp>
        <p:nvSpPr>
          <p:cNvPr id="74" name="ZoneTexte 73">
            <a:hlinkClick r:id="" action="ppaction://noaction"/>
          </p:cNvPr>
          <p:cNvSpPr txBox="1"/>
          <p:nvPr/>
        </p:nvSpPr>
        <p:spPr>
          <a:xfrm>
            <a:off x="9840418" y="1272291"/>
            <a:ext cx="958917" cy="338554"/>
          </a:xfrm>
          <a:prstGeom prst="rect">
            <a:avLst/>
          </a:prstGeom>
          <a:noFill/>
        </p:spPr>
        <p:txBody>
          <a:bodyPr wrap="none" rtlCol="0">
            <a:spAutoFit/>
          </a:bodyPr>
          <a:lstStyle/>
          <a:p>
            <a:r>
              <a:rPr lang="fr-FR" sz="1600" dirty="0" err="1">
                <a:solidFill>
                  <a:srgbClr val="00489A"/>
                </a:solidFill>
                <a:latin typeface="Arial" panose="020B0604020202020204" pitchFamily="34" charset="0"/>
                <a:cs typeface="Arial" panose="020B0604020202020204" pitchFamily="34" charset="0"/>
              </a:rPr>
              <a:t>Innov’up</a:t>
            </a:r>
            <a:endParaRPr lang="fr-FR" sz="1600" dirty="0">
              <a:solidFill>
                <a:srgbClr val="00489A"/>
              </a:solidFill>
              <a:latin typeface="Arial" panose="020B0604020202020204" pitchFamily="34" charset="0"/>
              <a:cs typeface="Arial" panose="020B0604020202020204" pitchFamily="34" charset="0"/>
            </a:endParaRPr>
          </a:p>
        </p:txBody>
      </p:sp>
      <p:grpSp>
        <p:nvGrpSpPr>
          <p:cNvPr id="77" name="Groupe 76"/>
          <p:cNvGrpSpPr/>
          <p:nvPr/>
        </p:nvGrpSpPr>
        <p:grpSpPr>
          <a:xfrm>
            <a:off x="-144690" y="3204299"/>
            <a:ext cx="4947737" cy="857690"/>
            <a:chOff x="-5002" y="1954041"/>
            <a:chExt cx="3448685" cy="857690"/>
          </a:xfrm>
        </p:grpSpPr>
        <p:grpSp>
          <p:nvGrpSpPr>
            <p:cNvPr id="44" name="Groupe 43"/>
            <p:cNvGrpSpPr/>
            <p:nvPr/>
          </p:nvGrpSpPr>
          <p:grpSpPr>
            <a:xfrm>
              <a:off x="-5002" y="1954041"/>
              <a:ext cx="3398004" cy="782519"/>
              <a:chOff x="-5002" y="1954041"/>
              <a:chExt cx="3398004" cy="782519"/>
            </a:xfrm>
          </p:grpSpPr>
          <p:cxnSp>
            <p:nvCxnSpPr>
              <p:cNvPr id="18" name="Connecteur en angle 17"/>
              <p:cNvCxnSpPr/>
              <p:nvPr/>
            </p:nvCxnSpPr>
            <p:spPr>
              <a:xfrm>
                <a:off x="-5002" y="1954041"/>
                <a:ext cx="3398004" cy="511113"/>
              </a:xfrm>
              <a:prstGeom prst="bentConnector3">
                <a:avLst>
                  <a:gd name="adj1" fmla="val 50000"/>
                </a:avLst>
              </a:prstGeom>
              <a:ln>
                <a:solidFill>
                  <a:srgbClr val="F68222"/>
                </a:solidFill>
              </a:ln>
              <a:effectLst/>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3393002" y="2463948"/>
                <a:ext cx="0" cy="272612"/>
              </a:xfrm>
              <a:prstGeom prst="line">
                <a:avLst/>
              </a:prstGeom>
              <a:ln>
                <a:solidFill>
                  <a:srgbClr val="F68222"/>
                </a:solidFill>
              </a:ln>
              <a:effectLst/>
            </p:spPr>
            <p:style>
              <a:lnRef idx="2">
                <a:schemeClr val="accent1"/>
              </a:lnRef>
              <a:fillRef idx="0">
                <a:schemeClr val="accent1"/>
              </a:fillRef>
              <a:effectRef idx="1">
                <a:schemeClr val="accent1"/>
              </a:effectRef>
              <a:fontRef idx="minor">
                <a:schemeClr val="tx1"/>
              </a:fontRef>
            </p:style>
          </p:cxnSp>
        </p:grpSp>
        <p:sp>
          <p:nvSpPr>
            <p:cNvPr id="76" name="Ellipse 75"/>
            <p:cNvSpPr/>
            <p:nvPr/>
          </p:nvSpPr>
          <p:spPr>
            <a:xfrm>
              <a:off x="3342320" y="2710368"/>
              <a:ext cx="101363" cy="101363"/>
            </a:xfrm>
            <a:prstGeom prst="ellipse">
              <a:avLst/>
            </a:prstGeom>
            <a:solidFill>
              <a:srgbClr val="F68222"/>
            </a:solidFill>
            <a:ln>
              <a:solidFill>
                <a:srgbClr val="F68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grpSp>
        <p:nvGrpSpPr>
          <p:cNvPr id="78" name="Groupe 77"/>
          <p:cNvGrpSpPr/>
          <p:nvPr/>
        </p:nvGrpSpPr>
        <p:grpSpPr>
          <a:xfrm flipV="1">
            <a:off x="2789" y="4044032"/>
            <a:ext cx="5060347" cy="857690"/>
            <a:chOff x="-351577" y="1954041"/>
            <a:chExt cx="3795260" cy="857690"/>
          </a:xfrm>
        </p:grpSpPr>
        <p:grpSp>
          <p:nvGrpSpPr>
            <p:cNvPr id="79" name="Groupe 78"/>
            <p:cNvGrpSpPr/>
            <p:nvPr/>
          </p:nvGrpSpPr>
          <p:grpSpPr>
            <a:xfrm>
              <a:off x="-351577" y="1954041"/>
              <a:ext cx="3744579" cy="782519"/>
              <a:chOff x="-351577" y="1954041"/>
              <a:chExt cx="3744579" cy="782519"/>
            </a:xfrm>
          </p:grpSpPr>
          <p:cxnSp>
            <p:nvCxnSpPr>
              <p:cNvPr id="81" name="Connecteur en angle 80"/>
              <p:cNvCxnSpPr/>
              <p:nvPr/>
            </p:nvCxnSpPr>
            <p:spPr>
              <a:xfrm>
                <a:off x="-351577" y="1954041"/>
                <a:ext cx="3744579" cy="511112"/>
              </a:xfrm>
              <a:prstGeom prst="bentConnector3">
                <a:avLst>
                  <a:gd name="adj1" fmla="val 66401"/>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2" name="Connecteur droit 81"/>
              <p:cNvCxnSpPr/>
              <p:nvPr/>
            </p:nvCxnSpPr>
            <p:spPr>
              <a:xfrm>
                <a:off x="3393002" y="2463948"/>
                <a:ext cx="0" cy="272612"/>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sp>
          <p:nvSpPr>
            <p:cNvPr id="80" name="Ellipse 79"/>
            <p:cNvSpPr/>
            <p:nvPr/>
          </p:nvSpPr>
          <p:spPr>
            <a:xfrm>
              <a:off x="3342320" y="2710368"/>
              <a:ext cx="101363" cy="101363"/>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87" name="ZoneTexte 86"/>
          <p:cNvSpPr txBox="1"/>
          <p:nvPr/>
        </p:nvSpPr>
        <p:spPr>
          <a:xfrm>
            <a:off x="487192" y="4509120"/>
            <a:ext cx="2874443" cy="338554"/>
          </a:xfrm>
          <a:prstGeom prst="rect">
            <a:avLst/>
          </a:prstGeom>
          <a:noFill/>
        </p:spPr>
        <p:txBody>
          <a:bodyPr wrap="square" rtlCol="0">
            <a:spAutoFit/>
          </a:bodyPr>
          <a:lstStyle/>
          <a:p>
            <a:r>
              <a:rPr lang="fr-FR" sz="1600" dirty="0">
                <a:solidFill>
                  <a:srgbClr val="008000"/>
                </a:solidFill>
                <a:latin typeface="Arial" panose="020B0604020202020204" pitchFamily="34" charset="0"/>
                <a:cs typeface="Arial" panose="020B0604020202020204" pitchFamily="34" charset="0"/>
              </a:rPr>
              <a:t>Prêt croissance TPE</a:t>
            </a:r>
          </a:p>
        </p:txBody>
      </p:sp>
      <p:grpSp>
        <p:nvGrpSpPr>
          <p:cNvPr id="89" name="Groupe 88"/>
          <p:cNvGrpSpPr/>
          <p:nvPr/>
        </p:nvGrpSpPr>
        <p:grpSpPr>
          <a:xfrm flipH="1" flipV="1">
            <a:off x="7248128" y="4109630"/>
            <a:ext cx="4943872" cy="859014"/>
            <a:chOff x="-269599" y="2314829"/>
            <a:chExt cx="3707904" cy="859014"/>
          </a:xfrm>
        </p:grpSpPr>
        <p:cxnSp>
          <p:nvCxnSpPr>
            <p:cNvPr id="90" name="Connecteur en angle 89"/>
            <p:cNvCxnSpPr/>
            <p:nvPr/>
          </p:nvCxnSpPr>
          <p:spPr>
            <a:xfrm rot="10800000" flipH="1" flipV="1">
              <a:off x="-269599" y="2314829"/>
              <a:ext cx="3661668" cy="360043"/>
            </a:xfrm>
            <a:prstGeom prst="bentConnector3">
              <a:avLst>
                <a:gd name="adj1" fmla="val 71439"/>
              </a:avLst>
            </a:prstGeom>
            <a:ln>
              <a:solidFill>
                <a:srgbClr val="40B0C3"/>
              </a:solidFill>
            </a:ln>
            <a:effectLst/>
          </p:spPr>
          <p:style>
            <a:lnRef idx="2">
              <a:schemeClr val="accent1"/>
            </a:lnRef>
            <a:fillRef idx="0">
              <a:schemeClr val="accent1"/>
            </a:fillRef>
            <a:effectRef idx="1">
              <a:schemeClr val="accent1"/>
            </a:effectRef>
            <a:fontRef idx="minor">
              <a:schemeClr val="tx1"/>
            </a:fontRef>
          </p:style>
        </p:cxnSp>
        <p:sp>
          <p:nvSpPr>
            <p:cNvPr id="91" name="Ellipse 90"/>
            <p:cNvSpPr/>
            <p:nvPr/>
          </p:nvSpPr>
          <p:spPr>
            <a:xfrm flipV="1">
              <a:off x="3337505" y="3073043"/>
              <a:ext cx="100800" cy="100800"/>
            </a:xfrm>
            <a:prstGeom prst="ellipse">
              <a:avLst/>
            </a:prstGeom>
            <a:solidFill>
              <a:srgbClr val="40B0C3"/>
            </a:solidFill>
            <a:ln>
              <a:solidFill>
                <a:srgbClr val="40B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92" name="Connecteur droit 91"/>
            <p:cNvCxnSpPr/>
            <p:nvPr/>
          </p:nvCxnSpPr>
          <p:spPr>
            <a:xfrm flipH="1">
              <a:off x="3392070" y="2674875"/>
              <a:ext cx="1" cy="491614"/>
            </a:xfrm>
            <a:prstGeom prst="line">
              <a:avLst/>
            </a:prstGeom>
            <a:ln>
              <a:solidFill>
                <a:srgbClr val="40B0C3"/>
              </a:solidFill>
            </a:ln>
            <a:effectLst/>
          </p:spPr>
          <p:style>
            <a:lnRef idx="2">
              <a:schemeClr val="accent1"/>
            </a:lnRef>
            <a:fillRef idx="0">
              <a:schemeClr val="accent1"/>
            </a:fillRef>
            <a:effectRef idx="1">
              <a:schemeClr val="accent1"/>
            </a:effectRef>
            <a:fontRef idx="minor">
              <a:schemeClr val="tx1"/>
            </a:fontRef>
          </p:style>
        </p:cxnSp>
      </p:grpSp>
      <p:sp>
        <p:nvSpPr>
          <p:cNvPr id="100" name="ZoneTexte 99"/>
          <p:cNvSpPr txBox="1"/>
          <p:nvPr/>
        </p:nvSpPr>
        <p:spPr>
          <a:xfrm>
            <a:off x="7918976" y="5473440"/>
            <a:ext cx="2747868" cy="338554"/>
          </a:xfrm>
          <a:prstGeom prst="rect">
            <a:avLst/>
          </a:prstGeom>
          <a:noFill/>
        </p:spPr>
        <p:txBody>
          <a:bodyPr wrap="none" rtlCol="0">
            <a:spAutoFit/>
          </a:bodyPr>
          <a:lstStyle/>
          <a:p>
            <a:r>
              <a:rPr lang="fr-FR" sz="1600" dirty="0">
                <a:solidFill>
                  <a:srgbClr val="C0504D"/>
                </a:solidFill>
                <a:latin typeface="Arial" panose="020B0604020202020204" pitchFamily="34" charset="0"/>
                <a:cs typeface="Arial" panose="020B0604020202020204" pitchFamily="34" charset="0"/>
              </a:rPr>
              <a:t>Fonds Régional de Garantie</a:t>
            </a:r>
          </a:p>
        </p:txBody>
      </p:sp>
      <p:sp>
        <p:nvSpPr>
          <p:cNvPr id="104" name="ZoneTexte 103">
            <a:hlinkClick r:id="rId3" action="ppaction://hlinksldjump"/>
          </p:cNvPr>
          <p:cNvSpPr txBox="1"/>
          <p:nvPr/>
        </p:nvSpPr>
        <p:spPr>
          <a:xfrm>
            <a:off x="8842811" y="4630091"/>
            <a:ext cx="2371162" cy="338554"/>
          </a:xfrm>
          <a:prstGeom prst="rect">
            <a:avLst/>
          </a:prstGeom>
          <a:noFill/>
        </p:spPr>
        <p:txBody>
          <a:bodyPr wrap="none" rtlCol="0">
            <a:spAutoFit/>
          </a:bodyPr>
          <a:lstStyle/>
          <a:p>
            <a:r>
              <a:rPr lang="fr-FR" sz="1600" dirty="0">
                <a:solidFill>
                  <a:srgbClr val="40B0C3"/>
                </a:solidFill>
                <a:latin typeface="Arial" panose="020B0604020202020204" pitchFamily="34" charset="0"/>
                <a:cs typeface="Arial" panose="020B0604020202020204" pitchFamily="34" charset="0"/>
              </a:rPr>
              <a:t>Entrepreneur #LEADER</a:t>
            </a:r>
          </a:p>
        </p:txBody>
      </p:sp>
      <p:grpSp>
        <p:nvGrpSpPr>
          <p:cNvPr id="38" name="Groupe 37"/>
          <p:cNvGrpSpPr/>
          <p:nvPr/>
        </p:nvGrpSpPr>
        <p:grpSpPr>
          <a:xfrm flipH="1">
            <a:off x="7315329" y="2714921"/>
            <a:ext cx="4876673" cy="684402"/>
            <a:chOff x="221840" y="2127329"/>
            <a:chExt cx="3221843" cy="684402"/>
          </a:xfrm>
        </p:grpSpPr>
        <p:grpSp>
          <p:nvGrpSpPr>
            <p:cNvPr id="39" name="Groupe 38"/>
            <p:cNvGrpSpPr/>
            <p:nvPr/>
          </p:nvGrpSpPr>
          <p:grpSpPr>
            <a:xfrm>
              <a:off x="221840" y="2127329"/>
              <a:ext cx="3171162" cy="609231"/>
              <a:chOff x="221840" y="2127329"/>
              <a:chExt cx="3171162" cy="609231"/>
            </a:xfrm>
          </p:grpSpPr>
          <p:cxnSp>
            <p:nvCxnSpPr>
              <p:cNvPr id="41" name="Connecteur en angle 40"/>
              <p:cNvCxnSpPr/>
              <p:nvPr/>
            </p:nvCxnSpPr>
            <p:spPr>
              <a:xfrm rot="10800000" flipH="1" flipV="1">
                <a:off x="221840" y="2127329"/>
                <a:ext cx="3171161" cy="337824"/>
              </a:xfrm>
              <a:prstGeom prst="bentConnector3">
                <a:avLst>
                  <a:gd name="adj1" fmla="val 41283"/>
                </a:avLst>
              </a:prstGeom>
              <a:ln>
                <a:solidFill>
                  <a:srgbClr val="CC0066"/>
                </a:solidFill>
              </a:ln>
              <a:effectLst/>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nvCxnSpPr>
            <p:spPr>
              <a:xfrm>
                <a:off x="3393002" y="2463948"/>
                <a:ext cx="0" cy="272612"/>
              </a:xfrm>
              <a:prstGeom prst="line">
                <a:avLst/>
              </a:prstGeom>
              <a:ln>
                <a:solidFill>
                  <a:srgbClr val="CC0066"/>
                </a:solidFill>
              </a:ln>
              <a:effectLst/>
            </p:spPr>
            <p:style>
              <a:lnRef idx="2">
                <a:schemeClr val="accent1"/>
              </a:lnRef>
              <a:fillRef idx="0">
                <a:schemeClr val="accent1"/>
              </a:fillRef>
              <a:effectRef idx="1">
                <a:schemeClr val="accent1"/>
              </a:effectRef>
              <a:fontRef idx="minor">
                <a:schemeClr val="tx1"/>
              </a:fontRef>
            </p:style>
          </p:cxnSp>
        </p:grpSp>
        <p:sp>
          <p:nvSpPr>
            <p:cNvPr id="40" name="Ellipse 39"/>
            <p:cNvSpPr/>
            <p:nvPr/>
          </p:nvSpPr>
          <p:spPr>
            <a:xfrm>
              <a:off x="3342320" y="2710368"/>
              <a:ext cx="101363" cy="101363"/>
            </a:xfrm>
            <a:prstGeom prst="ellipse">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43" name="ZoneTexte 42"/>
          <p:cNvSpPr txBox="1"/>
          <p:nvPr/>
        </p:nvSpPr>
        <p:spPr>
          <a:xfrm>
            <a:off x="9800571" y="2330062"/>
            <a:ext cx="2344103" cy="338554"/>
          </a:xfrm>
          <a:prstGeom prst="rect">
            <a:avLst/>
          </a:prstGeom>
          <a:noFill/>
        </p:spPr>
        <p:txBody>
          <a:bodyPr wrap="square" rtlCol="0">
            <a:spAutoFit/>
          </a:bodyPr>
          <a:lstStyle/>
          <a:p>
            <a:pPr algn="ctr"/>
            <a:r>
              <a:rPr lang="fr-FR" sz="1600" dirty="0">
                <a:solidFill>
                  <a:srgbClr val="CC0066"/>
                </a:solidFill>
                <a:latin typeface="Arial" panose="020B0604020202020204" pitchFamily="34" charset="0"/>
                <a:cs typeface="Arial" panose="020B0604020202020204" pitchFamily="34" charset="0"/>
              </a:rPr>
              <a:t>Prêt d’amorçage</a:t>
            </a:r>
          </a:p>
        </p:txBody>
      </p:sp>
      <p:grpSp>
        <p:nvGrpSpPr>
          <p:cNvPr id="21" name="Groupe 20"/>
          <p:cNvGrpSpPr/>
          <p:nvPr/>
        </p:nvGrpSpPr>
        <p:grpSpPr>
          <a:xfrm>
            <a:off x="6572728" y="4584212"/>
            <a:ext cx="5619272" cy="1206111"/>
            <a:chOff x="4929546" y="4701513"/>
            <a:chExt cx="4214454" cy="1206111"/>
          </a:xfrm>
        </p:grpSpPr>
        <p:grpSp>
          <p:nvGrpSpPr>
            <p:cNvPr id="31" name="Groupe 30"/>
            <p:cNvGrpSpPr/>
            <p:nvPr/>
          </p:nvGrpSpPr>
          <p:grpSpPr>
            <a:xfrm flipH="1" flipV="1">
              <a:off x="4980228" y="4734485"/>
              <a:ext cx="4163772" cy="1173139"/>
              <a:chOff x="-770770" y="1934173"/>
              <a:chExt cx="4163772" cy="1173139"/>
            </a:xfrm>
          </p:grpSpPr>
          <p:cxnSp>
            <p:nvCxnSpPr>
              <p:cNvPr id="34" name="Connecteur en angle 33"/>
              <p:cNvCxnSpPr/>
              <p:nvPr/>
            </p:nvCxnSpPr>
            <p:spPr>
              <a:xfrm rot="10800000" flipH="1" flipV="1">
                <a:off x="-770770" y="1934173"/>
                <a:ext cx="4163772" cy="530979"/>
              </a:xfrm>
              <a:prstGeom prst="bentConnector3">
                <a:avLst>
                  <a:gd name="adj1" fmla="val 80132"/>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flipH="1">
                <a:off x="3393002" y="2460651"/>
                <a:ext cx="0" cy="646661"/>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46" name="Ellipse 45"/>
            <p:cNvSpPr/>
            <p:nvPr/>
          </p:nvSpPr>
          <p:spPr>
            <a:xfrm flipV="1">
              <a:off x="4929546" y="4701513"/>
              <a:ext cx="101363" cy="1013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grpSp>
        <p:nvGrpSpPr>
          <p:cNvPr id="62" name="Groupe 61"/>
          <p:cNvGrpSpPr/>
          <p:nvPr/>
        </p:nvGrpSpPr>
        <p:grpSpPr>
          <a:xfrm flipV="1">
            <a:off x="-144690" y="4653136"/>
            <a:ext cx="6051028" cy="861936"/>
            <a:chOff x="-956165" y="1954041"/>
            <a:chExt cx="4399848" cy="861936"/>
          </a:xfrm>
        </p:grpSpPr>
        <p:grpSp>
          <p:nvGrpSpPr>
            <p:cNvPr id="63" name="Groupe 62"/>
            <p:cNvGrpSpPr/>
            <p:nvPr/>
          </p:nvGrpSpPr>
          <p:grpSpPr>
            <a:xfrm>
              <a:off x="-956165" y="1954041"/>
              <a:ext cx="4349167" cy="782519"/>
              <a:chOff x="-956165" y="1954041"/>
              <a:chExt cx="4349167" cy="782519"/>
            </a:xfrm>
          </p:grpSpPr>
          <p:cxnSp>
            <p:nvCxnSpPr>
              <p:cNvPr id="65" name="Connecteur en angle 64"/>
              <p:cNvCxnSpPr/>
              <p:nvPr/>
            </p:nvCxnSpPr>
            <p:spPr>
              <a:xfrm>
                <a:off x="-956165" y="1954041"/>
                <a:ext cx="4349167" cy="511112"/>
              </a:xfrm>
              <a:prstGeom prst="bentConnector3">
                <a:avLst>
                  <a:gd name="adj1" fmla="val 74163"/>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Connecteur droit 65"/>
              <p:cNvCxnSpPr/>
              <p:nvPr/>
            </p:nvCxnSpPr>
            <p:spPr>
              <a:xfrm>
                <a:off x="3393002" y="2463948"/>
                <a:ext cx="0" cy="272612"/>
              </a:xfrm>
              <a:prstGeom prst="line">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64" name="Ellipse 63"/>
            <p:cNvSpPr/>
            <p:nvPr/>
          </p:nvSpPr>
          <p:spPr>
            <a:xfrm>
              <a:off x="3342320" y="2714614"/>
              <a:ext cx="101363" cy="101363"/>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67" name="ZoneTexte 66"/>
          <p:cNvSpPr txBox="1"/>
          <p:nvPr/>
        </p:nvSpPr>
        <p:spPr>
          <a:xfrm>
            <a:off x="1197989" y="5154696"/>
            <a:ext cx="2654649" cy="338554"/>
          </a:xfrm>
          <a:prstGeom prst="rect">
            <a:avLst/>
          </a:prstGeom>
          <a:noFill/>
        </p:spPr>
        <p:txBody>
          <a:bodyPr wrap="square" rtlCol="0">
            <a:spAutoFit/>
          </a:bodyPr>
          <a:lstStyle/>
          <a:p>
            <a:pPr algn="ctr"/>
            <a:r>
              <a:rPr lang="fr-FR" sz="1600" dirty="0" err="1">
                <a:solidFill>
                  <a:srgbClr val="8064A2">
                    <a:lumMod val="75000"/>
                  </a:srgbClr>
                </a:solidFill>
                <a:latin typeface="Arial" panose="020B0604020202020204" pitchFamily="34" charset="0"/>
                <a:cs typeface="Arial" panose="020B0604020202020204" pitchFamily="34" charset="0"/>
              </a:rPr>
              <a:t>Back’up</a:t>
            </a:r>
            <a:r>
              <a:rPr lang="fr-FR" sz="1600" dirty="0">
                <a:solidFill>
                  <a:srgbClr val="8064A2">
                    <a:lumMod val="75000"/>
                  </a:srgbClr>
                </a:solidFill>
                <a:latin typeface="Arial" panose="020B0604020202020204" pitchFamily="34" charset="0"/>
                <a:cs typeface="Arial" panose="020B0604020202020204" pitchFamily="34" charset="0"/>
              </a:rPr>
              <a:t> prévention</a:t>
            </a:r>
          </a:p>
        </p:txBody>
      </p:sp>
      <p:grpSp>
        <p:nvGrpSpPr>
          <p:cNvPr id="47" name="Groupe 46"/>
          <p:cNvGrpSpPr/>
          <p:nvPr/>
        </p:nvGrpSpPr>
        <p:grpSpPr>
          <a:xfrm rot="10800000" flipH="1" flipV="1">
            <a:off x="-27200" y="2595872"/>
            <a:ext cx="5163093" cy="932114"/>
            <a:chOff x="-269599" y="2314829"/>
            <a:chExt cx="3707904" cy="859014"/>
          </a:xfrm>
        </p:grpSpPr>
        <p:cxnSp>
          <p:nvCxnSpPr>
            <p:cNvPr id="48" name="Connecteur en angle 47"/>
            <p:cNvCxnSpPr/>
            <p:nvPr/>
          </p:nvCxnSpPr>
          <p:spPr>
            <a:xfrm rot="10800000" flipH="1" flipV="1">
              <a:off x="-269599" y="2314829"/>
              <a:ext cx="3661668" cy="360043"/>
            </a:xfrm>
            <a:prstGeom prst="bentConnector3">
              <a:avLst>
                <a:gd name="adj1" fmla="val 71439"/>
              </a:avLst>
            </a:prstGeom>
            <a:ln>
              <a:solidFill>
                <a:srgbClr val="40B0C3"/>
              </a:solidFill>
            </a:ln>
            <a:effectLst/>
          </p:spPr>
          <p:style>
            <a:lnRef idx="2">
              <a:schemeClr val="accent1"/>
            </a:lnRef>
            <a:fillRef idx="0">
              <a:schemeClr val="accent1"/>
            </a:fillRef>
            <a:effectRef idx="1">
              <a:schemeClr val="accent1"/>
            </a:effectRef>
            <a:fontRef idx="minor">
              <a:schemeClr val="tx1"/>
            </a:fontRef>
          </p:style>
        </p:cxnSp>
        <p:sp>
          <p:nvSpPr>
            <p:cNvPr id="49" name="Ellipse 48"/>
            <p:cNvSpPr/>
            <p:nvPr/>
          </p:nvSpPr>
          <p:spPr>
            <a:xfrm flipV="1">
              <a:off x="3337505" y="3073043"/>
              <a:ext cx="100800" cy="100800"/>
            </a:xfrm>
            <a:prstGeom prst="ellipse">
              <a:avLst/>
            </a:prstGeom>
            <a:solidFill>
              <a:srgbClr val="40B0C3"/>
            </a:solidFill>
            <a:ln>
              <a:solidFill>
                <a:srgbClr val="40B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50" name="Connecteur droit 49"/>
            <p:cNvCxnSpPr/>
            <p:nvPr/>
          </p:nvCxnSpPr>
          <p:spPr>
            <a:xfrm flipH="1">
              <a:off x="3392070" y="2674875"/>
              <a:ext cx="1" cy="491614"/>
            </a:xfrm>
            <a:prstGeom prst="line">
              <a:avLst/>
            </a:prstGeom>
            <a:ln>
              <a:solidFill>
                <a:srgbClr val="40B0C3"/>
              </a:solidFill>
            </a:ln>
            <a:effectLst/>
          </p:spPr>
          <p:style>
            <a:lnRef idx="2">
              <a:schemeClr val="accent1"/>
            </a:lnRef>
            <a:fillRef idx="0">
              <a:schemeClr val="accent1"/>
            </a:fillRef>
            <a:effectRef idx="1">
              <a:schemeClr val="accent1"/>
            </a:effectRef>
            <a:fontRef idx="minor">
              <a:schemeClr val="tx1"/>
            </a:fontRef>
          </p:style>
        </p:cxnSp>
      </p:grpSp>
      <p:sp>
        <p:nvSpPr>
          <p:cNvPr id="51" name="ZoneTexte 50">
            <a:hlinkClick r:id="rId3" action="ppaction://hlinksldjump"/>
          </p:cNvPr>
          <p:cNvSpPr txBox="1"/>
          <p:nvPr/>
        </p:nvSpPr>
        <p:spPr>
          <a:xfrm>
            <a:off x="242895" y="2241297"/>
            <a:ext cx="2159822" cy="338554"/>
          </a:xfrm>
          <a:prstGeom prst="rect">
            <a:avLst/>
          </a:prstGeom>
          <a:noFill/>
        </p:spPr>
        <p:txBody>
          <a:bodyPr wrap="none" rtlCol="0">
            <a:spAutoFit/>
          </a:bodyPr>
          <a:lstStyle/>
          <a:p>
            <a:r>
              <a:rPr lang="fr-FR" sz="1600" dirty="0">
                <a:solidFill>
                  <a:srgbClr val="4BACC6">
                    <a:lumMod val="50000"/>
                  </a:srgbClr>
                </a:solidFill>
                <a:latin typeface="Arial" panose="020B0604020202020204" pitchFamily="34" charset="0"/>
                <a:cs typeface="Arial" panose="020B0604020202020204" pitchFamily="34" charset="0"/>
              </a:rPr>
              <a:t>IMPACT Création IDF</a:t>
            </a:r>
          </a:p>
        </p:txBody>
      </p:sp>
      <p:grpSp>
        <p:nvGrpSpPr>
          <p:cNvPr id="52" name="Groupe 51"/>
          <p:cNvGrpSpPr/>
          <p:nvPr/>
        </p:nvGrpSpPr>
        <p:grpSpPr>
          <a:xfrm flipV="1">
            <a:off x="-144692" y="5301208"/>
            <a:ext cx="6631507" cy="1018478"/>
            <a:chOff x="-956165" y="1954041"/>
            <a:chExt cx="4399848" cy="857690"/>
          </a:xfrm>
        </p:grpSpPr>
        <p:grpSp>
          <p:nvGrpSpPr>
            <p:cNvPr id="53" name="Groupe 52"/>
            <p:cNvGrpSpPr/>
            <p:nvPr/>
          </p:nvGrpSpPr>
          <p:grpSpPr>
            <a:xfrm>
              <a:off x="-956165" y="1954041"/>
              <a:ext cx="4349167" cy="782519"/>
              <a:chOff x="-956165" y="1954041"/>
              <a:chExt cx="4349167" cy="782519"/>
            </a:xfrm>
          </p:grpSpPr>
          <p:cxnSp>
            <p:nvCxnSpPr>
              <p:cNvPr id="55" name="Connecteur en angle 54"/>
              <p:cNvCxnSpPr/>
              <p:nvPr/>
            </p:nvCxnSpPr>
            <p:spPr>
              <a:xfrm>
                <a:off x="-956165" y="1954041"/>
                <a:ext cx="4349167" cy="511112"/>
              </a:xfrm>
              <a:prstGeom prst="bentConnector3">
                <a:avLst>
                  <a:gd name="adj1" fmla="val 74163"/>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a:off x="3393002" y="2463948"/>
                <a:ext cx="0" cy="272612"/>
              </a:xfrm>
              <a:prstGeom prst="line">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54" name="Ellipse 53"/>
            <p:cNvSpPr/>
            <p:nvPr/>
          </p:nvSpPr>
          <p:spPr>
            <a:xfrm>
              <a:off x="3342320" y="2710368"/>
              <a:ext cx="101363" cy="101363"/>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grpSp>
      <p:sp>
        <p:nvSpPr>
          <p:cNvPr id="3" name="Rectangle 2"/>
          <p:cNvSpPr/>
          <p:nvPr/>
        </p:nvSpPr>
        <p:spPr>
          <a:xfrm>
            <a:off x="2107473" y="5914622"/>
            <a:ext cx="1082348" cy="369332"/>
          </a:xfrm>
          <a:prstGeom prst="rect">
            <a:avLst/>
          </a:prstGeom>
        </p:spPr>
        <p:txBody>
          <a:bodyPr wrap="none">
            <a:spAutoFit/>
          </a:bodyPr>
          <a:lstStyle/>
          <a:p>
            <a:r>
              <a:rPr lang="fr-FR" dirty="0">
                <a:solidFill>
                  <a:srgbClr val="4BACC6">
                    <a:lumMod val="50000"/>
                  </a:srgbClr>
                </a:solidFill>
                <a:latin typeface="Arial" panose="020B0604020202020204" pitchFamily="34" charset="0"/>
                <a:cs typeface="Arial" panose="020B0604020202020204" pitchFamily="34" charset="0"/>
              </a:rPr>
              <a:t>INV’ESS</a:t>
            </a:r>
            <a:endParaRPr lang="fr-FR" dirty="0">
              <a:solidFill>
                <a:prstClr val="black"/>
              </a:solidFill>
            </a:endParaRPr>
          </a:p>
        </p:txBody>
      </p:sp>
      <p:grpSp>
        <p:nvGrpSpPr>
          <p:cNvPr id="57" name="Groupe 56"/>
          <p:cNvGrpSpPr/>
          <p:nvPr/>
        </p:nvGrpSpPr>
        <p:grpSpPr>
          <a:xfrm rot="10800000" flipH="1" flipV="1">
            <a:off x="-27200" y="1469514"/>
            <a:ext cx="6123200" cy="697222"/>
            <a:chOff x="-1884129" y="1954038"/>
            <a:chExt cx="5226448" cy="782521"/>
          </a:xfrm>
        </p:grpSpPr>
        <p:cxnSp>
          <p:nvCxnSpPr>
            <p:cNvPr id="68" name="Connecteur en angle 67"/>
            <p:cNvCxnSpPr/>
            <p:nvPr/>
          </p:nvCxnSpPr>
          <p:spPr>
            <a:xfrm rot="10800000" flipH="1" flipV="1">
              <a:off x="-1884129" y="1954038"/>
              <a:ext cx="5226448" cy="509910"/>
            </a:xfrm>
            <a:prstGeom prst="bentConnector3">
              <a:avLst>
                <a:gd name="adj1" fmla="val 50000"/>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9" name="Connecteur droit 68"/>
            <p:cNvCxnSpPr/>
            <p:nvPr/>
          </p:nvCxnSpPr>
          <p:spPr>
            <a:xfrm flipH="1">
              <a:off x="3334554" y="2463949"/>
              <a:ext cx="0" cy="27261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sp>
        <p:nvSpPr>
          <p:cNvPr id="70" name="ZoneTexte 69"/>
          <p:cNvSpPr txBox="1"/>
          <p:nvPr/>
        </p:nvSpPr>
        <p:spPr>
          <a:xfrm>
            <a:off x="0" y="1184426"/>
            <a:ext cx="3560571" cy="338554"/>
          </a:xfrm>
          <a:prstGeom prst="rect">
            <a:avLst/>
          </a:prstGeom>
          <a:noFill/>
        </p:spPr>
        <p:txBody>
          <a:bodyPr wrap="square" rtlCol="0">
            <a:spAutoFit/>
          </a:bodyPr>
          <a:lstStyle/>
          <a:p>
            <a:r>
              <a:rPr lang="fr-FR" sz="1600" dirty="0">
                <a:solidFill>
                  <a:srgbClr val="008000"/>
                </a:solidFill>
                <a:latin typeface="Arial" panose="020B0604020202020204" pitchFamily="34" charset="0"/>
                <a:cs typeface="Arial" panose="020B0604020202020204" pitchFamily="34" charset="0"/>
              </a:rPr>
              <a:t>Paris Région Venture </a:t>
            </a:r>
            <a:r>
              <a:rPr lang="fr-FR" sz="1600" dirty="0" err="1">
                <a:solidFill>
                  <a:srgbClr val="008000"/>
                </a:solidFill>
                <a:latin typeface="Arial" panose="020B0604020202020204" pitchFamily="34" charset="0"/>
                <a:cs typeface="Arial" panose="020B0604020202020204" pitchFamily="34" charset="0"/>
              </a:rPr>
              <a:t>Fund</a:t>
            </a:r>
            <a:endParaRPr lang="fr-FR" sz="1600" dirty="0">
              <a:solidFill>
                <a:srgbClr val="008000"/>
              </a:solidFill>
              <a:latin typeface="Arial" panose="020B0604020202020204" pitchFamily="34" charset="0"/>
              <a:cs typeface="Arial" panose="020B0604020202020204" pitchFamily="34" charset="0"/>
            </a:endParaRPr>
          </a:p>
        </p:txBody>
      </p:sp>
      <p:sp>
        <p:nvSpPr>
          <p:cNvPr id="72" name="Ellipse 71"/>
          <p:cNvSpPr/>
          <p:nvPr/>
        </p:nvSpPr>
        <p:spPr>
          <a:xfrm flipV="1">
            <a:off x="5999991" y="2122661"/>
            <a:ext cx="135151" cy="101363"/>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274848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04"/>
                                        </p:tgtEl>
                                        <p:attrNameLst>
                                          <p:attrName>style.visibility</p:attrName>
                                        </p:attrNameLst>
                                      </p:cBhvr>
                                      <p:to>
                                        <p:strVal val="visible"/>
                                      </p:to>
                                    </p:set>
                                    <p:animEffect transition="in" filter="wipe(left)">
                                      <p:cBhvr>
                                        <p:cTn id="10" dur="500"/>
                                        <p:tgtEl>
                                          <p:spTgt spid="104"/>
                                        </p:tgtEl>
                                      </p:cBhvr>
                                    </p:animEffect>
                                  </p:childTnLst>
                                </p:cTn>
                              </p:par>
                            </p:childTnLst>
                          </p:cTn>
                        </p:par>
                        <p:par>
                          <p:cTn id="11" fill="hold">
                            <p:stCondLst>
                              <p:cond delay="1000"/>
                            </p:stCondLst>
                            <p:childTnLst>
                              <p:par>
                                <p:cTn id="12" presetID="22" presetClass="entr" presetSubtype="2" fill="hold" nodeType="afterEffect">
                                  <p:stCondLst>
                                    <p:cond delay="250"/>
                                  </p:stCondLst>
                                  <p:childTnLst>
                                    <p:set>
                                      <p:cBhvr>
                                        <p:cTn id="13" dur="1" fill="hold">
                                          <p:stCondLst>
                                            <p:cond delay="0"/>
                                          </p:stCondLst>
                                        </p:cTn>
                                        <p:tgtEl>
                                          <p:spTgt spid="77"/>
                                        </p:tgtEl>
                                        <p:attrNameLst>
                                          <p:attrName>style.visibility</p:attrName>
                                        </p:attrNameLst>
                                      </p:cBhvr>
                                      <p:to>
                                        <p:strVal val="visible"/>
                                      </p:to>
                                    </p:set>
                                    <p:animEffect transition="in" filter="wipe(right)">
                                      <p:cBhvr>
                                        <p:cTn id="14" dur="500"/>
                                        <p:tgtEl>
                                          <p:spTgt spid="77"/>
                                        </p:tgtEl>
                                      </p:cBhvr>
                                    </p:animEffect>
                                  </p:childTnLst>
                                </p:cTn>
                              </p:par>
                              <p:par>
                                <p:cTn id="15" presetID="22" presetClass="entr" presetSubtype="2" fill="hold" grpId="0"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par>
                          <p:cTn id="18" fill="hold">
                            <p:stCondLst>
                              <p:cond delay="2000"/>
                            </p:stCondLst>
                            <p:childTnLst>
                              <p:par>
                                <p:cTn id="19" presetID="22" presetClass="entr" presetSubtype="8" fill="hold" nodeType="afterEffect">
                                  <p:stCondLst>
                                    <p:cond delay="25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74"/>
                                        </p:tgtEl>
                                        <p:attrNameLst>
                                          <p:attrName>style.visibility</p:attrName>
                                        </p:attrNameLst>
                                      </p:cBhvr>
                                      <p:to>
                                        <p:strVal val="visible"/>
                                      </p:to>
                                    </p:set>
                                    <p:animEffect transition="in" filter="wipe(left)">
                                      <p:cBhvr>
                                        <p:cTn id="24" dur="500"/>
                                        <p:tgtEl>
                                          <p:spTgt spid="74"/>
                                        </p:tgtEl>
                                      </p:cBhvr>
                                    </p:animEffect>
                                  </p:childTnLst>
                                </p:cTn>
                              </p:par>
                            </p:childTnLst>
                          </p:cTn>
                        </p:par>
                        <p:par>
                          <p:cTn id="25" fill="hold">
                            <p:stCondLst>
                              <p:cond delay="3000"/>
                            </p:stCondLst>
                            <p:childTnLst>
                              <p:par>
                                <p:cTn id="26" presetID="22" presetClass="entr" presetSubtype="8" fill="hold" nodeType="afterEffect">
                                  <p:stCondLst>
                                    <p:cond delay="25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par>
                          <p:cTn id="32" fill="hold">
                            <p:stCondLst>
                              <p:cond delay="4000"/>
                            </p:stCondLst>
                            <p:childTnLst>
                              <p:par>
                                <p:cTn id="33" presetID="22" presetClass="entr" presetSubtype="2" fill="hold" nodeType="afterEffect">
                                  <p:stCondLst>
                                    <p:cond delay="250"/>
                                  </p:stCondLst>
                                  <p:childTnLst>
                                    <p:set>
                                      <p:cBhvr>
                                        <p:cTn id="34" dur="1" fill="hold">
                                          <p:stCondLst>
                                            <p:cond delay="0"/>
                                          </p:stCondLst>
                                        </p:cTn>
                                        <p:tgtEl>
                                          <p:spTgt spid="78"/>
                                        </p:tgtEl>
                                        <p:attrNameLst>
                                          <p:attrName>style.visibility</p:attrName>
                                        </p:attrNameLst>
                                      </p:cBhvr>
                                      <p:to>
                                        <p:strVal val="visible"/>
                                      </p:to>
                                    </p:set>
                                    <p:animEffect transition="in" filter="wipe(right)">
                                      <p:cBhvr>
                                        <p:cTn id="35" dur="500"/>
                                        <p:tgtEl>
                                          <p:spTgt spid="78"/>
                                        </p:tgtEl>
                                      </p:cBhvr>
                                    </p:animEffect>
                                  </p:childTnLst>
                                </p:cTn>
                              </p:par>
                              <p:par>
                                <p:cTn id="36" presetID="22" presetClass="entr" presetSubtype="2" fill="hold" grpId="0" nodeType="withEffect">
                                  <p:stCondLst>
                                    <p:cond delay="500"/>
                                  </p:stCondLst>
                                  <p:childTnLst>
                                    <p:set>
                                      <p:cBhvr>
                                        <p:cTn id="37" dur="1" fill="hold">
                                          <p:stCondLst>
                                            <p:cond delay="0"/>
                                          </p:stCondLst>
                                        </p:cTn>
                                        <p:tgtEl>
                                          <p:spTgt spid="87"/>
                                        </p:tgtEl>
                                        <p:attrNameLst>
                                          <p:attrName>style.visibility</p:attrName>
                                        </p:attrNameLst>
                                      </p:cBhvr>
                                      <p:to>
                                        <p:strVal val="visible"/>
                                      </p:to>
                                    </p:set>
                                    <p:animEffect transition="in" filter="wipe(right)">
                                      <p:cBhvr>
                                        <p:cTn id="38" dur="500"/>
                                        <p:tgtEl>
                                          <p:spTgt spid="87"/>
                                        </p:tgtEl>
                                      </p:cBhvr>
                                    </p:animEffect>
                                  </p:childTnLst>
                                </p:cTn>
                              </p:par>
                            </p:childTnLst>
                          </p:cTn>
                        </p:par>
                        <p:par>
                          <p:cTn id="39" fill="hold">
                            <p:stCondLst>
                              <p:cond delay="5000"/>
                            </p:stCondLst>
                            <p:childTnLst>
                              <p:par>
                                <p:cTn id="40" presetID="22" presetClass="entr" presetSubtype="8" fill="hold" nodeType="afterEffect">
                                  <p:stCondLst>
                                    <p:cond delay="25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100"/>
                                        </p:tgtEl>
                                        <p:attrNameLst>
                                          <p:attrName>style.visibility</p:attrName>
                                        </p:attrNameLst>
                                      </p:cBhvr>
                                      <p:to>
                                        <p:strVal val="visible"/>
                                      </p:to>
                                    </p:set>
                                    <p:animEffect transition="in" filter="wipe(left)">
                                      <p:cBhvr>
                                        <p:cTn id="45" dur="500"/>
                                        <p:tgtEl>
                                          <p:spTgt spid="100"/>
                                        </p:tgtEl>
                                      </p:cBhvr>
                                    </p:animEffect>
                                  </p:childTnLst>
                                </p:cTn>
                              </p:par>
                            </p:childTnLst>
                          </p:cTn>
                        </p:par>
                        <p:par>
                          <p:cTn id="46" fill="hold">
                            <p:stCondLst>
                              <p:cond delay="6000"/>
                            </p:stCondLst>
                            <p:childTnLst>
                              <p:par>
                                <p:cTn id="47" presetID="22" presetClass="entr" presetSubtype="2" fill="hold" nodeType="afterEffect">
                                  <p:stCondLst>
                                    <p:cond delay="250"/>
                                  </p:stCondLst>
                                  <p:childTnLst>
                                    <p:set>
                                      <p:cBhvr>
                                        <p:cTn id="48" dur="1" fill="hold">
                                          <p:stCondLst>
                                            <p:cond delay="0"/>
                                          </p:stCondLst>
                                        </p:cTn>
                                        <p:tgtEl>
                                          <p:spTgt spid="62"/>
                                        </p:tgtEl>
                                        <p:attrNameLst>
                                          <p:attrName>style.visibility</p:attrName>
                                        </p:attrNameLst>
                                      </p:cBhvr>
                                      <p:to>
                                        <p:strVal val="visible"/>
                                      </p:to>
                                    </p:set>
                                    <p:animEffect transition="in" filter="wipe(right)">
                                      <p:cBhvr>
                                        <p:cTn id="49" dur="500"/>
                                        <p:tgtEl>
                                          <p:spTgt spid="62"/>
                                        </p:tgtEl>
                                      </p:cBhvr>
                                    </p:animEffect>
                                  </p:childTnLst>
                                </p:cTn>
                              </p:par>
                              <p:par>
                                <p:cTn id="50" presetID="22" presetClass="entr" presetSubtype="2" fill="hold" grpId="0" nodeType="withEffect">
                                  <p:stCondLst>
                                    <p:cond delay="500"/>
                                  </p:stCondLst>
                                  <p:childTnLst>
                                    <p:set>
                                      <p:cBhvr>
                                        <p:cTn id="51" dur="1" fill="hold">
                                          <p:stCondLst>
                                            <p:cond delay="0"/>
                                          </p:stCondLst>
                                        </p:cTn>
                                        <p:tgtEl>
                                          <p:spTgt spid="67"/>
                                        </p:tgtEl>
                                        <p:attrNameLst>
                                          <p:attrName>style.visibility</p:attrName>
                                        </p:attrNameLst>
                                      </p:cBhvr>
                                      <p:to>
                                        <p:strVal val="visible"/>
                                      </p:to>
                                    </p:set>
                                    <p:animEffect transition="in" filter="wipe(right)">
                                      <p:cBhvr>
                                        <p:cTn id="52" dur="500"/>
                                        <p:tgtEl>
                                          <p:spTgt spid="67"/>
                                        </p:tgtEl>
                                      </p:cBhvr>
                                    </p:animEffect>
                                  </p:childTnLst>
                                </p:cTn>
                              </p:par>
                            </p:childTnLst>
                          </p:cTn>
                        </p:par>
                        <p:par>
                          <p:cTn id="53" fill="hold">
                            <p:stCondLst>
                              <p:cond delay="7000"/>
                            </p:stCondLst>
                            <p:childTnLst>
                              <p:par>
                                <p:cTn id="54" presetID="22" presetClass="entr" presetSubtype="8" fill="hold" nodeType="afterEffect">
                                  <p:stCondLst>
                                    <p:cond delay="25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par>
                                <p:cTn id="57" presetID="22" presetClass="entr" presetSubtype="8" fill="hold" grpId="0" nodeType="withEffect">
                                  <p:stCondLst>
                                    <p:cond delay="50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500"/>
                                        <p:tgtEl>
                                          <p:spTgt spid="51"/>
                                        </p:tgtEl>
                                      </p:cBhvr>
                                    </p:animEffect>
                                  </p:childTnLst>
                                </p:cTn>
                              </p:par>
                            </p:childTnLst>
                          </p:cTn>
                        </p:par>
                        <p:par>
                          <p:cTn id="60" fill="hold">
                            <p:stCondLst>
                              <p:cond delay="8000"/>
                            </p:stCondLst>
                            <p:childTnLst>
                              <p:par>
                                <p:cTn id="61" presetID="22" presetClass="entr" presetSubtype="2" fill="hold" nodeType="afterEffect">
                                  <p:stCondLst>
                                    <p:cond delay="250"/>
                                  </p:stCondLst>
                                  <p:childTnLst>
                                    <p:set>
                                      <p:cBhvr>
                                        <p:cTn id="62" dur="1" fill="hold">
                                          <p:stCondLst>
                                            <p:cond delay="0"/>
                                          </p:stCondLst>
                                        </p:cTn>
                                        <p:tgtEl>
                                          <p:spTgt spid="52"/>
                                        </p:tgtEl>
                                        <p:attrNameLst>
                                          <p:attrName>style.visibility</p:attrName>
                                        </p:attrNameLst>
                                      </p:cBhvr>
                                      <p:to>
                                        <p:strVal val="visible"/>
                                      </p:to>
                                    </p:set>
                                    <p:animEffect transition="in" filter="wipe(right)">
                                      <p:cBhvr>
                                        <p:cTn id="63" dur="500"/>
                                        <p:tgtEl>
                                          <p:spTgt spid="52"/>
                                        </p:tgtEl>
                                      </p:cBhvr>
                                    </p:animEffect>
                                  </p:childTnLst>
                                </p:cTn>
                              </p:par>
                              <p:par>
                                <p:cTn id="64" presetID="22" presetClass="entr" presetSubtype="2" fill="hold" grpId="0" nodeType="withEffect">
                                  <p:stCondLst>
                                    <p:cond delay="500"/>
                                  </p:stCondLst>
                                  <p:childTnLst>
                                    <p:set>
                                      <p:cBhvr>
                                        <p:cTn id="65" dur="1" fill="hold">
                                          <p:stCondLst>
                                            <p:cond delay="0"/>
                                          </p:stCondLst>
                                        </p:cTn>
                                        <p:tgtEl>
                                          <p:spTgt spid="70"/>
                                        </p:tgtEl>
                                        <p:attrNameLst>
                                          <p:attrName>style.visibility</p:attrName>
                                        </p:attrNameLst>
                                      </p:cBhvr>
                                      <p:to>
                                        <p:strVal val="visible"/>
                                      </p:to>
                                    </p:set>
                                    <p:animEffect transition="in" filter="wipe(right)">
                                      <p:cBhvr>
                                        <p:cTn id="6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4" grpId="0"/>
      <p:bldP spid="87" grpId="0"/>
      <p:bldP spid="100" grpId="0"/>
      <p:bldP spid="104" grpId="0"/>
      <p:bldP spid="43" grpId="0"/>
      <p:bldP spid="67" grpId="0"/>
      <p:bldP spid="51" grpId="0"/>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66947" y="5915567"/>
            <a:ext cx="12125053" cy="942433"/>
          </a:xfrm>
          <a:prstGeom prst="rect">
            <a:avLst/>
          </a:prstGeom>
          <a:solidFill>
            <a:schemeClr val="bg1"/>
          </a:solidFill>
          <a:ln>
            <a:solidFill>
              <a:schemeClr val="bg1"/>
            </a:solidFill>
          </a:ln>
        </p:spPr>
        <p:txBody>
          <a:bodyPr wrap="square" rtlCol="0">
            <a:spAutoFit/>
          </a:bodyPr>
          <a:lstStyle/>
          <a:p>
            <a:endParaRPr lang="fr-FR"/>
          </a:p>
        </p:txBody>
      </p:sp>
      <p:sp>
        <p:nvSpPr>
          <p:cNvPr id="2" name="Titre 1"/>
          <p:cNvSpPr>
            <a:spLocks noGrp="1"/>
          </p:cNvSpPr>
          <p:nvPr>
            <p:ph type="title"/>
          </p:nvPr>
        </p:nvSpPr>
        <p:spPr/>
        <p:txBody>
          <a:bodyPr anchor="ctr">
            <a:normAutofit/>
          </a:bodyPr>
          <a:lstStyle/>
          <a:p>
            <a:r>
              <a:rPr lang="fr-FR" sz="3200" dirty="0"/>
              <a:t>Un réseau De partenaires mobilisés aux côtés des collectivités</a:t>
            </a:r>
          </a:p>
        </p:txBody>
      </p:sp>
      <p:sp>
        <p:nvSpPr>
          <p:cNvPr id="4" name="Rectangle 3"/>
          <p:cNvSpPr/>
          <p:nvPr/>
        </p:nvSpPr>
        <p:spPr>
          <a:xfrm>
            <a:off x="10281804" y="5562276"/>
            <a:ext cx="1814946" cy="7065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4">
                    <a:lumMod val="50000"/>
                  </a:schemeClr>
                </a:solidFill>
              </a:rPr>
              <a:t>LOGO Entreprise</a:t>
            </a:r>
          </a:p>
        </p:txBody>
      </p:sp>
      <p:pic>
        <p:nvPicPr>
          <p:cNvPr id="6" name="Image 5"/>
          <p:cNvPicPr>
            <a:picLocks noChangeAspect="1"/>
          </p:cNvPicPr>
          <p:nvPr/>
        </p:nvPicPr>
        <p:blipFill>
          <a:blip r:embed="rId2"/>
          <a:stretch>
            <a:fillRect/>
          </a:stretch>
        </p:blipFill>
        <p:spPr>
          <a:xfrm>
            <a:off x="10399435" y="5610662"/>
            <a:ext cx="341203" cy="304905"/>
          </a:xfrm>
          <a:prstGeom prst="rect">
            <a:avLst/>
          </a:prstGeom>
        </p:spPr>
      </p:pic>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11" name="Image 10"/>
          <p:cNvPicPr/>
          <p:nvPr/>
        </p:nvPicPr>
        <p:blipFill>
          <a:blip r:embed="rId3" cstate="print">
            <a:extLst>
              <a:ext uri="{28A0092B-C50C-407E-A947-70E740481C1C}">
                <a14:useLocalDpi xmlns:a14="http://schemas.microsoft.com/office/drawing/2010/main" val="0"/>
              </a:ext>
            </a:extLst>
          </a:blip>
          <a:stretch>
            <a:fillRect/>
          </a:stretch>
        </p:blipFill>
        <p:spPr>
          <a:xfrm>
            <a:off x="57760" y="1600344"/>
            <a:ext cx="5715000" cy="2818765"/>
          </a:xfrm>
          <a:prstGeom prst="rect">
            <a:avLst/>
          </a:prstGeom>
          <a:solidFill>
            <a:schemeClr val="bg1"/>
          </a:solidFill>
          <a:ln w="28575">
            <a:solidFill>
              <a:schemeClr val="bg1"/>
            </a:solidFill>
          </a:ln>
        </p:spPr>
      </p:pic>
      <p:pic>
        <p:nvPicPr>
          <p:cNvPr id="12" name="Image 11"/>
          <p:cNvPicPr>
            <a:picLocks noChangeAspect="1"/>
          </p:cNvPicPr>
          <p:nvPr/>
        </p:nvPicPr>
        <p:blipFill>
          <a:blip r:embed="rId4"/>
          <a:stretch>
            <a:fillRect/>
          </a:stretch>
        </p:blipFill>
        <p:spPr>
          <a:xfrm>
            <a:off x="5874843" y="617837"/>
            <a:ext cx="3654377" cy="3244476"/>
          </a:xfrm>
          <a:prstGeom prst="rect">
            <a:avLst/>
          </a:prstGeom>
        </p:spPr>
      </p:pic>
      <p:sp>
        <p:nvSpPr>
          <p:cNvPr id="13" name="Espace réservé du contenu 8"/>
          <p:cNvSpPr>
            <a:spLocks noGrp="1"/>
          </p:cNvSpPr>
          <p:nvPr>
            <p:ph idx="1"/>
          </p:nvPr>
        </p:nvSpPr>
        <p:spPr>
          <a:xfrm>
            <a:off x="1385745" y="1165503"/>
            <a:ext cx="3253990" cy="869683"/>
          </a:xfrm>
        </p:spPr>
        <p:txBody>
          <a:bodyPr>
            <a:noAutofit/>
          </a:bodyPr>
          <a:lstStyle/>
          <a:p>
            <a:pPr marL="0" indent="0">
              <a:buNone/>
            </a:pPr>
            <a:r>
              <a:rPr lang="fr-FR" sz="3200" dirty="0">
                <a:solidFill>
                  <a:schemeClr val="accent5">
                    <a:lumMod val="75000"/>
                  </a:schemeClr>
                </a:solidFill>
              </a:rPr>
              <a:t>www.teddif.org</a:t>
            </a:r>
          </a:p>
        </p:txBody>
      </p:sp>
      <p:pic>
        <p:nvPicPr>
          <p:cNvPr id="14" name="Image 13"/>
          <p:cNvPicPr>
            <a:picLocks noChangeAspect="1"/>
          </p:cNvPicPr>
          <p:nvPr/>
        </p:nvPicPr>
        <p:blipFill>
          <a:blip r:embed="rId5"/>
          <a:stretch>
            <a:fillRect/>
          </a:stretch>
        </p:blipFill>
        <p:spPr>
          <a:xfrm>
            <a:off x="329791" y="4664935"/>
            <a:ext cx="3107517" cy="2059084"/>
          </a:xfrm>
          <a:prstGeom prst="rect">
            <a:avLst/>
          </a:prstGeom>
        </p:spPr>
      </p:pic>
      <p:pic>
        <p:nvPicPr>
          <p:cNvPr id="15" name="Image 14"/>
          <p:cNvPicPr>
            <a:picLocks noChangeAspect="1"/>
          </p:cNvPicPr>
          <p:nvPr/>
        </p:nvPicPr>
        <p:blipFill>
          <a:blip r:embed="rId6"/>
          <a:stretch>
            <a:fillRect/>
          </a:stretch>
        </p:blipFill>
        <p:spPr>
          <a:xfrm>
            <a:off x="10172900" y="4115722"/>
            <a:ext cx="1828184" cy="2636804"/>
          </a:xfrm>
          <a:prstGeom prst="rect">
            <a:avLst/>
          </a:prstGeom>
        </p:spPr>
      </p:pic>
      <p:pic>
        <p:nvPicPr>
          <p:cNvPr id="17" name="Image 16"/>
          <p:cNvPicPr>
            <a:picLocks noChangeAspect="1"/>
          </p:cNvPicPr>
          <p:nvPr/>
        </p:nvPicPr>
        <p:blipFill>
          <a:blip r:embed="rId7"/>
          <a:stretch>
            <a:fillRect/>
          </a:stretch>
        </p:blipFill>
        <p:spPr>
          <a:xfrm>
            <a:off x="8224115" y="4156870"/>
            <a:ext cx="1757869" cy="2636803"/>
          </a:xfrm>
          <a:prstGeom prst="rect">
            <a:avLst/>
          </a:prstGeom>
        </p:spPr>
      </p:pic>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1518" y="4156870"/>
            <a:ext cx="1916931" cy="2701130"/>
          </a:xfrm>
          <a:prstGeom prst="rect">
            <a:avLst/>
          </a:prstGeom>
        </p:spPr>
      </p:pic>
      <p:pic>
        <p:nvPicPr>
          <p:cNvPr id="20" name="Image 19"/>
          <p:cNvPicPr>
            <a:picLocks noChangeAspect="1"/>
          </p:cNvPicPr>
          <p:nvPr/>
        </p:nvPicPr>
        <p:blipFill>
          <a:blip r:embed="rId9"/>
          <a:stretch>
            <a:fillRect/>
          </a:stretch>
        </p:blipFill>
        <p:spPr>
          <a:xfrm>
            <a:off x="9260594" y="1394379"/>
            <a:ext cx="2960087" cy="2043512"/>
          </a:xfrm>
          <a:prstGeom prst="rect">
            <a:avLst/>
          </a:prstGeom>
        </p:spPr>
      </p:pic>
      <p:pic>
        <p:nvPicPr>
          <p:cNvPr id="19" name="Imag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2305" y="4239531"/>
            <a:ext cx="1887168" cy="2572027"/>
          </a:xfrm>
          <a:prstGeom prst="rect">
            <a:avLst/>
          </a:prstGeom>
        </p:spPr>
      </p:pic>
    </p:spTree>
    <p:extLst>
      <p:ext uri="{BB962C8B-B14F-4D97-AF65-F5344CB8AC3E}">
        <p14:creationId xmlns:p14="http://schemas.microsoft.com/office/powerpoint/2010/main" val="40184079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25" y="4226814"/>
            <a:ext cx="2387319" cy="2016224"/>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5910" y="512678"/>
            <a:ext cx="1632181" cy="865215"/>
          </a:xfrm>
          <a:prstGeom prst="rect">
            <a:avLst/>
          </a:prstGeom>
        </p:spPr>
      </p:pic>
      <p:pic>
        <p:nvPicPr>
          <p:cNvPr id="4" name="Espace réservé du contenu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68341" y="6165304"/>
            <a:ext cx="2881376" cy="603504"/>
          </a:xfrm>
        </p:spPr>
      </p:pic>
      <p:cxnSp>
        <p:nvCxnSpPr>
          <p:cNvPr id="14" name="Connecteur droit 13"/>
          <p:cNvCxnSpPr>
            <a:stCxn id="4" idx="1"/>
          </p:cNvCxnSpPr>
          <p:nvPr/>
        </p:nvCxnSpPr>
        <p:spPr>
          <a:xfrm flipH="1">
            <a:off x="0" y="6467056"/>
            <a:ext cx="9168341" cy="0"/>
          </a:xfrm>
          <a:prstGeom prst="line">
            <a:avLst/>
          </a:prstGeom>
          <a:ln w="19050">
            <a:solidFill>
              <a:srgbClr val="E32718"/>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9872" y="6484397"/>
            <a:ext cx="2172390" cy="230832"/>
          </a:xfrm>
          <a:prstGeom prst="rect">
            <a:avLst/>
          </a:prstGeom>
          <a:noFill/>
        </p:spPr>
        <p:txBody>
          <a:bodyPr wrap="none" rtlCol="0">
            <a:spAutoFit/>
          </a:bodyPr>
          <a:lstStyle/>
          <a:p>
            <a:r>
              <a:rPr lang="fr-FR" sz="900" dirty="0">
                <a:latin typeface="Arial" panose="020B0604020202020204" pitchFamily="34" charset="0"/>
                <a:cs typeface="Arial" panose="020B0604020202020204" pitchFamily="34" charset="0"/>
              </a:rPr>
              <a:t>Direction des entreprises et de l’emploi</a:t>
            </a:r>
          </a:p>
        </p:txBody>
      </p:sp>
      <p:sp>
        <p:nvSpPr>
          <p:cNvPr id="33" name="ZoneTexte 32"/>
          <p:cNvSpPr txBox="1"/>
          <p:nvPr/>
        </p:nvSpPr>
        <p:spPr>
          <a:xfrm>
            <a:off x="1413837" y="305074"/>
            <a:ext cx="10058760" cy="523220"/>
          </a:xfrm>
          <a:prstGeom prst="rect">
            <a:avLst/>
          </a:prstGeom>
          <a:noFill/>
        </p:spPr>
        <p:txBody>
          <a:bodyPr wrap="square" rtlCol="0">
            <a:spAutoFit/>
          </a:bodyPr>
          <a:lstStyle/>
          <a:p>
            <a:r>
              <a:rPr lang="fr-FR" altLang="fr-FR" sz="2800" b="1" dirty="0">
                <a:solidFill>
                  <a:srgbClr val="F68222"/>
                </a:solidFill>
                <a:latin typeface="Arial" panose="020B0604020202020204" pitchFamily="34" charset="0"/>
                <a:cs typeface="Arial" panose="020B0604020202020204" pitchFamily="34" charset="0"/>
              </a:rPr>
              <a:t>Les aides </a:t>
            </a:r>
            <a:r>
              <a:rPr lang="fr-FR" altLang="fr-FR" sz="2800" b="1" dirty="0" err="1">
                <a:solidFill>
                  <a:srgbClr val="F68222"/>
                </a:solidFill>
                <a:latin typeface="Arial" panose="020B0604020202020204" pitchFamily="34" charset="0"/>
                <a:cs typeface="Arial" panose="020B0604020202020204" pitchFamily="34" charset="0"/>
              </a:rPr>
              <a:t>TP’up</a:t>
            </a:r>
            <a:r>
              <a:rPr lang="fr-FR" altLang="fr-FR" sz="2800" b="1" dirty="0">
                <a:solidFill>
                  <a:srgbClr val="F68222"/>
                </a:solidFill>
                <a:latin typeface="Arial" panose="020B0604020202020204" pitchFamily="34" charset="0"/>
                <a:cs typeface="Arial" panose="020B0604020202020204" pitchFamily="34" charset="0"/>
              </a:rPr>
              <a:t> et </a:t>
            </a:r>
            <a:r>
              <a:rPr lang="fr-FR" altLang="fr-FR" sz="2800" b="1" dirty="0" err="1">
                <a:solidFill>
                  <a:srgbClr val="F68222"/>
                </a:solidFill>
                <a:latin typeface="Arial" panose="020B0604020202020204" pitchFamily="34" charset="0"/>
                <a:cs typeface="Arial" panose="020B0604020202020204" pitchFamily="34" charset="0"/>
              </a:rPr>
              <a:t>PM’up</a:t>
            </a:r>
            <a:endParaRPr lang="fr-FR" sz="2800" b="1" dirty="0">
              <a:solidFill>
                <a:srgbClr val="F68222"/>
              </a:solidFill>
              <a:latin typeface="Arial" panose="020B0604020202020204" pitchFamily="34" charset="0"/>
              <a:cs typeface="Arial" panose="020B0604020202020204" pitchFamily="34" charset="0"/>
            </a:endParaRPr>
          </a:p>
        </p:txBody>
      </p:sp>
      <p:cxnSp>
        <p:nvCxnSpPr>
          <p:cNvPr id="6" name="Connecteur droit 5"/>
          <p:cNvCxnSpPr/>
          <p:nvPr/>
        </p:nvCxnSpPr>
        <p:spPr>
          <a:xfrm>
            <a:off x="0" y="566684"/>
            <a:ext cx="1168752" cy="1"/>
          </a:xfrm>
          <a:prstGeom prst="line">
            <a:avLst/>
          </a:prstGeom>
          <a:ln>
            <a:solidFill>
              <a:srgbClr val="F68222"/>
            </a:solidFill>
          </a:ln>
          <a:effectLst/>
        </p:spPr>
        <p:style>
          <a:lnRef idx="2">
            <a:schemeClr val="accent1"/>
          </a:lnRef>
          <a:fillRef idx="0">
            <a:schemeClr val="accent1"/>
          </a:fillRef>
          <a:effectRef idx="1">
            <a:schemeClr val="accent1"/>
          </a:effectRef>
          <a:fontRef idx="minor">
            <a:schemeClr val="tx1"/>
          </a:fontRef>
        </p:style>
      </p:cxnSp>
      <p:sp>
        <p:nvSpPr>
          <p:cNvPr id="8" name="Ellipse 7"/>
          <p:cNvSpPr/>
          <p:nvPr/>
        </p:nvSpPr>
        <p:spPr>
          <a:xfrm>
            <a:off x="1055440" y="512678"/>
            <a:ext cx="144016" cy="108012"/>
          </a:xfrm>
          <a:prstGeom prst="ellipse">
            <a:avLst/>
          </a:prstGeom>
          <a:solidFill>
            <a:srgbClr val="F68222"/>
          </a:solidFill>
          <a:ln>
            <a:solidFill>
              <a:srgbClr val="F68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6">
                  <a:lumMod val="75000"/>
                </a:schemeClr>
              </a:solidFill>
            </a:endParaRPr>
          </a:p>
        </p:txBody>
      </p:sp>
      <p:sp>
        <p:nvSpPr>
          <p:cNvPr id="11" name="ZoneTexte 10"/>
          <p:cNvSpPr txBox="1"/>
          <p:nvPr/>
        </p:nvSpPr>
        <p:spPr>
          <a:xfrm>
            <a:off x="368648" y="1268759"/>
            <a:ext cx="11233248" cy="3747180"/>
          </a:xfrm>
          <a:prstGeom prst="rect">
            <a:avLst/>
          </a:prstGeom>
          <a:noFill/>
        </p:spPr>
        <p:txBody>
          <a:bodyPr wrap="square" rtlCol="0">
            <a:spAutoFit/>
          </a:bodyPr>
          <a:lstStyle/>
          <a:p>
            <a:pPr marL="285750" indent="-285750" algn="just">
              <a:buClr>
                <a:srgbClr val="F68222"/>
              </a:buClr>
              <a:buFont typeface="Wingdings" panose="05000000000000000000" pitchFamily="2" charset="2"/>
              <a:buChar char="Ø"/>
              <a:defRPr/>
            </a:pPr>
            <a:r>
              <a:rPr lang="fr-FR" altLang="fr-FR" b="1" kern="0" dirty="0">
                <a:latin typeface="Arial" panose="020B0604020202020204" pitchFamily="34" charset="0"/>
                <a:cs typeface="Arial" panose="020B0604020202020204" pitchFamily="34" charset="0"/>
              </a:rPr>
              <a:t>Une subvention pour financer la stratégie de croissance des TPE et PME franciliennes :</a:t>
            </a:r>
          </a:p>
          <a:p>
            <a:pPr marL="1200150" lvl="2" indent="-285750" algn="just">
              <a:buClr>
                <a:srgbClr val="F68222"/>
              </a:buClr>
              <a:buFont typeface="Arial" panose="020B0604020202020204" pitchFamily="34" charset="0"/>
              <a:buChar char="•"/>
              <a:defRPr/>
            </a:pPr>
            <a:endParaRPr lang="fr-FR" altLang="fr-FR" kern="0" dirty="0">
              <a:latin typeface="Arial" panose="020B0604020202020204" pitchFamily="34" charset="0"/>
              <a:cs typeface="Arial" panose="020B0604020202020204" pitchFamily="34" charset="0"/>
            </a:endParaRPr>
          </a:p>
          <a:p>
            <a:pPr marL="1200150" lvl="2" indent="-285750" algn="just">
              <a:buClr>
                <a:srgbClr val="F68222"/>
              </a:buClr>
              <a:buFont typeface="Arial" panose="020B0604020202020204" pitchFamily="34" charset="0"/>
              <a:buChar char="•"/>
              <a:defRPr/>
            </a:pPr>
            <a:r>
              <a:rPr lang="fr-FR" altLang="fr-FR" b="1" kern="0" dirty="0">
                <a:latin typeface="Arial" panose="020B0604020202020204" pitchFamily="34" charset="0"/>
                <a:cs typeface="Arial" panose="020B0604020202020204" pitchFamily="34" charset="0"/>
              </a:rPr>
              <a:t>55 000€ maximum pour </a:t>
            </a:r>
            <a:r>
              <a:rPr lang="fr-FR" altLang="fr-FR" b="1" kern="0" dirty="0" err="1">
                <a:latin typeface="Arial" panose="020B0604020202020204" pitchFamily="34" charset="0"/>
                <a:cs typeface="Arial" panose="020B0604020202020204" pitchFamily="34" charset="0"/>
              </a:rPr>
              <a:t>TP’up</a:t>
            </a:r>
            <a:r>
              <a:rPr lang="fr-FR" altLang="fr-FR" b="1" kern="0" dirty="0">
                <a:latin typeface="Arial" panose="020B0604020202020204" pitchFamily="34" charset="0"/>
                <a:cs typeface="Arial" panose="020B0604020202020204" pitchFamily="34" charset="0"/>
              </a:rPr>
              <a:t> </a:t>
            </a:r>
            <a:endParaRPr lang="fr-FR" altLang="fr-FR" kern="0" dirty="0">
              <a:latin typeface="Arial" panose="020B0604020202020204" pitchFamily="34" charset="0"/>
              <a:cs typeface="Arial" panose="020B0604020202020204" pitchFamily="34" charset="0"/>
            </a:endParaRPr>
          </a:p>
          <a:p>
            <a:pPr lvl="3" algn="just">
              <a:buClr>
                <a:srgbClr val="F68222"/>
              </a:buClr>
              <a:defRPr/>
            </a:pPr>
            <a:r>
              <a:rPr lang="fr-FR" altLang="fr-FR" kern="0" dirty="0">
                <a:latin typeface="Arial" panose="020B0604020202020204" pitchFamily="34" charset="0"/>
                <a:cs typeface="Arial" panose="020B0604020202020204" pitchFamily="34" charset="0"/>
              </a:rPr>
              <a:t>98 lauréats en 2018 sur 253 candidatures soit 38,7 % de lauréats.</a:t>
            </a:r>
          </a:p>
          <a:p>
            <a:pPr marL="1200150" lvl="2" indent="-285750" algn="just">
              <a:buClr>
                <a:srgbClr val="F68222"/>
              </a:buClr>
              <a:buFont typeface="Arial" panose="020B0604020202020204" pitchFamily="34" charset="0"/>
              <a:buChar char="•"/>
              <a:defRPr/>
            </a:pPr>
            <a:endParaRPr lang="fr-FR" altLang="fr-FR" sz="1050" kern="0" dirty="0">
              <a:latin typeface="Arial" panose="020B0604020202020204" pitchFamily="34" charset="0"/>
              <a:cs typeface="Arial" panose="020B0604020202020204" pitchFamily="34" charset="0"/>
            </a:endParaRPr>
          </a:p>
          <a:p>
            <a:pPr marL="1200150" lvl="2" indent="-285750" algn="just">
              <a:buClr>
                <a:srgbClr val="F68222"/>
              </a:buClr>
              <a:buFont typeface="Arial" panose="020B0604020202020204" pitchFamily="34" charset="0"/>
              <a:buChar char="•"/>
              <a:defRPr/>
            </a:pPr>
            <a:r>
              <a:rPr lang="fr-FR" altLang="fr-FR" b="1" kern="0" dirty="0">
                <a:latin typeface="Arial" panose="020B0604020202020204" pitchFamily="34" charset="0"/>
                <a:cs typeface="Arial" panose="020B0604020202020204" pitchFamily="34" charset="0"/>
              </a:rPr>
              <a:t>Jusqu’à 250 000€ pour </a:t>
            </a:r>
            <a:r>
              <a:rPr lang="fr-FR" altLang="fr-FR" b="1" kern="0" dirty="0" err="1">
                <a:latin typeface="Arial" panose="020B0604020202020204" pitchFamily="34" charset="0"/>
                <a:cs typeface="Arial" panose="020B0604020202020204" pitchFamily="34" charset="0"/>
              </a:rPr>
              <a:t>PM’up</a:t>
            </a:r>
            <a:r>
              <a:rPr lang="fr-FR" altLang="fr-FR" b="1" kern="0" dirty="0">
                <a:latin typeface="Arial" panose="020B0604020202020204" pitchFamily="34" charset="0"/>
                <a:cs typeface="Arial" panose="020B0604020202020204" pitchFamily="34" charset="0"/>
              </a:rPr>
              <a:t> </a:t>
            </a:r>
            <a:endParaRPr lang="fr-FR" altLang="fr-FR" kern="0" dirty="0">
              <a:latin typeface="Arial" panose="020B0604020202020204" pitchFamily="34" charset="0"/>
              <a:cs typeface="Arial" panose="020B0604020202020204" pitchFamily="34" charset="0"/>
            </a:endParaRPr>
          </a:p>
          <a:p>
            <a:pPr lvl="3" algn="just">
              <a:buClr>
                <a:srgbClr val="F68222"/>
              </a:buClr>
              <a:defRPr/>
            </a:pPr>
            <a:r>
              <a:rPr lang="fr-FR" altLang="fr-FR" kern="0" dirty="0">
                <a:latin typeface="Arial" panose="020B0604020202020204" pitchFamily="34" charset="0"/>
                <a:cs typeface="Arial" panose="020B0604020202020204" pitchFamily="34" charset="0"/>
              </a:rPr>
              <a:t>142 lauréats en 2018 sur 430 candidatures soit 33% de lauréats</a:t>
            </a:r>
          </a:p>
          <a:p>
            <a:pPr marL="285750" indent="-285750" algn="just">
              <a:buClr>
                <a:srgbClr val="F68222"/>
              </a:buClr>
              <a:buFont typeface="Wingdings" panose="05000000000000000000" pitchFamily="2" charset="2"/>
              <a:buChar char="Ø"/>
              <a:defRPr/>
            </a:pPr>
            <a:endParaRPr lang="fr-FR" altLang="fr-FR" kern="0" dirty="0">
              <a:latin typeface="Arial" panose="020B0604020202020204" pitchFamily="34" charset="0"/>
              <a:cs typeface="Arial" panose="020B0604020202020204" pitchFamily="34" charset="0"/>
            </a:endParaRPr>
          </a:p>
          <a:p>
            <a:pPr marL="285750" indent="-285750" algn="just">
              <a:buClr>
                <a:srgbClr val="F68222"/>
              </a:buClr>
              <a:buFont typeface="Wingdings" panose="05000000000000000000" pitchFamily="2" charset="2"/>
              <a:buChar char="Ø"/>
              <a:defRPr/>
            </a:pPr>
            <a:r>
              <a:rPr lang="fr-FR" altLang="fr-FR" b="1" kern="0" dirty="0">
                <a:latin typeface="Arial" panose="020B0604020202020204" pitchFamily="34" charset="0"/>
                <a:cs typeface="Arial" panose="020B0604020202020204" pitchFamily="34" charset="0"/>
              </a:rPr>
              <a:t>Simplicité : </a:t>
            </a:r>
            <a:r>
              <a:rPr lang="fr-FR" altLang="fr-FR" kern="0" dirty="0">
                <a:latin typeface="Arial" panose="020B0604020202020204" pitchFamily="34" charset="0"/>
                <a:cs typeface="Arial" panose="020B0604020202020204" pitchFamily="34" charset="0"/>
              </a:rPr>
              <a:t>candidature en ligne, instruction au fil de l’eau, l’aide s’ajuste au projet</a:t>
            </a:r>
          </a:p>
          <a:p>
            <a:pPr marL="2863850" indent="-285750" algn="just">
              <a:buClr>
                <a:srgbClr val="F68222"/>
              </a:buClr>
              <a:buFont typeface="Wingdings" panose="05000000000000000000" pitchFamily="2" charset="2"/>
              <a:buChar char="Ø"/>
              <a:defRPr/>
            </a:pPr>
            <a:r>
              <a:rPr lang="fr-FR" altLang="fr-FR" b="1" kern="0" dirty="0">
                <a:latin typeface="Arial" panose="020B0604020202020204" pitchFamily="34" charset="0"/>
                <a:cs typeface="Arial" panose="020B0604020202020204" pitchFamily="34" charset="0"/>
              </a:rPr>
              <a:t>Accompagnement :</a:t>
            </a:r>
            <a:r>
              <a:rPr lang="fr-FR" altLang="fr-FR" kern="0" dirty="0">
                <a:latin typeface="Arial" panose="020B0604020202020204" pitchFamily="34" charset="0"/>
                <a:cs typeface="Arial" panose="020B0604020202020204" pitchFamily="34" charset="0"/>
              </a:rPr>
              <a:t> dans le cadre de l’instruction de la candidature un chargé de mission vient à la rencontre du dirigeant pour l’aider à finaliser son projet. </a:t>
            </a:r>
          </a:p>
          <a:p>
            <a:pPr marL="2863850" indent="-285750" algn="just">
              <a:buClr>
                <a:srgbClr val="F68222"/>
              </a:buClr>
              <a:buFont typeface="Wingdings" panose="05000000000000000000" pitchFamily="2" charset="2"/>
              <a:buChar char="Ø"/>
              <a:defRPr/>
            </a:pPr>
            <a:endParaRPr lang="fr-FR" altLang="fr-FR" sz="1100" kern="0" dirty="0">
              <a:latin typeface="Arial" panose="020B0604020202020204" pitchFamily="34" charset="0"/>
              <a:cs typeface="Arial" panose="020B0604020202020204" pitchFamily="34" charset="0"/>
            </a:endParaRPr>
          </a:p>
          <a:p>
            <a:pPr marL="2863850" indent="-285750" algn="just">
              <a:buClr>
                <a:srgbClr val="F68222"/>
              </a:buClr>
              <a:buFont typeface="Wingdings" panose="05000000000000000000" pitchFamily="2" charset="2"/>
              <a:buChar char="Ø"/>
              <a:defRPr/>
            </a:pPr>
            <a:r>
              <a:rPr lang="fr-FR" b="1" dirty="0">
                <a:latin typeface="Arial" panose="020B0604020202020204" pitchFamily="34" charset="0"/>
                <a:cs typeface="Arial" panose="020B0604020202020204" pitchFamily="34" charset="0"/>
              </a:rPr>
              <a:t>Les entreprises lauréates </a:t>
            </a:r>
            <a:r>
              <a:rPr lang="fr-FR" b="1" dirty="0" err="1">
                <a:latin typeface="Arial" panose="020B0604020202020204" pitchFamily="34" charset="0"/>
                <a:cs typeface="Arial" panose="020B0604020202020204" pitchFamily="34" charset="0"/>
              </a:rPr>
              <a:t>TP’up</a:t>
            </a:r>
            <a:r>
              <a:rPr lang="fr-FR" b="1" dirty="0">
                <a:latin typeface="Arial" panose="020B0604020202020204" pitchFamily="34" charset="0"/>
                <a:cs typeface="Arial" panose="020B0604020202020204" pitchFamily="34" charset="0"/>
              </a:rPr>
              <a:t> et </a:t>
            </a:r>
            <a:r>
              <a:rPr lang="fr-FR" b="1" dirty="0" err="1">
                <a:latin typeface="Arial" panose="020B0604020202020204" pitchFamily="34" charset="0"/>
                <a:cs typeface="Arial" panose="020B0604020202020204" pitchFamily="34" charset="0"/>
              </a:rPr>
              <a:t>PM’up</a:t>
            </a:r>
            <a:r>
              <a:rPr lang="fr-FR" b="1" dirty="0">
                <a:latin typeface="Arial" panose="020B0604020202020204" pitchFamily="34" charset="0"/>
                <a:cs typeface="Arial" panose="020B0604020202020204" pitchFamily="34" charset="0"/>
              </a:rPr>
              <a:t> deviennent automatiquement membres du Paris </a:t>
            </a:r>
            <a:r>
              <a:rPr lang="fr-FR" b="1" dirty="0" err="1">
                <a:latin typeface="Arial" panose="020B0604020202020204" pitchFamily="34" charset="0"/>
                <a:cs typeface="Arial" panose="020B0604020202020204" pitchFamily="34" charset="0"/>
              </a:rPr>
              <a:t>Region</a:t>
            </a:r>
            <a:r>
              <a:rPr lang="fr-FR" b="1" dirty="0">
                <a:latin typeface="Arial" panose="020B0604020202020204" pitchFamily="34" charset="0"/>
                <a:cs typeface="Arial" panose="020B0604020202020204" pitchFamily="34" charset="0"/>
              </a:rPr>
              <a:t> Business Club</a:t>
            </a:r>
            <a:endParaRPr lang="fr-FR" altLang="fr-FR"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4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250"/>
                                  </p:stCondLst>
                                  <p:childTnLst>
                                    <p:animRot by="120000">
                                      <p:cBhvr>
                                        <p:cTn id="6" dur="125" fill="hold">
                                          <p:stCondLst>
                                            <p:cond delay="0"/>
                                          </p:stCondLst>
                                        </p:cTn>
                                        <p:tgtEl>
                                          <p:spTgt spid="9"/>
                                        </p:tgtEl>
                                        <p:attrNameLst>
                                          <p:attrName>r</p:attrName>
                                        </p:attrNameLst>
                                      </p:cBhvr>
                                    </p:animRot>
                                    <p:animRot by="-240000">
                                      <p:cBhvr>
                                        <p:cTn id="7" dur="250" fill="hold">
                                          <p:stCondLst>
                                            <p:cond delay="250"/>
                                          </p:stCondLst>
                                        </p:cTn>
                                        <p:tgtEl>
                                          <p:spTgt spid="9"/>
                                        </p:tgtEl>
                                        <p:attrNameLst>
                                          <p:attrName>r</p:attrName>
                                        </p:attrNameLst>
                                      </p:cBhvr>
                                    </p:animRot>
                                    <p:animRot by="240000">
                                      <p:cBhvr>
                                        <p:cTn id="8" dur="250" fill="hold">
                                          <p:stCondLst>
                                            <p:cond delay="500"/>
                                          </p:stCondLst>
                                        </p:cTn>
                                        <p:tgtEl>
                                          <p:spTgt spid="9"/>
                                        </p:tgtEl>
                                        <p:attrNameLst>
                                          <p:attrName>r</p:attrName>
                                        </p:attrNameLst>
                                      </p:cBhvr>
                                    </p:animRot>
                                    <p:animRot by="-240000">
                                      <p:cBhvr>
                                        <p:cTn id="9" dur="250" fill="hold">
                                          <p:stCondLst>
                                            <p:cond delay="750"/>
                                          </p:stCondLst>
                                        </p:cTn>
                                        <p:tgtEl>
                                          <p:spTgt spid="9"/>
                                        </p:tgtEl>
                                        <p:attrNameLst>
                                          <p:attrName>r</p:attrName>
                                        </p:attrNameLst>
                                      </p:cBhvr>
                                    </p:animRot>
                                    <p:animRot by="120000">
                                      <p:cBhvr>
                                        <p:cTn id="10" dur="250" fill="hold">
                                          <p:stCondLst>
                                            <p:cond delay="10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68341" y="6165304"/>
            <a:ext cx="2881376" cy="603504"/>
          </a:xfrm>
        </p:spPr>
      </p:pic>
      <p:cxnSp>
        <p:nvCxnSpPr>
          <p:cNvPr id="14" name="Connecteur droit 13"/>
          <p:cNvCxnSpPr>
            <a:stCxn id="4" idx="1"/>
          </p:cNvCxnSpPr>
          <p:nvPr/>
        </p:nvCxnSpPr>
        <p:spPr>
          <a:xfrm flipH="1">
            <a:off x="0" y="6467056"/>
            <a:ext cx="9168341" cy="0"/>
          </a:xfrm>
          <a:prstGeom prst="line">
            <a:avLst/>
          </a:prstGeom>
          <a:ln w="19050">
            <a:solidFill>
              <a:srgbClr val="E32718"/>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9872" y="6484397"/>
            <a:ext cx="2172390" cy="230832"/>
          </a:xfrm>
          <a:prstGeom prst="rect">
            <a:avLst/>
          </a:prstGeom>
          <a:noFill/>
        </p:spPr>
        <p:txBody>
          <a:bodyPr wrap="none" rtlCol="0">
            <a:spAutoFit/>
          </a:bodyPr>
          <a:lstStyle/>
          <a:p>
            <a:r>
              <a:rPr lang="fr-FR" sz="900" dirty="0">
                <a:latin typeface="Arial" panose="020B0604020202020204" pitchFamily="34" charset="0"/>
                <a:cs typeface="Arial" panose="020B0604020202020204" pitchFamily="34" charset="0"/>
              </a:rPr>
              <a:t>Direction des entreprises et de l’emploi</a:t>
            </a:r>
          </a:p>
        </p:txBody>
      </p:sp>
      <p:sp>
        <p:nvSpPr>
          <p:cNvPr id="33" name="ZoneTexte 32"/>
          <p:cNvSpPr txBox="1"/>
          <p:nvPr/>
        </p:nvSpPr>
        <p:spPr>
          <a:xfrm>
            <a:off x="1413837" y="305073"/>
            <a:ext cx="3562194" cy="523220"/>
          </a:xfrm>
          <a:prstGeom prst="rect">
            <a:avLst/>
          </a:prstGeom>
          <a:noFill/>
        </p:spPr>
        <p:txBody>
          <a:bodyPr wrap="none" rtlCol="0">
            <a:spAutoFit/>
          </a:bodyPr>
          <a:lstStyle/>
          <a:p>
            <a:r>
              <a:rPr lang="fr-FR" sz="2800" b="1" dirty="0">
                <a:solidFill>
                  <a:srgbClr val="F68222"/>
                </a:solidFill>
                <a:latin typeface="Arial" panose="020B0604020202020204" pitchFamily="34" charset="0"/>
                <a:cs typeface="Arial" panose="020B0604020202020204" pitchFamily="34" charset="0"/>
              </a:rPr>
              <a:t>Lauréat </a:t>
            </a:r>
            <a:r>
              <a:rPr lang="fr-FR" sz="2800" b="1" dirty="0" err="1">
                <a:solidFill>
                  <a:srgbClr val="F68222"/>
                </a:solidFill>
                <a:latin typeface="Arial" panose="020B0604020202020204" pitchFamily="34" charset="0"/>
                <a:cs typeface="Arial" panose="020B0604020202020204" pitchFamily="34" charset="0"/>
              </a:rPr>
              <a:t>PM’up</a:t>
            </a:r>
            <a:r>
              <a:rPr lang="fr-FR" sz="2800" b="1" dirty="0">
                <a:solidFill>
                  <a:srgbClr val="F68222"/>
                </a:solidFill>
                <a:latin typeface="Arial" panose="020B0604020202020204" pitchFamily="34" charset="0"/>
                <a:cs typeface="Arial" panose="020B0604020202020204" pitchFamily="34" charset="0"/>
              </a:rPr>
              <a:t> 2019</a:t>
            </a:r>
          </a:p>
        </p:txBody>
      </p:sp>
      <p:cxnSp>
        <p:nvCxnSpPr>
          <p:cNvPr id="6" name="Connecteur droit 5"/>
          <p:cNvCxnSpPr/>
          <p:nvPr/>
        </p:nvCxnSpPr>
        <p:spPr>
          <a:xfrm>
            <a:off x="0" y="566684"/>
            <a:ext cx="1168752" cy="1"/>
          </a:xfrm>
          <a:prstGeom prst="line">
            <a:avLst/>
          </a:prstGeom>
          <a:ln>
            <a:solidFill>
              <a:srgbClr val="F68222"/>
            </a:solidFill>
          </a:ln>
          <a:effectLst/>
        </p:spPr>
        <p:style>
          <a:lnRef idx="2">
            <a:schemeClr val="accent1"/>
          </a:lnRef>
          <a:fillRef idx="0">
            <a:schemeClr val="accent1"/>
          </a:fillRef>
          <a:effectRef idx="1">
            <a:schemeClr val="accent1"/>
          </a:effectRef>
          <a:fontRef idx="minor">
            <a:schemeClr val="tx1"/>
          </a:fontRef>
        </p:style>
      </p:cxnSp>
      <p:sp>
        <p:nvSpPr>
          <p:cNvPr id="8" name="Ellipse 7"/>
          <p:cNvSpPr/>
          <p:nvPr/>
        </p:nvSpPr>
        <p:spPr>
          <a:xfrm>
            <a:off x="1055440" y="512678"/>
            <a:ext cx="144016" cy="108012"/>
          </a:xfrm>
          <a:prstGeom prst="ellipse">
            <a:avLst/>
          </a:prstGeom>
          <a:solidFill>
            <a:srgbClr val="F68222"/>
          </a:solidFill>
          <a:ln>
            <a:solidFill>
              <a:srgbClr val="F68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4751850" y="2867467"/>
            <a:ext cx="7055321" cy="2554545"/>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Une aide de </a:t>
            </a:r>
            <a:r>
              <a:rPr lang="fr-FR" sz="1600" b="1" dirty="0">
                <a:solidFill>
                  <a:srgbClr val="F68222"/>
                </a:solidFill>
                <a:latin typeface="Arial" panose="020B0604020202020204" pitchFamily="34" charset="0"/>
                <a:cs typeface="Arial" panose="020B0604020202020204" pitchFamily="34" charset="0"/>
              </a:rPr>
              <a:t>180 000€</a:t>
            </a:r>
            <a:r>
              <a:rPr lang="fr-FR" sz="1600" dirty="0">
                <a:latin typeface="Arial" panose="020B0604020202020204" pitchFamily="34" charset="0"/>
                <a:cs typeface="Arial" panose="020B0604020202020204" pitchFamily="34" charset="0"/>
              </a:rPr>
              <a:t> versée sur facture acquittée, pour permettre à l’entreprise  :</a:t>
            </a:r>
          </a:p>
          <a:p>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cs typeface="Arial" panose="020B0604020202020204" pitchFamily="34" charset="0"/>
              </a:rPr>
              <a:t>De </a:t>
            </a:r>
            <a:r>
              <a:rPr lang="fr-FR" sz="1600" b="1" dirty="0">
                <a:solidFill>
                  <a:srgbClr val="F68222"/>
                </a:solidFill>
                <a:latin typeface="Arial" panose="020B0604020202020204" pitchFamily="34" charset="0"/>
                <a:cs typeface="Arial" panose="020B0604020202020204" pitchFamily="34" charset="0"/>
              </a:rPr>
              <a:t>recruter 3 postes structurants</a:t>
            </a:r>
          </a:p>
          <a:p>
            <a:pPr marL="285750" indent="-28575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cs typeface="Arial" panose="020B0604020202020204" pitchFamily="34" charset="0"/>
              </a:rPr>
              <a:t>De </a:t>
            </a:r>
            <a:r>
              <a:rPr lang="fr-FR" sz="1600" b="1" dirty="0">
                <a:solidFill>
                  <a:srgbClr val="F68222"/>
                </a:solidFill>
                <a:latin typeface="Arial" panose="020B0604020202020204" pitchFamily="34" charset="0"/>
                <a:cs typeface="Arial" panose="020B0604020202020204" pitchFamily="34" charset="0"/>
              </a:rPr>
              <a:t>se développer à l’international</a:t>
            </a:r>
          </a:p>
          <a:p>
            <a:endParaRPr lang="fr-FR" sz="1600" dirty="0">
              <a:latin typeface="Arial" panose="020B0604020202020204" pitchFamily="34" charset="0"/>
              <a:cs typeface="Arial" panose="020B0604020202020204" pitchFamily="34" charset="0"/>
            </a:endParaRPr>
          </a:p>
          <a:p>
            <a:endParaRPr lang="fr-FR" sz="1600" dirty="0">
              <a:latin typeface="Arial" panose="020B0604020202020204" pitchFamily="34" charset="0"/>
              <a:cs typeface="Arial" panose="020B0604020202020204" pitchFamily="34" charset="0"/>
            </a:endParaRP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 Numérique, </a:t>
            </a:r>
            <a:r>
              <a:rPr lang="fr-FR" sz="1600" dirty="0" err="1">
                <a:latin typeface="Arial" panose="020B0604020202020204" pitchFamily="34" charset="0"/>
                <a:cs typeface="Arial" panose="020B0604020202020204" pitchFamily="34" charset="0"/>
              </a:rPr>
              <a:t>Big</a:t>
            </a:r>
            <a:r>
              <a:rPr lang="fr-FR" sz="1600" dirty="0">
                <a:latin typeface="Arial" panose="020B0604020202020204" pitchFamily="34" charset="0"/>
                <a:cs typeface="Arial" panose="020B0604020202020204" pitchFamily="34" charset="0"/>
              </a:rPr>
              <a:t> data, intelligence économique</a:t>
            </a:r>
          </a:p>
        </p:txBody>
      </p:sp>
      <p:sp>
        <p:nvSpPr>
          <p:cNvPr id="17" name="ZoneTexte 16"/>
          <p:cNvSpPr txBox="1"/>
          <p:nvPr/>
        </p:nvSpPr>
        <p:spPr>
          <a:xfrm>
            <a:off x="2220920" y="1346895"/>
            <a:ext cx="8771625" cy="646331"/>
          </a:xfrm>
          <a:prstGeom prst="rect">
            <a:avLst/>
          </a:prstGeom>
          <a:noFill/>
        </p:spPr>
        <p:txBody>
          <a:bodyPr wrap="square" rtlCol="0">
            <a:spAutoFit/>
          </a:bodyPr>
          <a:lstStyle/>
          <a:p>
            <a:pPr>
              <a:buSzPct val="100000"/>
              <a:defRPr/>
            </a:pPr>
            <a:r>
              <a:rPr lang="fr-FR" altLang="fr-FR" b="1" kern="0" dirty="0">
                <a:latin typeface="Arial" panose="020B0604020202020204" pitchFamily="34" charset="0"/>
                <a:cs typeface="Arial" panose="020B0604020202020204" pitchFamily="34" charset="0"/>
              </a:rPr>
              <a:t>TRINOV–</a:t>
            </a:r>
            <a:r>
              <a:rPr lang="fr-FR" altLang="fr-FR" b="1" kern="0" dirty="0">
                <a:solidFill>
                  <a:srgbClr val="F68222"/>
                </a:solidFill>
                <a:latin typeface="Arial" panose="020B0604020202020204" pitchFamily="34" charset="0"/>
                <a:cs typeface="Arial" panose="020B0604020202020204" pitchFamily="34" charset="0"/>
              </a:rPr>
              <a:t> solution numérique</a:t>
            </a:r>
            <a:br>
              <a:rPr lang="fr-FR" altLang="fr-FR" kern="0" dirty="0">
                <a:latin typeface="Arial" panose="020B0604020202020204" pitchFamily="34" charset="0"/>
                <a:cs typeface="Arial" panose="020B0604020202020204" pitchFamily="34" charset="0"/>
              </a:rPr>
            </a:br>
            <a:r>
              <a:rPr lang="fr-FR" altLang="fr-FR" kern="0" dirty="0">
                <a:latin typeface="Arial" panose="020B0604020202020204" pitchFamily="34" charset="0"/>
                <a:cs typeface="Arial" panose="020B0604020202020204" pitchFamily="34" charset="0"/>
              </a:rPr>
              <a:t>Solution Saas de suivi et de gestion des déchets à destination des entreprises</a:t>
            </a:r>
          </a:p>
        </p:txBody>
      </p:sp>
      <p:sp>
        <p:nvSpPr>
          <p:cNvPr id="3" name="Rectangle 2"/>
          <p:cNvSpPr/>
          <p:nvPr/>
        </p:nvSpPr>
        <p:spPr>
          <a:xfrm>
            <a:off x="757974" y="3106819"/>
            <a:ext cx="3791855" cy="19107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0992545" y="2204864"/>
            <a:ext cx="184731" cy="369332"/>
          </a:xfrm>
          <a:prstGeom prst="rect">
            <a:avLst/>
          </a:prstGeom>
          <a:noFill/>
        </p:spPr>
        <p:txBody>
          <a:bodyPr wrap="none" rtlCol="0">
            <a:spAutoFit/>
          </a:bodyPr>
          <a:lstStyle/>
          <a:p>
            <a:endParaRPr lang="fr-FR" dirty="0"/>
          </a:p>
        </p:txBody>
      </p:sp>
      <p:pic>
        <p:nvPicPr>
          <p:cNvPr id="2050" name="Picture 2" descr="D:\Profile\outraore\Desktop\trino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9348" y="582709"/>
            <a:ext cx="2073223" cy="8096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Profile\outraore\Desktop\trii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279" y="3159125"/>
            <a:ext cx="1347788" cy="8810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Profile\outraore\Desktop\triiiiii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3369" y="3229109"/>
            <a:ext cx="998120" cy="74109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Profile\outraore\Desktop\TRi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1495" y="4040188"/>
            <a:ext cx="1141874" cy="76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2254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68341" y="6165304"/>
            <a:ext cx="2881376" cy="603504"/>
          </a:xfrm>
        </p:spPr>
      </p:pic>
      <p:cxnSp>
        <p:nvCxnSpPr>
          <p:cNvPr id="14" name="Connecteur droit 13"/>
          <p:cNvCxnSpPr>
            <a:stCxn id="4" idx="1"/>
          </p:cNvCxnSpPr>
          <p:nvPr/>
        </p:nvCxnSpPr>
        <p:spPr>
          <a:xfrm flipH="1">
            <a:off x="0" y="6467056"/>
            <a:ext cx="9168341" cy="0"/>
          </a:xfrm>
          <a:prstGeom prst="line">
            <a:avLst/>
          </a:prstGeom>
          <a:ln w="19050">
            <a:solidFill>
              <a:srgbClr val="E32718"/>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9872" y="6484397"/>
            <a:ext cx="2172390" cy="230832"/>
          </a:xfrm>
          <a:prstGeom prst="rect">
            <a:avLst/>
          </a:prstGeom>
          <a:noFill/>
        </p:spPr>
        <p:txBody>
          <a:bodyPr wrap="none" rtlCol="0">
            <a:spAutoFit/>
          </a:bodyPr>
          <a:lstStyle/>
          <a:p>
            <a:r>
              <a:rPr lang="fr-FR" sz="900" dirty="0">
                <a:latin typeface="Arial" panose="020B0604020202020204" pitchFamily="34" charset="0"/>
                <a:cs typeface="Arial" panose="020B0604020202020204" pitchFamily="34" charset="0"/>
              </a:rPr>
              <a:t>Direction des entreprises et de l’emploi</a:t>
            </a:r>
          </a:p>
        </p:txBody>
      </p:sp>
      <p:sp>
        <p:nvSpPr>
          <p:cNvPr id="33" name="ZoneTexte 32"/>
          <p:cNvSpPr txBox="1"/>
          <p:nvPr/>
        </p:nvSpPr>
        <p:spPr>
          <a:xfrm>
            <a:off x="1301596" y="290459"/>
            <a:ext cx="1821332" cy="523220"/>
          </a:xfrm>
          <a:prstGeom prst="rect">
            <a:avLst/>
          </a:prstGeom>
          <a:noFill/>
        </p:spPr>
        <p:txBody>
          <a:bodyPr wrap="none" rtlCol="0">
            <a:spAutoFit/>
          </a:bodyPr>
          <a:lstStyle/>
          <a:p>
            <a:r>
              <a:rPr lang="fr-FR" sz="2800" b="1" dirty="0" err="1">
                <a:solidFill>
                  <a:srgbClr val="F68222"/>
                </a:solidFill>
                <a:latin typeface="Arial" panose="020B0604020202020204" pitchFamily="34" charset="0"/>
                <a:cs typeface="Arial" panose="020B0604020202020204" pitchFamily="34" charset="0"/>
              </a:rPr>
              <a:t>Innov’up</a:t>
            </a:r>
            <a:r>
              <a:rPr lang="fr-FR" sz="2800" b="1" dirty="0">
                <a:solidFill>
                  <a:srgbClr val="F68222"/>
                </a:solidFill>
                <a:latin typeface="Arial" panose="020B0604020202020204" pitchFamily="34" charset="0"/>
                <a:cs typeface="Arial" panose="020B0604020202020204" pitchFamily="34" charset="0"/>
              </a:rPr>
              <a:t>*</a:t>
            </a:r>
          </a:p>
        </p:txBody>
      </p:sp>
      <p:sp>
        <p:nvSpPr>
          <p:cNvPr id="9" name="ZoneTexte 8"/>
          <p:cNvSpPr txBox="1"/>
          <p:nvPr/>
        </p:nvSpPr>
        <p:spPr>
          <a:xfrm>
            <a:off x="431371" y="1402903"/>
            <a:ext cx="11329259" cy="4765920"/>
          </a:xfrm>
          <a:prstGeom prst="rect">
            <a:avLst/>
          </a:prstGeom>
          <a:noFill/>
        </p:spPr>
        <p:txBody>
          <a:bodyPr wrap="square" rtlCol="0">
            <a:spAutoFit/>
          </a:bodyPr>
          <a:lstStyle/>
          <a:p>
            <a:pPr lvl="1">
              <a:buSzPct val="100000"/>
              <a:defRPr/>
            </a:pPr>
            <a:endParaRPr lang="fr-FR" altLang="fr-FR" sz="600" b="1" kern="0" dirty="0">
              <a:latin typeface="Arial" panose="020B0604020202020204" pitchFamily="34" charset="0"/>
              <a:cs typeface="Arial" panose="020B0604020202020204" pitchFamily="34" charset="0"/>
            </a:endParaRPr>
          </a:p>
          <a:p>
            <a:pPr marL="285750" indent="-285750">
              <a:buSzPct val="100000"/>
              <a:buFont typeface="Arial" panose="020B0604020202020204" pitchFamily="34" charset="0"/>
              <a:buChar char="•"/>
              <a:defRPr/>
            </a:pPr>
            <a:r>
              <a:rPr lang="fr-FR" altLang="fr-FR" kern="0" dirty="0">
                <a:solidFill>
                  <a:srgbClr val="00489A"/>
                </a:solidFill>
                <a:latin typeface="Arial" panose="020B0604020202020204" pitchFamily="34" charset="0"/>
                <a:cs typeface="Arial" panose="020B0604020202020204" pitchFamily="34" charset="0"/>
              </a:rPr>
              <a:t>Pour quoi ?</a:t>
            </a:r>
          </a:p>
          <a:p>
            <a:pPr lvl="1"/>
            <a:r>
              <a:rPr lang="fr-FR" sz="1750" dirty="0" err="1">
                <a:latin typeface="Arial" panose="020B0604020202020204" pitchFamily="34" charset="0"/>
                <a:cs typeface="Arial" panose="020B0604020202020204" pitchFamily="34" charset="0"/>
              </a:rPr>
              <a:t>Innov’up</a:t>
            </a:r>
            <a:r>
              <a:rPr lang="fr-FR" sz="1750" dirty="0">
                <a:latin typeface="Arial" panose="020B0604020202020204" pitchFamily="34" charset="0"/>
                <a:cs typeface="Arial" panose="020B0604020202020204" pitchFamily="34" charset="0"/>
              </a:rPr>
              <a:t> soutient les entreprises innovantes </a:t>
            </a:r>
          </a:p>
          <a:p>
            <a:pPr lvl="1"/>
            <a:r>
              <a:rPr lang="fr-FR" sz="1750" dirty="0">
                <a:latin typeface="Arial" panose="020B0604020202020204" pitchFamily="34" charset="0"/>
                <a:cs typeface="Arial" panose="020B0604020202020204" pitchFamily="34" charset="0"/>
              </a:rPr>
              <a:t>dans toutes les phases du </a:t>
            </a:r>
            <a:r>
              <a:rPr lang="fr-FR" sz="1750" b="1" dirty="0">
                <a:latin typeface="Arial" panose="020B0604020202020204" pitchFamily="34" charset="0"/>
                <a:cs typeface="Arial" panose="020B0604020202020204" pitchFamily="34" charset="0"/>
              </a:rPr>
              <a:t>passage de l’idée à la commercialisation </a:t>
            </a:r>
            <a:r>
              <a:rPr lang="fr-FR" sz="1750" dirty="0">
                <a:latin typeface="Arial" panose="020B0604020202020204" pitchFamily="34" charset="0"/>
                <a:cs typeface="Arial" panose="020B0604020202020204" pitchFamily="34" charset="0"/>
              </a:rPr>
              <a:t>: </a:t>
            </a:r>
          </a:p>
          <a:p>
            <a:pPr marL="1797050" lvl="2" indent="-285750">
              <a:buFont typeface="Arial" panose="020B0604020202020204" pitchFamily="34" charset="0"/>
              <a:buChar char="•"/>
            </a:pPr>
            <a:r>
              <a:rPr lang="fr-FR" sz="1750" dirty="0">
                <a:latin typeface="Arial" panose="020B0604020202020204" pitchFamily="34" charset="0"/>
                <a:cs typeface="Arial" panose="020B0604020202020204" pitchFamily="34" charset="0"/>
              </a:rPr>
              <a:t>Faisabilité</a:t>
            </a:r>
          </a:p>
          <a:p>
            <a:pPr marL="1797050" lvl="2" indent="-285750">
              <a:buFont typeface="Arial" panose="020B0604020202020204" pitchFamily="34" charset="0"/>
              <a:buChar char="•"/>
            </a:pPr>
            <a:r>
              <a:rPr lang="fr-FR" sz="1750" dirty="0">
                <a:latin typeface="Arial" panose="020B0604020202020204" pitchFamily="34" charset="0"/>
                <a:cs typeface="Arial" panose="020B0604020202020204" pitchFamily="34" charset="0"/>
              </a:rPr>
              <a:t>Prototypage</a:t>
            </a:r>
          </a:p>
          <a:p>
            <a:pPr marL="1797050" lvl="2" indent="-285750">
              <a:buFont typeface="Arial" panose="020B0604020202020204" pitchFamily="34" charset="0"/>
              <a:buChar char="•"/>
            </a:pPr>
            <a:r>
              <a:rPr lang="fr-FR" sz="1750" dirty="0">
                <a:latin typeface="Arial" panose="020B0604020202020204" pitchFamily="34" charset="0"/>
                <a:cs typeface="Arial" panose="020B0604020202020204" pitchFamily="34" charset="0"/>
              </a:rPr>
              <a:t>Développement</a:t>
            </a:r>
          </a:p>
          <a:p>
            <a:pPr marL="1797050" lvl="2" indent="-285750">
              <a:buFont typeface="Arial" panose="020B0604020202020204" pitchFamily="34" charset="0"/>
              <a:buChar char="•"/>
            </a:pPr>
            <a:r>
              <a:rPr lang="fr-FR" sz="1750" dirty="0">
                <a:latin typeface="Arial" panose="020B0604020202020204" pitchFamily="34" charset="0"/>
                <a:cs typeface="Arial" panose="020B0604020202020204" pitchFamily="34" charset="0"/>
              </a:rPr>
              <a:t>Expérimentation*</a:t>
            </a:r>
          </a:p>
          <a:p>
            <a:pPr marL="1797050" lvl="2" indent="-285750">
              <a:buFont typeface="Arial" panose="020B0604020202020204" pitchFamily="34" charset="0"/>
              <a:buChar char="•"/>
            </a:pPr>
            <a:r>
              <a:rPr lang="fr-FR" sz="1750" dirty="0">
                <a:latin typeface="Arial" panose="020B0604020202020204" pitchFamily="34" charset="0"/>
                <a:cs typeface="Arial" panose="020B0604020202020204" pitchFamily="34" charset="0"/>
              </a:rPr>
              <a:t>Leader PIA*</a:t>
            </a:r>
          </a:p>
          <a:p>
            <a:pPr marL="1511300" lvl="2"/>
            <a:endParaRPr lang="fr-FR" sz="1750" dirty="0">
              <a:latin typeface="Arial" panose="020B0604020202020204" pitchFamily="34" charset="0"/>
              <a:cs typeface="Arial" panose="020B0604020202020204" pitchFamily="34" charset="0"/>
            </a:endParaRPr>
          </a:p>
          <a:p>
            <a:pPr marL="596900" lvl="1"/>
            <a:r>
              <a:rPr lang="fr-FR" sz="1750" b="1" dirty="0">
                <a:latin typeface="Arial" panose="020B0604020202020204" pitchFamily="34" charset="0"/>
                <a:cs typeface="Arial" panose="020B0604020202020204" pitchFamily="34" charset="0"/>
              </a:rPr>
              <a:t>et</a:t>
            </a:r>
            <a:r>
              <a:rPr lang="fr-FR" sz="1750" dirty="0">
                <a:latin typeface="Arial" panose="020B0604020202020204" pitchFamily="34" charset="0"/>
                <a:cs typeface="Arial" panose="020B0604020202020204" pitchFamily="34" charset="0"/>
              </a:rPr>
              <a:t> s’adresse aux projets d’innovation de produits, de procédé, de services, aux innovations sociales, ainsi qu’aux innovations de rupture. </a:t>
            </a:r>
          </a:p>
          <a:p>
            <a:pPr marL="596900"/>
            <a:endParaRPr lang="fr-FR" sz="1750" dirty="0">
              <a:latin typeface="Arial" panose="020B0604020202020204" pitchFamily="34" charset="0"/>
              <a:cs typeface="Arial" panose="020B0604020202020204" pitchFamily="34" charset="0"/>
            </a:endParaRPr>
          </a:p>
          <a:p>
            <a:pPr marL="342900" indent="-342900">
              <a:buSzPct val="100000"/>
              <a:buFont typeface="Arial" panose="020B0604020202020204" pitchFamily="34" charset="0"/>
              <a:buChar char="•"/>
              <a:defRPr/>
            </a:pPr>
            <a:r>
              <a:rPr lang="fr-FR" altLang="fr-FR" kern="0" dirty="0">
                <a:solidFill>
                  <a:srgbClr val="00489A"/>
                </a:solidFill>
                <a:latin typeface="Arial" panose="020B0604020202020204" pitchFamily="34" charset="0"/>
                <a:cs typeface="Arial" panose="020B0604020202020204" pitchFamily="34" charset="0"/>
              </a:rPr>
              <a:t>Pour qui ?</a:t>
            </a:r>
            <a:endParaRPr lang="fr-FR" altLang="fr-FR" kern="0" dirty="0">
              <a:latin typeface="Arial" panose="020B0604020202020204" pitchFamily="34" charset="0"/>
              <a:cs typeface="Arial" panose="020B0604020202020204" pitchFamily="34" charset="0"/>
            </a:endParaRPr>
          </a:p>
          <a:p>
            <a:pPr lvl="1">
              <a:buSzPct val="100000"/>
              <a:defRPr/>
            </a:pPr>
            <a:r>
              <a:rPr lang="fr-FR" sz="1730" b="1" dirty="0">
                <a:latin typeface="Arial" panose="020B0604020202020204" pitchFamily="34" charset="0"/>
                <a:cs typeface="Arial" panose="020B0604020202020204" pitchFamily="34" charset="0"/>
              </a:rPr>
              <a:t>Les PME et les ETI* franciliennes, </a:t>
            </a:r>
            <a:r>
              <a:rPr lang="fr-FR" sz="1730" dirty="0">
                <a:latin typeface="Arial" panose="020B0604020202020204" pitchFamily="34" charset="0"/>
                <a:cs typeface="Arial" panose="020B0604020202020204" pitchFamily="34" charset="0"/>
              </a:rPr>
              <a:t>y compris les structures qui relèvent de l'économie sociale et solidaire peuvent bénéficier d’</a:t>
            </a:r>
            <a:r>
              <a:rPr lang="fr-FR" sz="1730" dirty="0" err="1">
                <a:latin typeface="Arial" panose="020B0604020202020204" pitchFamily="34" charset="0"/>
                <a:cs typeface="Arial" panose="020B0604020202020204" pitchFamily="34" charset="0"/>
              </a:rPr>
              <a:t>Innov'up</a:t>
            </a:r>
            <a:r>
              <a:rPr lang="fr-FR" sz="1730" dirty="0">
                <a:latin typeface="Arial" panose="020B0604020202020204" pitchFamily="34" charset="0"/>
                <a:cs typeface="Arial" panose="020B0604020202020204" pitchFamily="34" charset="0"/>
              </a:rPr>
              <a:t>. </a:t>
            </a:r>
            <a:r>
              <a:rPr lang="fr-FR" altLang="fr-FR" sz="1730" kern="0" dirty="0">
                <a:latin typeface="Arial" panose="020B0604020202020204" pitchFamily="34" charset="0"/>
                <a:cs typeface="Arial" panose="020B0604020202020204" pitchFamily="34" charset="0"/>
              </a:rPr>
              <a:t>La R&amp;D doit être menée en région Île-de-France et le candidat doit avoir au moins un établissement sur le territoire francilien. </a:t>
            </a:r>
          </a:p>
          <a:p>
            <a:pPr marL="285750" indent="-285750">
              <a:buFont typeface="Wingdings" panose="05000000000000000000" pitchFamily="2" charset="2"/>
              <a:buChar char="Ø"/>
            </a:pPr>
            <a:endParaRPr lang="fr-FR" sz="1730" dirty="0">
              <a:latin typeface="Arial" panose="020B0604020202020204" pitchFamily="34" charset="0"/>
              <a:cs typeface="Arial" panose="020B0604020202020204" pitchFamily="34" charset="0"/>
            </a:endParaRPr>
          </a:p>
        </p:txBody>
      </p:sp>
      <p:sp>
        <p:nvSpPr>
          <p:cNvPr id="17" name="ZoneTexte 16"/>
          <p:cNvSpPr txBox="1"/>
          <p:nvPr/>
        </p:nvSpPr>
        <p:spPr>
          <a:xfrm>
            <a:off x="584376" y="818631"/>
            <a:ext cx="4852610" cy="369332"/>
          </a:xfrm>
          <a:prstGeom prst="rect">
            <a:avLst/>
          </a:prstGeom>
          <a:noFill/>
        </p:spPr>
        <p:txBody>
          <a:bodyPr wrap="none" rtlCol="0">
            <a:spAutoFit/>
          </a:bodyPr>
          <a:lstStyle/>
          <a:p>
            <a:r>
              <a:rPr lang="fr-FR" b="1" dirty="0">
                <a:solidFill>
                  <a:srgbClr val="F68222"/>
                </a:solidFill>
                <a:latin typeface="Arial" panose="020B0604020202020204" pitchFamily="34" charset="0"/>
                <a:cs typeface="Arial" panose="020B0604020202020204" pitchFamily="34" charset="0"/>
              </a:rPr>
              <a:t>« Faites éclore vos projets d’innovation ! »</a:t>
            </a:r>
          </a:p>
        </p:txBody>
      </p:sp>
      <p:sp>
        <p:nvSpPr>
          <p:cNvPr id="2" name="ZoneTexte 1"/>
          <p:cNvSpPr txBox="1"/>
          <p:nvPr/>
        </p:nvSpPr>
        <p:spPr>
          <a:xfrm>
            <a:off x="4313175" y="1249016"/>
            <a:ext cx="3368230" cy="307777"/>
          </a:xfrm>
          <a:prstGeom prst="rect">
            <a:avLst/>
          </a:prstGeom>
          <a:noFill/>
        </p:spPr>
        <p:txBody>
          <a:bodyPr wrap="none" rtlCol="0">
            <a:spAutoFit/>
          </a:bodyPr>
          <a:lstStyle/>
          <a:p>
            <a:r>
              <a:rPr lang="fr-FR" sz="1400" baseline="30000" dirty="0">
                <a:solidFill>
                  <a:srgbClr val="00489A"/>
                </a:solidFill>
                <a:latin typeface="Arial" panose="020B0604020202020204" pitchFamily="34" charset="0"/>
                <a:cs typeface="Arial" panose="020B0604020202020204" pitchFamily="34" charset="0"/>
              </a:rPr>
              <a:t>* </a:t>
            </a:r>
            <a:r>
              <a:rPr lang="fr-FR" sz="1400" dirty="0">
                <a:solidFill>
                  <a:srgbClr val="00489A"/>
                </a:solidFill>
                <a:latin typeface="Arial" panose="020B0604020202020204" pitchFamily="34" charset="0"/>
                <a:cs typeface="Arial" panose="020B0604020202020204" pitchFamily="34" charset="0"/>
              </a:rPr>
              <a:t>Une aide en partenariat avec </a:t>
            </a:r>
            <a:r>
              <a:rPr lang="fr-FR" sz="1400" dirty="0" err="1">
                <a:solidFill>
                  <a:srgbClr val="00489A"/>
                </a:solidFill>
                <a:latin typeface="Arial" panose="020B0604020202020204" pitchFamily="34" charset="0"/>
                <a:cs typeface="Arial" panose="020B0604020202020204" pitchFamily="34" charset="0"/>
              </a:rPr>
              <a:t>Bpifrance</a:t>
            </a:r>
            <a:endParaRPr lang="fr-FR" sz="1400" baseline="30000" dirty="0">
              <a:solidFill>
                <a:srgbClr val="00489A"/>
              </a:solidFill>
              <a:latin typeface="Arial" panose="020B0604020202020204" pitchFamily="34" charset="0"/>
              <a:cs typeface="Arial" panose="020B0604020202020204" pitchFamily="34" charset="0"/>
            </a:endParaRPr>
          </a:p>
        </p:txBody>
      </p:sp>
      <p:grpSp>
        <p:nvGrpSpPr>
          <p:cNvPr id="18" name="Groupe 17"/>
          <p:cNvGrpSpPr/>
          <p:nvPr/>
        </p:nvGrpSpPr>
        <p:grpSpPr>
          <a:xfrm rot="306345">
            <a:off x="10082871" y="163368"/>
            <a:ext cx="1557276" cy="1391569"/>
            <a:chOff x="7402933" y="123998"/>
            <a:chExt cx="1399474" cy="1399474"/>
          </a:xfrm>
        </p:grpSpPr>
        <p:sp>
          <p:nvSpPr>
            <p:cNvPr id="19" name="Ellipse 18"/>
            <p:cNvSpPr/>
            <p:nvPr/>
          </p:nvSpPr>
          <p:spPr>
            <a:xfrm>
              <a:off x="7402933" y="123998"/>
              <a:ext cx="1399474" cy="1399474"/>
            </a:xfrm>
            <a:prstGeom prst="ellipse">
              <a:avLst/>
            </a:prstGeom>
            <a:noFill/>
            <a:ln>
              <a:solidFill>
                <a:srgbClr val="00489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7447365" y="168430"/>
              <a:ext cx="1310611" cy="1310611"/>
            </a:xfrm>
            <a:prstGeom prst="ellipse">
              <a:avLst/>
            </a:prstGeom>
            <a:gradFill flip="none" rotWithShape="1">
              <a:gsLst>
                <a:gs pos="0">
                  <a:srgbClr val="00489A">
                    <a:tint val="66000"/>
                    <a:satMod val="160000"/>
                  </a:srgbClr>
                </a:gs>
                <a:gs pos="50000">
                  <a:srgbClr val="00489A">
                    <a:tint val="44500"/>
                    <a:satMod val="160000"/>
                  </a:srgbClr>
                </a:gs>
                <a:gs pos="100000">
                  <a:srgbClr val="00489A">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7520543" y="623486"/>
              <a:ext cx="1164267" cy="402383"/>
            </a:xfrm>
            <a:prstGeom prst="rect">
              <a:avLst/>
            </a:prstGeom>
            <a:noFill/>
          </p:spPr>
          <p:txBody>
            <a:bodyPr wrap="none" rtlCol="0">
              <a:spAutoFit/>
            </a:bodyPr>
            <a:lstStyle/>
            <a:p>
              <a:pPr algn="ctr"/>
              <a:r>
                <a:rPr lang="fr-FR" sz="2000" b="1" dirty="0">
                  <a:solidFill>
                    <a:srgbClr val="00489A"/>
                  </a:solidFill>
                  <a:latin typeface="Arial" panose="020B0604020202020204" pitchFamily="34" charset="0"/>
                  <a:cs typeface="Arial" panose="020B0604020202020204" pitchFamily="34" charset="0"/>
                </a:rPr>
                <a:t>#j’innove</a:t>
              </a:r>
            </a:p>
          </p:txBody>
        </p:sp>
      </p:grpSp>
      <p:pic>
        <p:nvPicPr>
          <p:cNvPr id="22" name="Image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3825" y1="43625" x2="13825" y2="43625"/>
                        <a14:foregroundMark x1="7834" y1="51992" x2="7834" y2="51992"/>
                        <a14:foregroundMark x1="59677" y1="64741" x2="59677" y2="64741"/>
                        <a14:foregroundMark x1="31567" y1="70120" x2="31567" y2="70120"/>
                        <a14:foregroundMark x1="49770" y1="78884" x2="49770" y2="78884"/>
                        <a14:foregroundMark x1="62903" y1="77291" x2="62903" y2="77291"/>
                        <a14:foregroundMark x1="43779" y1="65936" x2="43779" y2="65936"/>
                        <a14:foregroundMark x1="49770" y1="70518" x2="49770" y2="70518"/>
                        <a14:foregroundMark x1="63594" y1="60956" x2="63594" y2="60956"/>
                        <a14:foregroundMark x1="49770" y1="70120" x2="50000" y2="71713"/>
                        <a14:foregroundMark x1="45161" y1="82669" x2="43779" y2="82669"/>
                        <a14:foregroundMark x1="35714" y1="83267" x2="35714" y2="83267"/>
                        <a14:foregroundMark x1="46083" y1="86255" x2="47465" y2="86853"/>
                        <a14:foregroundMark x1="57143" y1="85060" x2="59217" y2="83665"/>
                        <a14:foregroundMark x1="70046" y1="77689" x2="71198" y2="74104"/>
                        <a14:foregroundMark x1="72120" y1="69721" x2="72120" y2="68526"/>
                        <a14:foregroundMark x1="73272" y1="64940" x2="73272" y2="64940"/>
                        <a14:foregroundMark x1="62903" y1="11554" x2="65438" y2="15139"/>
                        <a14:foregroundMark x1="70968" y1="21713" x2="65438" y2="24701"/>
                        <a14:foregroundMark x1="37097" y1="21315" x2="37097" y2="21315"/>
                        <a14:foregroundMark x1="64747" y1="29681" x2="64747" y2="29681"/>
                        <a14:foregroundMark x1="64977" y1="28486" x2="64977" y2="28486"/>
                        <a14:foregroundMark x1="48618" y1="25299" x2="48618" y2="25299"/>
                        <a14:foregroundMark x1="61982" y1="30478" x2="62673" y2="31873"/>
                        <a14:foregroundMark x1="62903" y1="31873" x2="62903" y2="31873"/>
                        <a14:foregroundMark x1="70046" y1="27291" x2="71889" y2="27291"/>
                        <a14:foregroundMark x1="73041" y1="26892" x2="73041" y2="26892"/>
                        <a14:foregroundMark x1="69585" y1="22311" x2="69585" y2="22311"/>
                        <a14:foregroundMark x1="58295" y1="69124" x2="58295" y2="69124"/>
                        <a14:foregroundMark x1="56912" y1="68924" x2="56912" y2="70120"/>
                        <a14:foregroundMark x1="55069" y1="71912" x2="51152" y2="71116"/>
                        <a14:foregroundMark x1="46544" y1="67131" x2="41935" y2="64940"/>
                        <a14:foregroundMark x1="39401" y1="63546" x2="36406" y2="62749"/>
                        <a14:foregroundMark x1="33641" y1="60956" x2="33641" y2="59960"/>
                        <a14:foregroundMark x1="34101" y1="57968" x2="34101" y2="57968"/>
                        <a14:foregroundMark x1="34101" y1="56574" x2="34101" y2="56574"/>
                        <a14:foregroundMark x1="33641" y1="55976" x2="33641" y2="55976"/>
                        <a14:foregroundMark x1="35253" y1="56175" x2="44009" y2="59761"/>
                        <a14:foregroundMark x1="45392" y1="59562" x2="46544" y2="58765"/>
                        <a14:foregroundMark x1="47926" y1="56773" x2="47926" y2="56773"/>
                        <a14:foregroundMark x1="51152" y1="56773" x2="51152" y2="56773"/>
                        <a14:foregroundMark x1="52304" y1="57171" x2="54839" y2="59761"/>
                        <a14:foregroundMark x1="55530" y1="59960" x2="71889" y2="77689"/>
                        <a14:foregroundMark x1="59447" y1="58964" x2="70737" y2="60558"/>
                        <a14:foregroundMark x1="74424" y1="60956" x2="74885" y2="72908"/>
                        <a14:foregroundMark x1="67742" y1="77291" x2="52535" y2="90239"/>
                        <a14:foregroundMark x1="48848" y1="81076" x2="35023" y2="86056"/>
                        <a14:foregroundMark x1="32258" y1="65936" x2="31336" y2="80279"/>
                        <a14:foregroundMark x1="24194" y1="60159" x2="30645" y2="81673"/>
                        <a14:foregroundMark x1="20507" y1="65139" x2="20507" y2="65139"/>
                        <a14:foregroundMark x1="23272" y1="71713" x2="23272" y2="71713"/>
                        <a14:foregroundMark x1="28571" y1="85657" x2="28571" y2="85657"/>
                        <a14:foregroundMark x1="39401" y1="90040" x2="40323" y2="90040"/>
                        <a14:foregroundMark x1="56682" y1="89044" x2="57373" y2="88845"/>
                        <a14:foregroundMark x1="68894" y1="83665" x2="68894" y2="83665"/>
                        <a14:foregroundMark x1="74654" y1="79880" x2="74654" y2="79880"/>
                        <a14:backgroundMark x1="70737" y1="34064" x2="70737" y2="34064"/>
                        <a14:backgroundMark x1="77880" y1="40239" x2="77880" y2="40239"/>
                        <a14:backgroundMark x1="79724" y1="36454" x2="79724" y2="36454"/>
                      </a14:backgroundRemoval>
                    </a14:imgEffect>
                  </a14:imgLayer>
                </a14:imgProps>
              </a:ext>
              <a:ext uri="{28A0092B-C50C-407E-A947-70E740481C1C}">
                <a14:useLocalDpi xmlns:a14="http://schemas.microsoft.com/office/drawing/2010/main" val="0"/>
              </a:ext>
            </a:extLst>
          </a:blip>
          <a:srcRect t="32618"/>
          <a:stretch/>
        </p:blipFill>
        <p:spPr>
          <a:xfrm rot="350815">
            <a:off x="9921582" y="1035481"/>
            <a:ext cx="1492649" cy="872516"/>
          </a:xfrm>
          <a:prstGeom prst="rect">
            <a:avLst/>
          </a:prstGeom>
        </p:spPr>
      </p:pic>
      <p:pic>
        <p:nvPicPr>
          <p:cNvPr id="2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562" b="54420"/>
          <a:stretch/>
        </p:blipFill>
        <p:spPr bwMode="auto">
          <a:xfrm rot="1061543">
            <a:off x="10673208" y="53634"/>
            <a:ext cx="1186945" cy="59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55440" y="6052145"/>
            <a:ext cx="9806067" cy="276999"/>
          </a:xfrm>
          <a:prstGeom prst="rect">
            <a:avLst/>
          </a:prstGeom>
        </p:spPr>
        <p:txBody>
          <a:bodyPr wrap="square">
            <a:spAutoFit/>
          </a:bodyPr>
          <a:lstStyle/>
          <a:p>
            <a:pPr lvl="1">
              <a:buSzPct val="100000"/>
              <a:defRPr/>
            </a:pPr>
            <a:r>
              <a:rPr lang="fr-FR" sz="1200" dirty="0">
                <a:latin typeface="Arial" panose="020B0604020202020204" pitchFamily="34" charset="0"/>
                <a:cs typeface="Arial" panose="020B0604020202020204" pitchFamily="34" charset="0"/>
              </a:rPr>
              <a:t>*</a:t>
            </a:r>
            <a:r>
              <a:rPr lang="fr-FR" sz="1200" b="1" dirty="0">
                <a:latin typeface="Arial" panose="020B0604020202020204" pitchFamily="34" charset="0"/>
                <a:cs typeface="Arial" panose="020B0604020202020204" pitchFamily="34" charset="0"/>
              </a:rPr>
              <a:t>Les ETI </a:t>
            </a:r>
            <a:r>
              <a:rPr lang="fr-FR" sz="1200" dirty="0">
                <a:latin typeface="Arial" panose="020B0604020202020204" pitchFamily="34" charset="0"/>
                <a:cs typeface="Arial" panose="020B0604020202020204" pitchFamily="34" charset="0"/>
              </a:rPr>
              <a:t>peuvent bénéficier uniquement de </a:t>
            </a:r>
            <a:r>
              <a:rPr lang="fr-FR" sz="1200" dirty="0" err="1">
                <a:latin typeface="Arial" panose="020B0604020202020204" pitchFamily="34" charset="0"/>
                <a:cs typeface="Arial" panose="020B0604020202020204" pitchFamily="34" charset="0"/>
              </a:rPr>
              <a:t>Innov'up</a:t>
            </a:r>
            <a:r>
              <a:rPr lang="fr-FR" sz="1200" dirty="0">
                <a:latin typeface="Arial" panose="020B0604020202020204" pitchFamily="34" charset="0"/>
                <a:cs typeface="Arial" panose="020B0604020202020204" pitchFamily="34" charset="0"/>
              </a:rPr>
              <a:t> Expérimentation et de l’Appel à projets </a:t>
            </a:r>
            <a:r>
              <a:rPr lang="fr-FR" sz="1200" dirty="0" err="1">
                <a:latin typeface="Arial" panose="020B0604020202020204" pitchFamily="34" charset="0"/>
                <a:cs typeface="Arial" panose="020B0604020202020204" pitchFamily="34" charset="0"/>
              </a:rPr>
              <a:t>Innov'up</a:t>
            </a:r>
            <a:r>
              <a:rPr lang="fr-FR" sz="1200" dirty="0">
                <a:latin typeface="Arial" panose="020B0604020202020204" pitchFamily="34" charset="0"/>
                <a:cs typeface="Arial" panose="020B0604020202020204" pitchFamily="34" charset="0"/>
              </a:rPr>
              <a:t> Leader PIA</a:t>
            </a:r>
          </a:p>
        </p:txBody>
      </p:sp>
      <p:sp>
        <p:nvSpPr>
          <p:cNvPr id="24" name="Ellipse 23"/>
          <p:cNvSpPr/>
          <p:nvPr/>
        </p:nvSpPr>
        <p:spPr>
          <a:xfrm>
            <a:off x="1055440" y="512678"/>
            <a:ext cx="144016" cy="108012"/>
          </a:xfrm>
          <a:prstGeom prst="ellipse">
            <a:avLst/>
          </a:prstGeom>
          <a:solidFill>
            <a:srgbClr val="F68222"/>
          </a:solidFill>
          <a:ln>
            <a:solidFill>
              <a:srgbClr val="F68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0" y="566684"/>
            <a:ext cx="1168752" cy="1"/>
          </a:xfrm>
          <a:prstGeom prst="line">
            <a:avLst/>
          </a:prstGeom>
          <a:ln>
            <a:solidFill>
              <a:srgbClr val="F6822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3940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68341" y="6165304"/>
            <a:ext cx="2881376" cy="603504"/>
          </a:xfrm>
        </p:spPr>
      </p:pic>
      <p:cxnSp>
        <p:nvCxnSpPr>
          <p:cNvPr id="14" name="Connecteur droit 13"/>
          <p:cNvCxnSpPr>
            <a:stCxn id="4" idx="1"/>
          </p:cNvCxnSpPr>
          <p:nvPr/>
        </p:nvCxnSpPr>
        <p:spPr>
          <a:xfrm flipH="1">
            <a:off x="0" y="6467056"/>
            <a:ext cx="9168341" cy="0"/>
          </a:xfrm>
          <a:prstGeom prst="line">
            <a:avLst/>
          </a:prstGeom>
          <a:ln w="19050">
            <a:solidFill>
              <a:srgbClr val="E32718"/>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9872" y="6484397"/>
            <a:ext cx="2172390" cy="230832"/>
          </a:xfrm>
          <a:prstGeom prst="rect">
            <a:avLst/>
          </a:prstGeom>
          <a:noFill/>
        </p:spPr>
        <p:txBody>
          <a:bodyPr wrap="none" rtlCol="0">
            <a:spAutoFit/>
          </a:bodyPr>
          <a:lstStyle/>
          <a:p>
            <a:r>
              <a:rPr lang="fr-FR" sz="900" dirty="0">
                <a:latin typeface="Arial" panose="020B0604020202020204" pitchFamily="34" charset="0"/>
                <a:cs typeface="Arial" panose="020B0604020202020204" pitchFamily="34" charset="0"/>
              </a:rPr>
              <a:t>Direction des entreprises et de l’emploi</a:t>
            </a:r>
          </a:p>
        </p:txBody>
      </p:sp>
      <p:sp>
        <p:nvSpPr>
          <p:cNvPr id="33" name="ZoneTexte 32"/>
          <p:cNvSpPr txBox="1"/>
          <p:nvPr/>
        </p:nvSpPr>
        <p:spPr>
          <a:xfrm>
            <a:off x="1413837" y="305073"/>
            <a:ext cx="3882794" cy="523220"/>
          </a:xfrm>
          <a:prstGeom prst="rect">
            <a:avLst/>
          </a:prstGeom>
          <a:noFill/>
        </p:spPr>
        <p:txBody>
          <a:bodyPr wrap="none" rtlCol="0">
            <a:spAutoFit/>
          </a:bodyPr>
          <a:lstStyle/>
          <a:p>
            <a:r>
              <a:rPr lang="fr-FR" sz="2800" b="1" dirty="0">
                <a:solidFill>
                  <a:srgbClr val="F68222"/>
                </a:solidFill>
                <a:latin typeface="Arial" panose="020B0604020202020204" pitchFamily="34" charset="0"/>
                <a:cs typeface="Arial" panose="020B0604020202020204" pitchFamily="34" charset="0"/>
              </a:rPr>
              <a:t>Lauréat </a:t>
            </a:r>
            <a:r>
              <a:rPr lang="fr-FR" sz="2800" b="1" dirty="0" err="1">
                <a:solidFill>
                  <a:srgbClr val="F68222"/>
                </a:solidFill>
                <a:latin typeface="Arial" panose="020B0604020202020204" pitchFamily="34" charset="0"/>
                <a:cs typeface="Arial" panose="020B0604020202020204" pitchFamily="34" charset="0"/>
              </a:rPr>
              <a:t>Innovup</a:t>
            </a:r>
            <a:r>
              <a:rPr lang="fr-FR" sz="2800" b="1" dirty="0">
                <a:solidFill>
                  <a:srgbClr val="F68222"/>
                </a:solidFill>
                <a:latin typeface="Arial" panose="020B0604020202020204" pitchFamily="34" charset="0"/>
                <a:cs typeface="Arial" panose="020B0604020202020204" pitchFamily="34" charset="0"/>
              </a:rPr>
              <a:t> 2018</a:t>
            </a:r>
          </a:p>
        </p:txBody>
      </p:sp>
      <p:cxnSp>
        <p:nvCxnSpPr>
          <p:cNvPr id="6" name="Connecteur droit 5"/>
          <p:cNvCxnSpPr/>
          <p:nvPr/>
        </p:nvCxnSpPr>
        <p:spPr>
          <a:xfrm>
            <a:off x="0" y="566684"/>
            <a:ext cx="1168752" cy="1"/>
          </a:xfrm>
          <a:prstGeom prst="line">
            <a:avLst/>
          </a:prstGeom>
          <a:ln>
            <a:solidFill>
              <a:srgbClr val="F68222"/>
            </a:solidFill>
          </a:ln>
          <a:effectLst/>
        </p:spPr>
        <p:style>
          <a:lnRef idx="2">
            <a:schemeClr val="accent1"/>
          </a:lnRef>
          <a:fillRef idx="0">
            <a:schemeClr val="accent1"/>
          </a:fillRef>
          <a:effectRef idx="1">
            <a:schemeClr val="accent1"/>
          </a:effectRef>
          <a:fontRef idx="minor">
            <a:schemeClr val="tx1"/>
          </a:fontRef>
        </p:style>
      </p:cxnSp>
      <p:sp>
        <p:nvSpPr>
          <p:cNvPr id="8" name="Ellipse 7"/>
          <p:cNvSpPr/>
          <p:nvPr/>
        </p:nvSpPr>
        <p:spPr>
          <a:xfrm>
            <a:off x="1055440" y="512678"/>
            <a:ext cx="144016" cy="108012"/>
          </a:xfrm>
          <a:prstGeom prst="ellipse">
            <a:avLst/>
          </a:prstGeom>
          <a:solidFill>
            <a:srgbClr val="F68222"/>
          </a:solidFill>
          <a:ln>
            <a:solidFill>
              <a:srgbClr val="F68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4751850" y="2867467"/>
            <a:ext cx="7055321" cy="1569660"/>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Une aide de </a:t>
            </a:r>
            <a:r>
              <a:rPr lang="fr-FR" sz="1600" b="1" dirty="0">
                <a:solidFill>
                  <a:srgbClr val="F68222"/>
                </a:solidFill>
                <a:latin typeface="Arial" panose="020B0604020202020204" pitchFamily="34" charset="0"/>
                <a:cs typeface="Arial" panose="020B0604020202020204" pitchFamily="34" charset="0"/>
              </a:rPr>
              <a:t>80 000€</a:t>
            </a:r>
            <a:r>
              <a:rPr lang="fr-FR" sz="1600" dirty="0">
                <a:latin typeface="Arial" panose="020B0604020202020204" pitchFamily="34" charset="0"/>
                <a:cs typeface="Arial" panose="020B0604020202020204" pitchFamily="34" charset="0"/>
              </a:rPr>
              <a:t>pour permettre à l’entreprise  :</a:t>
            </a:r>
          </a:p>
          <a:p>
            <a:endParaRPr lang="fr-F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a:latin typeface="Arial" panose="020B0604020202020204" pitchFamily="34" charset="0"/>
                <a:cs typeface="Arial" panose="020B0604020202020204" pitchFamily="34" charset="0"/>
              </a:rPr>
              <a:t>tester la plateforme pour la première fois en conditions réelles au sein de la communauté d’agglomération de Versailles Grand Parc)</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 Numérique, </a:t>
            </a:r>
            <a:r>
              <a:rPr lang="fr-FR" sz="1600" dirty="0" err="1">
                <a:latin typeface="Arial" panose="020B0604020202020204" pitchFamily="34" charset="0"/>
                <a:cs typeface="Arial" panose="020B0604020202020204" pitchFamily="34" charset="0"/>
              </a:rPr>
              <a:t>Big</a:t>
            </a:r>
            <a:r>
              <a:rPr lang="fr-FR" sz="1600" dirty="0">
                <a:latin typeface="Arial" panose="020B0604020202020204" pitchFamily="34" charset="0"/>
                <a:cs typeface="Arial" panose="020B0604020202020204" pitchFamily="34" charset="0"/>
              </a:rPr>
              <a:t> data, intelligence économique</a:t>
            </a:r>
          </a:p>
        </p:txBody>
      </p:sp>
      <p:sp>
        <p:nvSpPr>
          <p:cNvPr id="17" name="ZoneTexte 16"/>
          <p:cNvSpPr txBox="1"/>
          <p:nvPr/>
        </p:nvSpPr>
        <p:spPr>
          <a:xfrm>
            <a:off x="2220920" y="1346895"/>
            <a:ext cx="8771625" cy="923330"/>
          </a:xfrm>
          <a:prstGeom prst="rect">
            <a:avLst/>
          </a:prstGeom>
          <a:noFill/>
        </p:spPr>
        <p:txBody>
          <a:bodyPr wrap="square" rtlCol="0">
            <a:spAutoFit/>
          </a:bodyPr>
          <a:lstStyle/>
          <a:p>
            <a:pPr>
              <a:buSzPct val="100000"/>
              <a:defRPr/>
            </a:pPr>
            <a:r>
              <a:rPr lang="fr-FR" altLang="fr-FR" b="1" kern="0" dirty="0">
                <a:latin typeface="Arial" panose="020B0604020202020204" pitchFamily="34" charset="0"/>
                <a:cs typeface="Arial" panose="020B0604020202020204" pitchFamily="34" charset="0"/>
              </a:rPr>
              <a:t>UPCYCLEA –</a:t>
            </a:r>
            <a:r>
              <a:rPr lang="fr-FR" altLang="fr-FR" b="1" kern="0" dirty="0">
                <a:solidFill>
                  <a:srgbClr val="F68222"/>
                </a:solidFill>
                <a:latin typeface="Arial" panose="020B0604020202020204" pitchFamily="34" charset="0"/>
                <a:cs typeface="Arial" panose="020B0604020202020204" pitchFamily="34" charset="0"/>
              </a:rPr>
              <a:t> Solution numérique</a:t>
            </a:r>
            <a:br>
              <a:rPr lang="fr-FR" altLang="fr-FR" kern="0" dirty="0">
                <a:latin typeface="Arial" panose="020B0604020202020204" pitchFamily="34" charset="0"/>
                <a:cs typeface="Arial" panose="020B0604020202020204" pitchFamily="34" charset="0"/>
              </a:rPr>
            </a:br>
            <a:r>
              <a:rPr lang="fr-FR" altLang="fr-FR" kern="0" dirty="0">
                <a:latin typeface="Arial" panose="020B0604020202020204" pitchFamily="34" charset="0"/>
                <a:cs typeface="Arial" panose="020B0604020202020204" pitchFamily="34" charset="0"/>
              </a:rPr>
              <a:t>Plateforme numérique d'inventaire de matériaux et de création de parcours de recyclage.</a:t>
            </a:r>
          </a:p>
        </p:txBody>
      </p:sp>
      <p:sp>
        <p:nvSpPr>
          <p:cNvPr id="3" name="Rectangle 2"/>
          <p:cNvSpPr/>
          <p:nvPr/>
        </p:nvSpPr>
        <p:spPr>
          <a:xfrm>
            <a:off x="657727" y="2389530"/>
            <a:ext cx="3892102" cy="26280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0992545" y="2204864"/>
            <a:ext cx="184731" cy="369332"/>
          </a:xfrm>
          <a:prstGeom prst="rect">
            <a:avLst/>
          </a:prstGeom>
          <a:noFill/>
        </p:spPr>
        <p:txBody>
          <a:bodyPr wrap="none" rtlCol="0">
            <a:spAutoFit/>
          </a:bodyPr>
          <a:lstStyle/>
          <a:p>
            <a:endParaRPr lang="fr-FR" dirty="0"/>
          </a:p>
        </p:txBody>
      </p:sp>
      <p:pic>
        <p:nvPicPr>
          <p:cNvPr id="3074" name="Picture 2" descr="D:\Profile\outraore\Desktop\u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179" y="565845"/>
            <a:ext cx="26098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73" y="2568645"/>
            <a:ext cx="3748074" cy="232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4309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solidFill>
                  <a:schemeClr val="tx1"/>
                </a:solidFill>
              </a:rPr>
              <a:t>MAXIMILIEN</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8" name="Image 7">
            <a:extLst>
              <a:ext uri="{FF2B5EF4-FFF2-40B4-BE49-F238E27FC236}">
                <a16:creationId xmlns:a16="http://schemas.microsoft.com/office/drawing/2014/main" id="{8BE4673F-6E86-414B-AC80-5E318D0B2305}"/>
              </a:ext>
            </a:extLst>
          </p:cNvPr>
          <p:cNvPicPr>
            <a:picLocks noChangeAspect="1"/>
          </p:cNvPicPr>
          <p:nvPr/>
        </p:nvPicPr>
        <p:blipFill rotWithShape="1">
          <a:blip r:embed="rId3">
            <a:extLst>
              <a:ext uri="{28A0092B-C50C-407E-A947-70E740481C1C}">
                <a14:useLocalDpi xmlns:a14="http://schemas.microsoft.com/office/drawing/2010/main" val="0"/>
              </a:ext>
            </a:extLst>
          </a:blip>
          <a:srcRect l="10563"/>
          <a:stretch/>
        </p:blipFill>
        <p:spPr>
          <a:xfrm>
            <a:off x="10159458" y="4230853"/>
            <a:ext cx="1860223" cy="2079922"/>
          </a:xfrm>
          <a:prstGeom prst="rect">
            <a:avLst/>
          </a:prstGeom>
        </p:spPr>
      </p:pic>
    </p:spTree>
    <p:extLst>
      <p:ext uri="{BB962C8B-B14F-4D97-AF65-F5344CB8AC3E}">
        <p14:creationId xmlns:p14="http://schemas.microsoft.com/office/powerpoint/2010/main" val="22807713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048026" y="5475090"/>
            <a:ext cx="1814946" cy="7065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4">
                    <a:lumMod val="50000"/>
                  </a:schemeClr>
                </a:solidFill>
              </a:rPr>
              <a:t>LOGO Entreprise</a:t>
            </a:r>
          </a:p>
        </p:txBody>
      </p:sp>
      <p:sp>
        <p:nvSpPr>
          <p:cNvPr id="2" name="Titre 1"/>
          <p:cNvSpPr>
            <a:spLocks noGrp="1"/>
          </p:cNvSpPr>
          <p:nvPr>
            <p:ph type="ctrTitle"/>
          </p:nvPr>
        </p:nvSpPr>
        <p:spPr/>
        <p:txBody>
          <a:bodyPr/>
          <a:lstStyle/>
          <a:p>
            <a:r>
              <a:rPr lang="fr-FR" dirty="0" err="1"/>
              <a:t>cErEma</a:t>
            </a:r>
            <a:endParaRPr lang="fr-FR" dirty="0"/>
          </a:p>
        </p:txBody>
      </p:sp>
      <p:sp>
        <p:nvSpPr>
          <p:cNvPr id="5" name="Sous-titre 4"/>
          <p:cNvSpPr>
            <a:spLocks noGrp="1"/>
          </p:cNvSpPr>
          <p:nvPr>
            <p:ph type="subTitle" idx="1"/>
          </p:nvPr>
        </p:nvSpPr>
        <p:spPr/>
        <p:txBody>
          <a:bodyPr/>
          <a:lstStyle/>
          <a:p>
            <a:r>
              <a:rPr lang="fr-FR" dirty="0"/>
              <a:t>Isabelle </a:t>
            </a:r>
            <a:r>
              <a:rPr lang="fr-FR" dirty="0" err="1"/>
              <a:t>robinot-bertrand</a:t>
            </a:r>
            <a:endParaRPr lang="fr-FR" dirty="0"/>
          </a:p>
        </p:txBody>
      </p:sp>
      <p:pic>
        <p:nvPicPr>
          <p:cNvPr id="7" name="Image 6"/>
          <p:cNvPicPr>
            <a:picLocks noChangeAspect="1"/>
          </p:cNvPicPr>
          <p:nvPr/>
        </p:nvPicPr>
        <p:blipFill>
          <a:blip r:embed="rId3"/>
          <a:stretch>
            <a:fillRect/>
          </a:stretch>
        </p:blipFill>
        <p:spPr>
          <a:xfrm>
            <a:off x="10167571" y="5572363"/>
            <a:ext cx="341203" cy="304905"/>
          </a:xfrm>
          <a:prstGeom prst="rect">
            <a:avLst/>
          </a:prstGeom>
        </p:spPr>
      </p:pic>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8703" y="4419600"/>
            <a:ext cx="5010079" cy="1777347"/>
          </a:xfrm>
          <a:prstGeom prst="rect">
            <a:avLst/>
          </a:prstGeom>
        </p:spPr>
      </p:pic>
    </p:spTree>
    <p:extLst>
      <p:ext uri="{BB962C8B-B14F-4D97-AF65-F5344CB8AC3E}">
        <p14:creationId xmlns:p14="http://schemas.microsoft.com/office/powerpoint/2010/main" val="6938758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idx="1"/>
          </p:nvPr>
        </p:nvSpPr>
        <p:spPr/>
        <p:txBody>
          <a:bodyPr/>
          <a:lstStyle/>
          <a:p>
            <a:endParaRPr lang="fr-FR" dirty="0"/>
          </a:p>
          <a:p>
            <a:endParaRPr lang="fr-FR" dirty="0"/>
          </a:p>
          <a:p>
            <a:endParaRPr lang="fr-FR" dirty="0"/>
          </a:p>
          <a:p>
            <a:endParaRPr lang="fr-FR" dirty="0"/>
          </a:p>
        </p:txBody>
      </p:sp>
      <p:sp>
        <p:nvSpPr>
          <p:cNvPr id="16" name="Rectangle 15"/>
          <p:cNvSpPr/>
          <p:nvPr/>
        </p:nvSpPr>
        <p:spPr>
          <a:xfrm>
            <a:off x="10281804" y="5562276"/>
            <a:ext cx="1814946" cy="7065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4">
                    <a:lumMod val="50000"/>
                  </a:schemeClr>
                </a:solidFill>
              </a:rPr>
              <a:t>LOGO Entreprise</a:t>
            </a:r>
          </a:p>
        </p:txBody>
      </p:sp>
      <p:pic>
        <p:nvPicPr>
          <p:cNvPr id="17" name="Image 16"/>
          <p:cNvPicPr>
            <a:picLocks noChangeAspect="1"/>
          </p:cNvPicPr>
          <p:nvPr/>
        </p:nvPicPr>
        <p:blipFill>
          <a:blip r:embed="rId3"/>
          <a:stretch>
            <a:fillRect/>
          </a:stretch>
        </p:blipFill>
        <p:spPr>
          <a:xfrm>
            <a:off x="10399435" y="5610662"/>
            <a:ext cx="341203" cy="304905"/>
          </a:xfrm>
          <a:prstGeom prst="rect">
            <a:avLst/>
          </a:prstGeom>
        </p:spPr>
      </p:pic>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9108" y="5274414"/>
            <a:ext cx="4112892" cy="1459067"/>
          </a:xfrm>
          <a:prstGeom prst="rect">
            <a:avLst/>
          </a:prstGeom>
        </p:spPr>
      </p:pic>
      <p:sp>
        <p:nvSpPr>
          <p:cNvPr id="10" name="Rectangle 1"/>
          <p:cNvSpPr txBox="1">
            <a:spLocks noChangeArrowheads="1"/>
          </p:cNvSpPr>
          <p:nvPr/>
        </p:nvSpPr>
        <p:spPr>
          <a:xfrm>
            <a:off x="1297704" y="1317666"/>
            <a:ext cx="10235535" cy="283551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sz="3400" dirty="0">
                <a:solidFill>
                  <a:srgbClr val="666666"/>
                </a:solidFill>
                <a:latin typeface="DaxOT-Bold;DaxOT-Bold" pitchFamily="32" charset="0"/>
                <a:cs typeface="DaxOT-Bold;DaxOT-Bold" pitchFamily="32" charset="0"/>
              </a:rPr>
              <a:t>L’EXPERTISE PUBLIQUE</a:t>
            </a:r>
            <a:br>
              <a:rPr lang="fr-FR" altLang="fr-FR" sz="3400" dirty="0">
                <a:solidFill>
                  <a:srgbClr val="666666"/>
                </a:solidFill>
                <a:latin typeface="DaxOT-Bold;DaxOT-Bold" pitchFamily="32" charset="0"/>
                <a:cs typeface="DaxOT-Bold;DaxOT-Bold" pitchFamily="32" charset="0"/>
              </a:rPr>
            </a:br>
            <a:r>
              <a:rPr lang="fr-FR" altLang="fr-FR" sz="3400" dirty="0">
                <a:solidFill>
                  <a:srgbClr val="666666"/>
                </a:solidFill>
                <a:latin typeface="DaxOT-Bold;DaxOT-Bold" pitchFamily="32" charset="0"/>
                <a:cs typeface="DaxOT-Bold;DaxOT-Bold" pitchFamily="32" charset="0"/>
              </a:rPr>
              <a:t>POUR LA TRANSITION ÉCOLOGIQUE</a:t>
            </a:r>
            <a:br>
              <a:rPr lang="fr-FR" altLang="fr-FR" sz="3400" dirty="0">
                <a:solidFill>
                  <a:srgbClr val="666666"/>
                </a:solidFill>
                <a:latin typeface="DaxOT-Bold;DaxOT-Bold" pitchFamily="32" charset="0"/>
                <a:cs typeface="DaxOT-Bold;DaxOT-Bold" pitchFamily="32" charset="0"/>
              </a:rPr>
            </a:br>
            <a:r>
              <a:rPr lang="fr-FR" altLang="fr-FR" sz="3400" dirty="0">
                <a:solidFill>
                  <a:srgbClr val="666666"/>
                </a:solidFill>
                <a:latin typeface="DaxOT-Bold;DaxOT-Bold" pitchFamily="32" charset="0"/>
                <a:cs typeface="DaxOT-Bold;DaxOT-Bold" pitchFamily="32" charset="0"/>
              </a:rPr>
              <a:t>ET LA COHÉSION DES TERRITOIRES</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525" y="3926952"/>
            <a:ext cx="10118136" cy="1151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re 3"/>
          <p:cNvSpPr>
            <a:spLocks noGrp="1"/>
          </p:cNvSpPr>
          <p:nvPr>
            <p:ph type="title"/>
          </p:nvPr>
        </p:nvSpPr>
        <p:spPr/>
        <p:txBody>
          <a:bodyPr/>
          <a:lstStyle/>
          <a:p>
            <a:r>
              <a:rPr lang="fr-FR" dirty="0"/>
              <a:t>9 champs d’action</a:t>
            </a:r>
          </a:p>
        </p:txBody>
      </p:sp>
    </p:spTree>
    <p:extLst>
      <p:ext uri="{BB962C8B-B14F-4D97-AF65-F5344CB8AC3E}">
        <p14:creationId xmlns:p14="http://schemas.microsoft.com/office/powerpoint/2010/main" val="10803619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chor="ctr">
            <a:normAutofit/>
          </a:bodyPr>
          <a:lstStyle/>
          <a:p>
            <a:r>
              <a:rPr lang="fr-FR" sz="2400" dirty="0"/>
              <a:t>Le </a:t>
            </a:r>
            <a:r>
              <a:rPr lang="fr-FR" sz="2400" dirty="0" err="1"/>
              <a:t>cerema</a:t>
            </a:r>
            <a:r>
              <a:rPr lang="fr-FR" sz="2400" dirty="0"/>
              <a:t> mobilisé pour Relever le défi de la transition écologique </a:t>
            </a:r>
          </a:p>
        </p:txBody>
      </p:sp>
      <p:sp>
        <p:nvSpPr>
          <p:cNvPr id="9" name="Espace réservé du contenu 8"/>
          <p:cNvSpPr>
            <a:spLocks noGrp="1"/>
          </p:cNvSpPr>
          <p:nvPr>
            <p:ph idx="1"/>
          </p:nvPr>
        </p:nvSpPr>
        <p:spPr>
          <a:xfrm>
            <a:off x="54938" y="1399384"/>
            <a:ext cx="8237909" cy="4459416"/>
          </a:xfrm>
        </p:spPr>
        <p:txBody>
          <a:bodyPr>
            <a:normAutofit fontScale="92500" lnSpcReduction="10000"/>
          </a:bodyPr>
          <a:lstStyle/>
          <a:p>
            <a:r>
              <a:rPr lang="fr-FR" dirty="0"/>
              <a:t>Des connaissances, des savoirs scientifiques et techniques et des solutions innovantes</a:t>
            </a:r>
          </a:p>
          <a:p>
            <a:pPr lvl="1"/>
            <a:r>
              <a:rPr lang="fr-FR" b="0" dirty="0"/>
              <a:t>Publications d’ouvrages, formations, organisation de journées techniques</a:t>
            </a:r>
          </a:p>
          <a:p>
            <a:pPr lvl="1"/>
            <a:r>
              <a:rPr lang="fr-FR" b="0" dirty="0"/>
              <a:t>Outils, équipements et logiciels scientifiques et techniques</a:t>
            </a:r>
          </a:p>
          <a:p>
            <a:pPr lvl="1"/>
            <a:r>
              <a:rPr lang="fr-FR" b="0" dirty="0"/>
              <a:t>Diffusion de pratiques innovantes ou alternatives, de retours d’expérience… </a:t>
            </a:r>
            <a:endParaRPr lang="fr-FR" dirty="0"/>
          </a:p>
          <a:p>
            <a:r>
              <a:rPr lang="fr-FR" dirty="0"/>
              <a:t>Des expertises transversales et pluridisciplinaires au service de l’accompagnement des collectivités et des entreprises</a:t>
            </a:r>
          </a:p>
          <a:p>
            <a:pPr lvl="1"/>
            <a:r>
              <a:rPr lang="fr-FR" b="0" dirty="0"/>
              <a:t>Assistance technique, partenariat, R&amp;D innovation… </a:t>
            </a:r>
          </a:p>
        </p:txBody>
      </p:sp>
      <p:sp>
        <p:nvSpPr>
          <p:cNvPr id="16" name="Rectangle 15"/>
          <p:cNvSpPr/>
          <p:nvPr/>
        </p:nvSpPr>
        <p:spPr>
          <a:xfrm>
            <a:off x="10281804" y="5562276"/>
            <a:ext cx="1814946" cy="7065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4">
                    <a:lumMod val="50000"/>
                  </a:schemeClr>
                </a:solidFill>
              </a:rPr>
              <a:t>LOGO Entreprise</a:t>
            </a:r>
          </a:p>
        </p:txBody>
      </p:sp>
      <p:pic>
        <p:nvPicPr>
          <p:cNvPr id="17" name="Image 16"/>
          <p:cNvPicPr>
            <a:picLocks noChangeAspect="1"/>
          </p:cNvPicPr>
          <p:nvPr/>
        </p:nvPicPr>
        <p:blipFill>
          <a:blip r:embed="rId3"/>
          <a:stretch>
            <a:fillRect/>
          </a:stretch>
        </p:blipFill>
        <p:spPr>
          <a:xfrm>
            <a:off x="10399435" y="5610662"/>
            <a:ext cx="341203" cy="304905"/>
          </a:xfrm>
          <a:prstGeom prst="rect">
            <a:avLst/>
          </a:prstGeom>
        </p:spPr>
      </p:pic>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grpSp>
        <p:nvGrpSpPr>
          <p:cNvPr id="13" name="Groupe 12"/>
          <p:cNvGrpSpPr/>
          <p:nvPr/>
        </p:nvGrpSpPr>
        <p:grpSpPr>
          <a:xfrm>
            <a:off x="8151319" y="812869"/>
            <a:ext cx="4113319" cy="5939657"/>
            <a:chOff x="8151319" y="812869"/>
            <a:chExt cx="4113319" cy="5939657"/>
          </a:xfrm>
        </p:grpSpPr>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4285" y="5458805"/>
              <a:ext cx="3467715" cy="1293721"/>
            </a:xfrm>
            <a:prstGeom prst="rect">
              <a:avLst/>
            </a:prstGeom>
          </p:spPr>
        </p:pic>
        <p:grpSp>
          <p:nvGrpSpPr>
            <p:cNvPr id="4" name="Groupe 3"/>
            <p:cNvGrpSpPr/>
            <p:nvPr/>
          </p:nvGrpSpPr>
          <p:grpSpPr>
            <a:xfrm>
              <a:off x="8151319" y="3042251"/>
              <a:ext cx="3027943" cy="2756268"/>
              <a:chOff x="6265333" y="1982497"/>
              <a:chExt cx="5667826" cy="3876303"/>
            </a:xfrm>
          </p:grpSpPr>
          <p:pic>
            <p:nvPicPr>
              <p:cNvPr id="12"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5333" y="1982497"/>
                <a:ext cx="5667826" cy="387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819535" y="1998133"/>
                <a:ext cx="3113624" cy="2878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6638" y="3844122"/>
              <a:ext cx="3048000" cy="1152525"/>
            </a:xfrm>
            <a:prstGeom prst="rect">
              <a:avLst/>
            </a:prstGeom>
          </p:spPr>
        </p:pic>
        <p:pic>
          <p:nvPicPr>
            <p:cNvPr id="11" name="Image 8"/>
            <p:cNvPicPr>
              <a:picLocks noChangeAspect="1"/>
            </p:cNvPicPr>
            <p:nvPr/>
          </p:nvPicPr>
          <p:blipFill>
            <a:blip r:embed="rId7">
              <a:extLst>
                <a:ext uri="{28A0092B-C50C-407E-A947-70E740481C1C}">
                  <a14:useLocalDpi xmlns:a14="http://schemas.microsoft.com/office/drawing/2010/main" val="0"/>
                </a:ext>
              </a:extLst>
            </a:blip>
            <a:srcRect r="52617"/>
            <a:stretch>
              <a:fillRect/>
            </a:stretch>
          </p:blipFill>
          <p:spPr bwMode="auto">
            <a:xfrm>
              <a:off x="8819535" y="812869"/>
              <a:ext cx="3113624" cy="240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197597" y="6067167"/>
              <a:ext cx="526688" cy="529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71961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PEXE</a:t>
            </a:r>
          </a:p>
        </p:txBody>
      </p:sp>
      <p:sp>
        <p:nvSpPr>
          <p:cNvPr id="6"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9"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10" name="Sous-titre 9">
            <a:extLst>
              <a:ext uri="{FF2B5EF4-FFF2-40B4-BE49-F238E27FC236}">
                <a16:creationId xmlns:a16="http://schemas.microsoft.com/office/drawing/2014/main" id="{0C961FC8-3786-4379-B199-D5A9A6F46643}"/>
              </a:ext>
            </a:extLst>
          </p:cNvPr>
          <p:cNvSpPr>
            <a:spLocks noGrp="1"/>
          </p:cNvSpPr>
          <p:nvPr>
            <p:ph type="subTitle" idx="1"/>
          </p:nvPr>
        </p:nvSpPr>
        <p:spPr/>
        <p:txBody>
          <a:bodyPr/>
          <a:lstStyle/>
          <a:p>
            <a:r>
              <a:rPr lang="fr-FR" dirty="0"/>
              <a:t>Florence Jasmin</a:t>
            </a:r>
          </a:p>
        </p:txBody>
      </p:sp>
      <p:pic>
        <p:nvPicPr>
          <p:cNvPr id="13" name="Image 12">
            <a:extLst>
              <a:ext uri="{FF2B5EF4-FFF2-40B4-BE49-F238E27FC236}">
                <a16:creationId xmlns:a16="http://schemas.microsoft.com/office/drawing/2014/main" id="{99ACEAAB-8B4A-4778-AA98-829E706822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7269" y="4441013"/>
            <a:ext cx="1797469" cy="1791535"/>
          </a:xfrm>
          <a:prstGeom prst="rect">
            <a:avLst/>
          </a:prstGeom>
        </p:spPr>
      </p:pic>
    </p:spTree>
    <p:extLst>
      <p:ext uri="{BB962C8B-B14F-4D97-AF65-F5344CB8AC3E}">
        <p14:creationId xmlns:p14="http://schemas.microsoft.com/office/powerpoint/2010/main" val="3800223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400CED4-7E27-426A-84B0-564EC5F018E5}"/>
              </a:ext>
            </a:extLst>
          </p:cNvPr>
          <p:cNvPicPr>
            <a:picLocks noChangeAspect="1"/>
          </p:cNvPicPr>
          <p:nvPr/>
        </p:nvPicPr>
        <p:blipFill rotWithShape="1">
          <a:blip r:embed="rId2"/>
          <a:srcRect b="925"/>
          <a:stretch/>
        </p:blipFill>
        <p:spPr>
          <a:xfrm>
            <a:off x="1784859" y="446595"/>
            <a:ext cx="3926777" cy="5552388"/>
          </a:xfrm>
          <a:prstGeom prst="rect">
            <a:avLst/>
          </a:prstGeom>
        </p:spPr>
      </p:pic>
      <p:pic>
        <p:nvPicPr>
          <p:cNvPr id="7" name="Image 6">
            <a:extLst>
              <a:ext uri="{FF2B5EF4-FFF2-40B4-BE49-F238E27FC236}">
                <a16:creationId xmlns:a16="http://schemas.microsoft.com/office/drawing/2014/main" id="{7DB35805-7AD5-440A-A64D-3ADC8565E488}"/>
              </a:ext>
            </a:extLst>
          </p:cNvPr>
          <p:cNvPicPr>
            <a:picLocks noChangeAspect="1"/>
          </p:cNvPicPr>
          <p:nvPr/>
        </p:nvPicPr>
        <p:blipFill>
          <a:blip r:embed="rId3"/>
          <a:stretch>
            <a:fillRect/>
          </a:stretch>
        </p:blipFill>
        <p:spPr>
          <a:xfrm>
            <a:off x="6842316" y="446595"/>
            <a:ext cx="3907910" cy="5552388"/>
          </a:xfrm>
          <a:prstGeom prst="rect">
            <a:avLst/>
          </a:prstGeom>
        </p:spPr>
      </p:pic>
    </p:spTree>
    <p:extLst>
      <p:ext uri="{BB962C8B-B14F-4D97-AF65-F5344CB8AC3E}">
        <p14:creationId xmlns:p14="http://schemas.microsoft.com/office/powerpoint/2010/main" val="3466315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ADEME IDF – DRIEE IDF</a:t>
            </a:r>
          </a:p>
        </p:txBody>
      </p:sp>
      <p:sp>
        <p:nvSpPr>
          <p:cNvPr id="7" name="Footer Placeholder 4"/>
          <p:cNvSpPr>
            <a:spLocks noGrp="1"/>
          </p:cNvSpPr>
          <p:nvPr>
            <p:ph type="ftr" sz="quarter" idx="11"/>
          </p:nvPr>
        </p:nvSpPr>
        <p:spPr>
          <a:xfrm>
            <a:off x="162197" y="6464660"/>
            <a:ext cx="4017917" cy="287867"/>
          </a:xfrm>
        </p:spPr>
        <p:txBody>
          <a:bodyPr/>
          <a:lstStyle>
            <a:lvl1pPr>
              <a:defRPr>
                <a:solidFill>
                  <a:schemeClr val="accent1">
                    <a:lumMod val="75000"/>
                    <a:lumOff val="25000"/>
                  </a:schemeClr>
                </a:solidFill>
              </a:defRPr>
            </a:lvl1pPr>
          </a:lstStyle>
          <a:p>
            <a:pPr defTabSz="457200">
              <a:defRPr/>
            </a:pPr>
            <a:r>
              <a:rPr lang="en-US" dirty="0">
                <a:solidFill>
                  <a:prstClr val="black">
                    <a:lumMod val="50000"/>
                    <a:lumOff val="50000"/>
                  </a:prstClr>
                </a:solidFill>
              </a:rPr>
              <a:t>Rencontre </a:t>
            </a:r>
            <a:r>
              <a:rPr lang="en-US" dirty="0" err="1">
                <a:solidFill>
                  <a:prstClr val="black">
                    <a:lumMod val="50000"/>
                    <a:lumOff val="50000"/>
                  </a:prstClr>
                </a:solidFill>
              </a:rPr>
              <a:t>ecotech</a:t>
            </a:r>
            <a:r>
              <a:rPr lang="en-US" dirty="0">
                <a:solidFill>
                  <a:prstClr val="black">
                    <a:lumMod val="50000"/>
                    <a:lumOff val="50000"/>
                  </a:prstClr>
                </a:solidFill>
              </a:rPr>
              <a:t> “</a:t>
            </a:r>
            <a:r>
              <a:rPr lang="en-US" dirty="0" err="1">
                <a:solidFill>
                  <a:prstClr val="black">
                    <a:lumMod val="50000"/>
                    <a:lumOff val="50000"/>
                  </a:prstClr>
                </a:solidFill>
              </a:rPr>
              <a:t>territoires</a:t>
            </a:r>
            <a:r>
              <a:rPr lang="en-US" dirty="0">
                <a:solidFill>
                  <a:prstClr val="black">
                    <a:lumMod val="50000"/>
                    <a:lumOff val="50000"/>
                  </a:prstClr>
                </a:solidFill>
              </a:rPr>
              <a:t> &amp; eco-</a:t>
            </a:r>
            <a:r>
              <a:rPr lang="en-US" dirty="0" err="1">
                <a:solidFill>
                  <a:prstClr val="black">
                    <a:lumMod val="50000"/>
                    <a:lumOff val="50000"/>
                  </a:prstClr>
                </a:solidFill>
              </a:rPr>
              <a:t>pme</a:t>
            </a:r>
            <a:r>
              <a:rPr lang="en-US" dirty="0">
                <a:solidFill>
                  <a:prstClr val="black">
                    <a:lumMod val="50000"/>
                    <a:lumOff val="50000"/>
                  </a:prstClr>
                </a:solidFill>
              </a:rPr>
              <a:t> </a:t>
            </a:r>
            <a:r>
              <a:rPr lang="en-US" dirty="0" err="1">
                <a:solidFill>
                  <a:prstClr val="black">
                    <a:lumMod val="50000"/>
                    <a:lumOff val="50000"/>
                  </a:prstClr>
                </a:solidFill>
              </a:rPr>
              <a:t>d’ile</a:t>
            </a:r>
            <a:r>
              <a:rPr lang="en-US" dirty="0">
                <a:solidFill>
                  <a:prstClr val="black">
                    <a:lumMod val="50000"/>
                    <a:lumOff val="50000"/>
                  </a:prstClr>
                </a:solidFill>
              </a:rPr>
              <a:t>-de-</a:t>
            </a:r>
            <a:r>
              <a:rPr lang="en-US" dirty="0" err="1">
                <a:solidFill>
                  <a:prstClr val="black">
                    <a:lumMod val="50000"/>
                    <a:lumOff val="50000"/>
                  </a:prstClr>
                </a:solidFill>
              </a:rPr>
              <a:t>france</a:t>
            </a:r>
            <a:r>
              <a:rPr lang="en-US" dirty="0">
                <a:solidFill>
                  <a:prstClr val="black">
                    <a:lumMod val="50000"/>
                    <a:lumOff val="50000"/>
                  </a:prstClr>
                </a:solidFill>
              </a:rPr>
              <a:t>”</a:t>
            </a:r>
          </a:p>
        </p:txBody>
      </p:sp>
      <p:sp>
        <p:nvSpPr>
          <p:cNvPr id="8" name="Footer Placeholder 4"/>
          <p:cNvSpPr txBox="1">
            <a:spLocks/>
          </p:cNvSpPr>
          <p:nvPr/>
        </p:nvSpPr>
        <p:spPr>
          <a:xfrm>
            <a:off x="11222920" y="6464659"/>
            <a:ext cx="969080" cy="287867"/>
          </a:xfrm>
          <a:prstGeom prst="rect">
            <a:avLst/>
          </a:prstGeom>
        </p:spPr>
        <p:txBody>
          <a:bodyPr vert="horz" lIns="91440" tIns="45720" rIns="91440" bIns="45720" rtlCol="0" anchor="ctr"/>
          <a:lstStyle>
            <a:defPPr>
              <a:defRPr lang="fr-FR"/>
            </a:defPPr>
            <a:lvl1pPr marL="0" algn="l" defTabSz="914400" rtl="0" eaLnBrk="1" latinLnBrk="0" hangingPunct="1">
              <a:defRPr sz="900" kern="1200" cap="all">
                <a:solidFill>
                  <a:schemeClr val="accent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dirty="0">
                <a:solidFill>
                  <a:prstClr val="black">
                    <a:lumMod val="50000"/>
                    <a:lumOff val="50000"/>
                  </a:prstClr>
                </a:solidFill>
              </a:rPr>
              <a:t>4 </a:t>
            </a:r>
            <a:r>
              <a:rPr lang="en-US" dirty="0" err="1">
                <a:solidFill>
                  <a:prstClr val="black">
                    <a:lumMod val="50000"/>
                    <a:lumOff val="50000"/>
                  </a:prstClr>
                </a:solidFill>
              </a:rPr>
              <a:t>juillet</a:t>
            </a:r>
            <a:r>
              <a:rPr lang="en-US" dirty="0">
                <a:solidFill>
                  <a:prstClr val="black">
                    <a:lumMod val="50000"/>
                    <a:lumOff val="50000"/>
                  </a:prstClr>
                </a:solidFill>
              </a:rPr>
              <a:t> 2019</a:t>
            </a:r>
          </a:p>
        </p:txBody>
      </p:sp>
      <p:sp>
        <p:nvSpPr>
          <p:cNvPr id="10" name="ZoneTexte 9">
            <a:extLst>
              <a:ext uri="{FF2B5EF4-FFF2-40B4-BE49-F238E27FC236}">
                <a16:creationId xmlns:a16="http://schemas.microsoft.com/office/drawing/2014/main" id="{F87D611F-1D1E-448E-A7A5-E931493FFCC1}"/>
              </a:ext>
            </a:extLst>
          </p:cNvPr>
          <p:cNvSpPr txBox="1"/>
          <p:nvPr/>
        </p:nvSpPr>
        <p:spPr>
          <a:xfrm>
            <a:off x="2191882" y="4440937"/>
            <a:ext cx="2960301" cy="1015663"/>
          </a:xfrm>
          <a:prstGeom prst="rect">
            <a:avLst/>
          </a:prstGeom>
          <a:noFill/>
        </p:spPr>
        <p:txBody>
          <a:bodyPr wrap="square" rtlCol="0">
            <a:spAutoFit/>
          </a:bodyPr>
          <a:lstStyle/>
          <a:p>
            <a:pPr algn="ctr"/>
            <a:r>
              <a:rPr lang="fr-FR" sz="2000" b="1" dirty="0"/>
              <a:t>Michel </a:t>
            </a:r>
            <a:r>
              <a:rPr lang="fr-FR" sz="2000" b="1" dirty="0" err="1"/>
              <a:t>Gioria</a:t>
            </a:r>
            <a:endParaRPr lang="fr-FR" sz="2000" b="1" dirty="0"/>
          </a:p>
          <a:p>
            <a:pPr algn="ctr"/>
            <a:r>
              <a:rPr lang="fr-FR" sz="2000" b="1" dirty="0"/>
              <a:t>Directeur régional de l’ADEME Ile-de-France</a:t>
            </a:r>
          </a:p>
        </p:txBody>
      </p:sp>
      <p:pic>
        <p:nvPicPr>
          <p:cNvPr id="11" name="Image 10">
            <a:extLst>
              <a:ext uri="{FF2B5EF4-FFF2-40B4-BE49-F238E27FC236}">
                <a16:creationId xmlns:a16="http://schemas.microsoft.com/office/drawing/2014/main" id="{3EB4D1EE-6494-4776-88B1-24063F242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938" y="1611839"/>
            <a:ext cx="2279531" cy="2817500"/>
          </a:xfrm>
          <a:prstGeom prst="rect">
            <a:avLst/>
          </a:prstGeom>
        </p:spPr>
      </p:pic>
      <p:pic>
        <p:nvPicPr>
          <p:cNvPr id="12" name="Image 11">
            <a:extLst>
              <a:ext uri="{FF2B5EF4-FFF2-40B4-BE49-F238E27FC236}">
                <a16:creationId xmlns:a16="http://schemas.microsoft.com/office/drawing/2014/main" id="{A8459EEA-6FD4-45FE-8FCE-C2F2E968F5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510" y="1611839"/>
            <a:ext cx="1967046" cy="2659487"/>
          </a:xfrm>
          <a:prstGeom prst="rect">
            <a:avLst/>
          </a:prstGeom>
        </p:spPr>
      </p:pic>
      <p:sp>
        <p:nvSpPr>
          <p:cNvPr id="14" name="ZoneTexte 13">
            <a:extLst>
              <a:ext uri="{FF2B5EF4-FFF2-40B4-BE49-F238E27FC236}">
                <a16:creationId xmlns:a16="http://schemas.microsoft.com/office/drawing/2014/main" id="{D7FC45C1-9A8D-4686-A2BC-5A165FB01709}"/>
              </a:ext>
            </a:extLst>
          </p:cNvPr>
          <p:cNvSpPr txBox="1"/>
          <p:nvPr/>
        </p:nvSpPr>
        <p:spPr>
          <a:xfrm>
            <a:off x="6892552" y="4440937"/>
            <a:ext cx="2960301" cy="1015663"/>
          </a:xfrm>
          <a:prstGeom prst="rect">
            <a:avLst/>
          </a:prstGeom>
          <a:noFill/>
        </p:spPr>
        <p:txBody>
          <a:bodyPr wrap="square" rtlCol="0">
            <a:spAutoFit/>
          </a:bodyPr>
          <a:lstStyle/>
          <a:p>
            <a:pPr algn="ctr"/>
            <a:r>
              <a:rPr lang="fr-FR" sz="2000" b="1" dirty="0"/>
              <a:t>Nathalie Poulet</a:t>
            </a:r>
          </a:p>
          <a:p>
            <a:pPr algn="ctr"/>
            <a:r>
              <a:rPr lang="fr-FR" sz="2000" b="1" dirty="0"/>
              <a:t>Cheffe adjointe du SDDTE</a:t>
            </a:r>
          </a:p>
        </p:txBody>
      </p:sp>
    </p:spTree>
    <p:extLst>
      <p:ext uri="{BB962C8B-B14F-4D97-AF65-F5344CB8AC3E}">
        <p14:creationId xmlns:p14="http://schemas.microsoft.com/office/powerpoint/2010/main" val="12102749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242" y="5343092"/>
            <a:ext cx="5338513" cy="461665"/>
          </a:xfrm>
          <a:prstGeom prst="rect">
            <a:avLst/>
          </a:prstGeom>
        </p:spPr>
        <p:txBody>
          <a:bodyPr wrap="none">
            <a:spAutoFit/>
          </a:bodyPr>
          <a:lstStyle/>
          <a:p>
            <a:r>
              <a:rPr lang="fr-FR" sz="2400" dirty="0">
                <a:hlinkClick r:id="rId2"/>
              </a:rPr>
              <a:t>https://annuaire.ecoentreprises-france.fr/</a:t>
            </a:r>
            <a:r>
              <a:rPr lang="fr-FR" sz="2400" dirty="0"/>
              <a:t> </a:t>
            </a:r>
            <a:endParaRPr lang="fr-FR" sz="2400" dirty="0">
              <a:hlinkClick r:id="rId3"/>
            </a:endParaRPr>
          </a:p>
        </p:txBody>
      </p:sp>
      <p:sp>
        <p:nvSpPr>
          <p:cNvPr id="4" name="ZoneTexte 3"/>
          <p:cNvSpPr txBox="1"/>
          <p:nvPr/>
        </p:nvSpPr>
        <p:spPr>
          <a:xfrm>
            <a:off x="134242" y="2421151"/>
            <a:ext cx="5466176" cy="584775"/>
          </a:xfrm>
          <a:prstGeom prst="rect">
            <a:avLst/>
          </a:prstGeom>
          <a:solidFill>
            <a:srgbClr val="3E719D"/>
          </a:solidFill>
        </p:spPr>
        <p:txBody>
          <a:bodyPr wrap="none" rtlCol="0">
            <a:spAutoFit/>
          </a:bodyPr>
          <a:lstStyle/>
          <a:p>
            <a:r>
              <a:rPr lang="fr-FR" sz="3200" b="1" dirty="0">
                <a:solidFill>
                  <a:schemeClr val="bg1"/>
                </a:solidFill>
              </a:rPr>
              <a:t>412 entreprises référencées</a:t>
            </a:r>
          </a:p>
        </p:txBody>
      </p:sp>
      <p:pic>
        <p:nvPicPr>
          <p:cNvPr id="2050" name="Picture 2" descr="https://annuaire.ecoentreprises-france.fr/img/Bandeau_Annuaire_Eco-IDF_3042x3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6" y="298293"/>
            <a:ext cx="12207242" cy="154898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5"/>
          <a:stretch>
            <a:fillRect/>
          </a:stretch>
        </p:blipFill>
        <p:spPr>
          <a:xfrm>
            <a:off x="5710818" y="2233062"/>
            <a:ext cx="6297349" cy="3981550"/>
          </a:xfrm>
          <a:prstGeom prst="rect">
            <a:avLst/>
          </a:prstGeom>
        </p:spPr>
      </p:pic>
    </p:spTree>
    <p:extLst>
      <p:ext uri="{BB962C8B-B14F-4D97-AF65-F5344CB8AC3E}">
        <p14:creationId xmlns:p14="http://schemas.microsoft.com/office/powerpoint/2010/main" val="13587772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9136" y="1413073"/>
            <a:ext cx="11893728" cy="1497507"/>
          </a:xfrm>
        </p:spPr>
        <p:txBody>
          <a:bodyPr>
            <a:noAutofit/>
          </a:bodyPr>
          <a:lstStyle/>
          <a:p>
            <a:pPr algn="ctr"/>
            <a:r>
              <a:rPr lang="fr-FR" sz="4000" dirty="0"/>
              <a:t>PAUSE NETWORKING</a:t>
            </a:r>
            <a:br>
              <a:rPr lang="fr-FR" sz="4000" dirty="0"/>
            </a:br>
            <a:br>
              <a:rPr lang="fr-FR" sz="4000" dirty="0"/>
            </a:br>
            <a:r>
              <a:rPr lang="fr-FR" sz="4000" dirty="0"/>
              <a:t>11H20 – 11H50</a:t>
            </a:r>
          </a:p>
        </p:txBody>
      </p:sp>
      <p:pic>
        <p:nvPicPr>
          <p:cNvPr id="4" name="Image 3">
            <a:extLst>
              <a:ext uri="{FF2B5EF4-FFF2-40B4-BE49-F238E27FC236}">
                <a16:creationId xmlns:a16="http://schemas.microsoft.com/office/drawing/2014/main" id="{3762FE15-FC03-4A7D-9A9F-9A42AD8A7E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2"/>
          <a:stretch/>
        </p:blipFill>
        <p:spPr>
          <a:xfrm>
            <a:off x="-17177" y="3541950"/>
            <a:ext cx="12209177" cy="1507066"/>
          </a:xfrm>
          <a:prstGeom prst="rect">
            <a:avLst/>
          </a:prstGeom>
        </p:spPr>
      </p:pic>
    </p:spTree>
    <p:extLst>
      <p:ext uri="{BB962C8B-B14F-4D97-AF65-F5344CB8AC3E}">
        <p14:creationId xmlns:p14="http://schemas.microsoft.com/office/powerpoint/2010/main" val="2681209461"/>
      </p:ext>
    </p:extLst>
  </p:cSld>
  <p:clrMapOvr>
    <a:masterClrMapping/>
  </p:clrMapOvr>
</p:sld>
</file>

<file path=ppt/theme/theme1.xml><?xml version="1.0" encoding="utf-8"?>
<a:theme xmlns:a="http://schemas.openxmlformats.org/drawingml/2006/main" name="Dividend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1598</TotalTime>
  <Words>3681</Words>
  <Application>Microsoft Office PowerPoint</Application>
  <PresentationFormat>Grand écran</PresentationFormat>
  <Paragraphs>674</Paragraphs>
  <Slides>91</Slides>
  <Notes>12</Notes>
  <HiddenSlides>1</HiddenSlides>
  <MMClips>0</MMClips>
  <ScaleCrop>false</ScaleCrop>
  <HeadingPairs>
    <vt:vector size="6" baseType="variant">
      <vt:variant>
        <vt:lpstr>Polices utilisées</vt:lpstr>
      </vt:variant>
      <vt:variant>
        <vt:i4>23</vt:i4>
      </vt:variant>
      <vt:variant>
        <vt:lpstr>Thème</vt:lpstr>
      </vt:variant>
      <vt:variant>
        <vt:i4>1</vt:i4>
      </vt:variant>
      <vt:variant>
        <vt:lpstr>Titres des diapositives</vt:lpstr>
      </vt:variant>
      <vt:variant>
        <vt:i4>91</vt:i4>
      </vt:variant>
    </vt:vector>
  </HeadingPairs>
  <TitlesOfParts>
    <vt:vector size="115" baseType="lpstr">
      <vt:lpstr>Abadi</vt:lpstr>
      <vt:lpstr>Arial</vt:lpstr>
      <vt:lpstr>Arial Narrow</vt:lpstr>
      <vt:lpstr>ArialMT</vt:lpstr>
      <vt:lpstr>Avenir Book</vt:lpstr>
      <vt:lpstr>Calibri</vt:lpstr>
      <vt:lpstr>Century Gothic</vt:lpstr>
      <vt:lpstr>DaxOT-Bold;DaxOT-Bold</vt:lpstr>
      <vt:lpstr>Gill Sans MT</vt:lpstr>
      <vt:lpstr>Helvetica</vt:lpstr>
      <vt:lpstr>Maven Pro</vt:lpstr>
      <vt:lpstr>Montserrat</vt:lpstr>
      <vt:lpstr>Montserrat Black</vt:lpstr>
      <vt:lpstr>Montserrat Bold</vt:lpstr>
      <vt:lpstr>Montserrat ExtraBold</vt:lpstr>
      <vt:lpstr>Montserrat ExtraLight</vt:lpstr>
      <vt:lpstr>Montserrat Light</vt:lpstr>
      <vt:lpstr>Montserrat Regular</vt:lpstr>
      <vt:lpstr>Segoe MDL2 Assets</vt:lpstr>
      <vt:lpstr>Segoe UI</vt:lpstr>
      <vt:lpstr>Verdana</vt:lpstr>
      <vt:lpstr>Wingdings</vt:lpstr>
      <vt:lpstr>Wingdings 2</vt:lpstr>
      <vt:lpstr>Dividende</vt:lpstr>
      <vt:lpstr>Présentation PowerPoint</vt:lpstr>
      <vt:lpstr>Ouverture</vt:lpstr>
      <vt:lpstr>Pexe LES éco-entreprises DE FRANCE</vt:lpstr>
      <vt:lpstr>La transition écologique   et énergétique en action</vt:lpstr>
      <vt:lpstr>DES ACTIONS CONCRETES POUR                         LE DEVELOPPEMENT DES ECO-PME</vt:lpstr>
      <vt:lpstr>TEDDif</vt:lpstr>
      <vt:lpstr>Un réseau De partenaires mobilisés aux côtés des collectivités</vt:lpstr>
      <vt:lpstr>Un réseau De partenaires mobilisés aux côtés des collectivités</vt:lpstr>
      <vt:lpstr>ADEME IDF – DRIEE IDF</vt:lpstr>
      <vt:lpstr>Metropole du grand paris</vt:lpstr>
      <vt:lpstr>Présentation PowerPoint</vt:lpstr>
      <vt:lpstr>PROFIL DES PARTICIPANTS</vt:lpstr>
      <vt:lpstr>PROGRAMME de la rencontre</vt:lpstr>
      <vt:lpstr>STANDS PARTENAIRES</vt:lpstr>
      <vt:lpstr>Présentation PowerPoint</vt:lpstr>
      <vt:lpstr>ECONOMIE CIRCULAIRE</vt:lpstr>
      <vt:lpstr>Gestion TERRITORIALE des flux matières SNCF RESEAU &lt;&gt; TRINOV</vt:lpstr>
      <vt:lpstr>SOLUTION DIGITALE De GESTION DES DECHETS  ET DES MATIERES PREMIERES SECONDAIRES</vt:lpstr>
      <vt:lpstr>LES Enjeux matières DE SNCF RESEAU</vt:lpstr>
      <vt:lpstr>TRACABILITE DES FLUX MATIERES  DES chantiers d’investissement SNCF RESEAU</vt:lpstr>
      <vt:lpstr>Gestion OPTIMISEE des flux matières des  chantiers d’investissement SNCF RESEAU</vt:lpstr>
      <vt:lpstr>Un partenariat Gagnant-gagnant  FONDE sur un co-investissement</vt:lpstr>
      <vt:lpstr>Moulinot       Romainville</vt:lpstr>
      <vt:lpstr>La Cité Maraîchère de Romainville Laboratoire vivant pour cultiver la ville de demain</vt:lpstr>
      <vt:lpstr>La Cité Maraîchère de Romainville Laboratoire vivant pour cultiver la ville de demain</vt:lpstr>
      <vt:lpstr>La Cité Maraîchère de Romainville Laboratoire vivant pour cultiver la ville de demain</vt:lpstr>
      <vt:lpstr>Les partenaires de la Ville</vt:lpstr>
      <vt:lpstr>Contacts</vt:lpstr>
      <vt:lpstr>verdicite</vt:lpstr>
      <vt:lpstr>Prevention gestion des déchets et du gaspillage alimentaire</vt:lpstr>
      <vt:lpstr>             - Diag / Plan d’Actions / Coaching</vt:lpstr>
      <vt:lpstr>UPCYCLEA</vt:lpstr>
      <vt:lpstr>QUI SOMMES-NOUS?</vt:lpstr>
      <vt:lpstr>Changeons de trajectoire</vt:lpstr>
      <vt:lpstr>L’Amenagement circulaire</vt:lpstr>
      <vt:lpstr> </vt:lpstr>
      <vt:lpstr>EGREEN ET EAU DE PARIS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PME : COMMENT TRAVAILLER AVEC LA VILLE DE PARIS ?</vt:lpstr>
      <vt:lpstr>Présentation PowerPoint</vt:lpstr>
      <vt:lpstr>TRANSITION ENERGETIQUE ET INTEGRATION DES ENERGIES RENOUVELABLES</vt:lpstr>
      <vt:lpstr>NASKEO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PLAINE ENERGIE CITOYENNE</vt:lpstr>
      <vt:lpstr>TOMARO</vt:lpstr>
      <vt:lpstr>IA, big data et iot au service de la transition energetique des territoires</vt:lpstr>
      <vt:lpstr>Nouvelles technologies, nouvelles energies, nouveaux usages, nouveau monde, …</vt:lpstr>
      <vt:lpstr>Industrialisation et partenariat</vt:lpstr>
      <vt:lpstr>ONSEN</vt:lpstr>
      <vt:lpstr>Bilan Degrés Bleus Eau Chaude®  Piscine de Garches </vt:lpstr>
      <vt:lpstr>Bilan Degrés Bleus Eau Chaude®  Piscine de Garches </vt:lpstr>
      <vt:lpstr>Présentation PowerPoint</vt:lpstr>
      <vt:lpstr>Bilan Degrés Bleus Eau Chaude®  </vt:lpstr>
      <vt:lpstr>Bilan Degrés Bleus Eau Chaude®  Piscine de Garches </vt:lpstr>
      <vt:lpstr>Parcours de Rénovation énergétique Performante des pavillons (PREP)</vt:lpstr>
      <vt:lpstr>La rénovation énergétique, au cœur des politiques locales</vt:lpstr>
      <vt:lpstr>Mobilisation locale pour accélérer &amp; faciliter la rénovation</vt:lpstr>
      <vt:lpstr>Le PREP, une marque de confiance</vt:lpstr>
      <vt:lpstr>Présentation PowerPoint</vt:lpstr>
      <vt:lpstr>ACCOMPAGNER UN PROJET D’ECONOMIE CIRCULAIRE, de transition ecologique et energetique</vt:lpstr>
      <vt:lpstr>ADEME ILE-de-France</vt:lpstr>
      <vt:lpstr>DRIEE</vt:lpstr>
      <vt:lpstr>BANQUE DES TERRITOIRES</vt:lpstr>
      <vt:lpstr>Conseil régional d’ile de France</vt:lpstr>
      <vt:lpstr>            Les aides en chiffres </vt:lpstr>
      <vt:lpstr>Les aides aux entreprises de la Région Île-de-France</vt:lpstr>
      <vt:lpstr>Présentation PowerPoint</vt:lpstr>
      <vt:lpstr>Présentation PowerPoint</vt:lpstr>
      <vt:lpstr>Présentation PowerPoint</vt:lpstr>
      <vt:lpstr>Présentation PowerPoint</vt:lpstr>
      <vt:lpstr>MAXIMILIEN</vt:lpstr>
      <vt:lpstr>cErEma</vt:lpstr>
      <vt:lpstr>9 champs d’action</vt:lpstr>
      <vt:lpstr>Le cerema mobilisé pour Relever le défi de la transition écologique </vt:lpstr>
      <vt:lpstr>PEXE</vt:lpstr>
      <vt:lpstr>Présentation PowerPoint</vt:lpstr>
      <vt:lpstr>Présentation PowerPoint</vt:lpstr>
      <vt:lpstr>PAUSE NETWORKING  11H20 – 11H50</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pexe</dc:creator>
  <cp:lastModifiedBy>Louise Ayné</cp:lastModifiedBy>
  <cp:revision>61</cp:revision>
  <dcterms:created xsi:type="dcterms:W3CDTF">2019-04-01T13:00:07Z</dcterms:created>
  <dcterms:modified xsi:type="dcterms:W3CDTF">2019-07-03T14:15:07Z</dcterms:modified>
</cp:coreProperties>
</file>