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26.jpg" ContentType="image/jpg"/>
  <Override PartName="/ppt/media/image27.jpg" ContentType="image/jpg"/>
  <Override PartName="/ppt/media/image28.jpg" ContentType="image/jp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7" r:id="rId2"/>
    <p:sldId id="275" r:id="rId3"/>
    <p:sldId id="276" r:id="rId4"/>
    <p:sldId id="277" r:id="rId5"/>
    <p:sldId id="262" r:id="rId6"/>
    <p:sldId id="265" r:id="rId7"/>
    <p:sldId id="263" r:id="rId8"/>
    <p:sldId id="266" r:id="rId9"/>
    <p:sldId id="278" r:id="rId10"/>
    <p:sldId id="280" r:id="rId11"/>
    <p:sldId id="260" r:id="rId12"/>
    <p:sldId id="281" r:id="rId13"/>
    <p:sldId id="282" r:id="rId14"/>
    <p:sldId id="283" r:id="rId15"/>
    <p:sldId id="284" r:id="rId16"/>
    <p:sldId id="296" r:id="rId17"/>
    <p:sldId id="279" r:id="rId18"/>
    <p:sldId id="259" r:id="rId19"/>
    <p:sldId id="264" r:id="rId20"/>
    <p:sldId id="285" r:id="rId21"/>
    <p:sldId id="286" r:id="rId22"/>
    <p:sldId id="287" r:id="rId23"/>
    <p:sldId id="288" r:id="rId24"/>
    <p:sldId id="412" r:id="rId25"/>
    <p:sldId id="467" r:id="rId26"/>
    <p:sldId id="468" r:id="rId27"/>
    <p:sldId id="469" r:id="rId28"/>
    <p:sldId id="470" r:id="rId29"/>
    <p:sldId id="289" r:id="rId30"/>
    <p:sldId id="290" r:id="rId31"/>
    <p:sldId id="291" r:id="rId32"/>
    <p:sldId id="292" r:id="rId33"/>
    <p:sldId id="293" r:id="rId34"/>
    <p:sldId id="294" r:id="rId35"/>
    <p:sldId id="295" r:id="rId3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5462"/>
    <a:srgbClr val="2C3D67"/>
    <a:srgbClr val="629DD1"/>
    <a:srgbClr val="4A66AC"/>
    <a:srgbClr val="297FD5"/>
    <a:srgbClr val="7F8FA9"/>
    <a:srgbClr val="5AA2AE"/>
    <a:srgbClr val="9D90A0"/>
    <a:srgbClr val="81B1DA"/>
    <a:srgbClr val="6B83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9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8570B2-1147-41A4-8106-C298F888F6F0}" type="datetimeFigureOut">
              <a:rPr lang="fr-FR" smtClean="0"/>
              <a:t>08/07/2019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F0491-FA63-44BF-A2B1-18D7ADA1B93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6979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64" name="Google Shape;56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2192000" cy="3493347"/>
          </a:xfrm>
          <a:prstGeom prst="rect">
            <a:avLst/>
          </a:prstGeom>
          <a:solidFill>
            <a:srgbClr val="54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3493347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4400" b="1">
                <a:solidFill>
                  <a:srgbClr val="6A9A13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1" y="4968360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dirty="0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40983" y="6481393"/>
            <a:ext cx="1021907" cy="275004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srgbClr val="4A66AC">
                    <a:lumMod val="75000"/>
                    <a:lumOff val="25000"/>
                  </a:srgbClr>
                </a:solidFill>
              </a:rPr>
              <a:t>4 </a:t>
            </a:r>
            <a:r>
              <a:rPr lang="en-US" dirty="0" err="1">
                <a:solidFill>
                  <a:srgbClr val="4A66AC">
                    <a:lumMod val="75000"/>
                    <a:lumOff val="25000"/>
                  </a:srgbClr>
                </a:solidFill>
              </a:rPr>
              <a:t>juillet</a:t>
            </a:r>
            <a:r>
              <a:rPr lang="en-US" dirty="0">
                <a:solidFill>
                  <a:srgbClr val="4A66AC">
                    <a:lumMod val="75000"/>
                    <a:lumOff val="25000"/>
                  </a:srgbClr>
                </a:solidFill>
              </a:rPr>
              <a:t>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07931" y="6475124"/>
            <a:ext cx="909863" cy="287541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A66AC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A66AC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6225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160867" y="155303"/>
            <a:ext cx="11976196" cy="1189298"/>
          </a:xfrm>
          <a:prstGeom prst="rect">
            <a:avLst/>
          </a:prstGeom>
          <a:solidFill>
            <a:srgbClr val="54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08975" y="243052"/>
            <a:ext cx="11679980" cy="101380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867" y="1432350"/>
            <a:ext cx="11976196" cy="4867359"/>
          </a:xfrm>
        </p:spPr>
        <p:txBody>
          <a:bodyPr vert="eaVert" anchor="t">
            <a:normAutofit/>
          </a:bodyPr>
          <a:lstStyle>
            <a:lvl1pPr algn="l">
              <a:defRPr sz="2800"/>
            </a:lvl1pPr>
            <a:lvl2pPr algn="l">
              <a:defRPr sz="2400"/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4356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671202" y="171451"/>
            <a:ext cx="3520797" cy="6245224"/>
          </a:xfrm>
          <a:prstGeom prst="rect">
            <a:avLst/>
          </a:prstGeom>
          <a:solidFill>
            <a:srgbClr val="54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342900"/>
            <a:ext cx="3257550" cy="5515899"/>
          </a:xfrm>
        </p:spPr>
        <p:txBody>
          <a:bodyPr vert="eaVert" anchor="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75" y="171450"/>
            <a:ext cx="8528327" cy="6107430"/>
          </a:xfrm>
        </p:spPr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509165" y="6459172"/>
            <a:ext cx="13281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2555" y="6462393"/>
            <a:ext cx="116419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162197" y="6464660"/>
            <a:ext cx="4017917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>
                <a:solidFill>
                  <a:prstClr val="black">
                    <a:lumMod val="50000"/>
                    <a:lumOff val="50000"/>
                  </a:prstClr>
                </a:solidFill>
              </a:rPr>
              <a:t>Rencontre ecotech “territoires &amp; eco-pme d’ile-de-france”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0630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6_Custom Layout">
  <p:cSld name="76_Custom Layou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title"/>
          </p:nvPr>
        </p:nvSpPr>
        <p:spPr>
          <a:xfrm>
            <a:off x="690792" y="681037"/>
            <a:ext cx="3077643" cy="1535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690792" y="2216739"/>
            <a:ext cx="10810416" cy="3604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5"/>
          <p:cNvSpPr txBox="1">
            <a:spLocks noGrp="1"/>
          </p:cNvSpPr>
          <p:nvPr>
            <p:ph type="sldNum" idx="12"/>
          </p:nvPr>
        </p:nvSpPr>
        <p:spPr>
          <a:xfrm>
            <a:off x="11353800" y="3246437"/>
            <a:ext cx="609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ftr" idx="11"/>
          </p:nvPr>
        </p:nvSpPr>
        <p:spPr>
          <a:xfrm>
            <a:off x="2161034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8496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0" y="0"/>
            <a:ext cx="12192000" cy="1253252"/>
          </a:xfrm>
          <a:prstGeom prst="rect">
            <a:avLst/>
          </a:prstGeom>
          <a:solidFill>
            <a:srgbClr val="54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38" y="66675"/>
            <a:ext cx="12041812" cy="1098828"/>
          </a:xfrm>
        </p:spPr>
        <p:txBody>
          <a:bodyPr anchor="ctr"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38" y="1399384"/>
            <a:ext cx="11967729" cy="4459416"/>
          </a:xfrm>
        </p:spPr>
        <p:txBody>
          <a:bodyPr>
            <a:normAutofit/>
          </a:bodyPr>
          <a:lstStyle>
            <a:lvl1pPr>
              <a:buClr>
                <a:srgbClr val="1096BF"/>
              </a:buClr>
              <a:defRPr sz="28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buClrTx/>
              <a:defRPr sz="2400" b="1">
                <a:solidFill>
                  <a:schemeClr val="tx1">
                    <a:lumMod val="95000"/>
                    <a:lumOff val="5000"/>
                  </a:schemeClr>
                </a:solidFill>
              </a:defRPr>
            </a:lvl2pPr>
            <a:lvl3pPr marL="900000" indent="-270000">
              <a:buClr>
                <a:srgbClr val="6C9C2E"/>
              </a:buClr>
              <a:buFont typeface="Wingdings" panose="05000000000000000000" pitchFamily="2" charset="2"/>
              <a:buChar char="ü"/>
              <a:defRPr sz="20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buClr>
                <a:srgbClr val="3E719D"/>
              </a:buClr>
              <a:defRPr lang="fr-FR" sz="2000" kern="1200" dirty="0">
                <a:solidFill>
                  <a:srgbClr val="3E719D"/>
                </a:solidFill>
                <a:latin typeface="+mn-lt"/>
                <a:ea typeface="+mn-ea"/>
                <a:cs typeface="+mn-cs"/>
              </a:defRPr>
            </a:lvl4pPr>
            <a:lvl5pPr>
              <a:defRPr sz="1800"/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23567" y="6532246"/>
            <a:ext cx="934150" cy="233517"/>
          </a:xfr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JUILLET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39492" y="6555143"/>
            <a:ext cx="1052508" cy="271704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873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243334" y="5141974"/>
            <a:ext cx="11893729" cy="1258827"/>
          </a:xfrm>
          <a:prstGeom prst="rect">
            <a:avLst/>
          </a:prstGeom>
          <a:solidFill>
            <a:srgbClr val="54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335" y="3043910"/>
            <a:ext cx="11893728" cy="1497507"/>
          </a:xfrm>
        </p:spPr>
        <p:txBody>
          <a:bodyPr anchor="b">
            <a:normAutofit/>
          </a:bodyPr>
          <a:lstStyle>
            <a:lvl1pPr algn="l">
              <a:defRPr lang="en-US" sz="3600" b="1" kern="1200" cap="all" dirty="0">
                <a:solidFill>
                  <a:srgbClr val="6A9A1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334" y="4541417"/>
            <a:ext cx="11893728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srgbClr val="4A66AC">
                    <a:lumMod val="75000"/>
                    <a:lumOff val="25000"/>
                  </a:srgbClr>
                </a:solidFill>
              </a:rPr>
              <a:t>4/7/2019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A66AC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A66AC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185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245576" y="289713"/>
            <a:ext cx="11815316" cy="1567918"/>
          </a:xfrm>
          <a:prstGeom prst="rect">
            <a:avLst/>
          </a:prstGeom>
          <a:solidFill>
            <a:srgbClr val="54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018" y="464071"/>
            <a:ext cx="11658432" cy="1219201"/>
          </a:xfrm>
        </p:spPr>
        <p:txBody>
          <a:bodyPr anchor="ctr">
            <a:normAutofit/>
          </a:bodyPr>
          <a:lstStyle>
            <a:lvl1pPr>
              <a:defRPr sz="3600" b="1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6641" y="2031989"/>
            <a:ext cx="5745059" cy="4351596"/>
          </a:xfrm>
        </p:spPr>
        <p:txBody>
          <a:bodyPr>
            <a:normAutofit/>
          </a:bodyPr>
          <a:lstStyle>
            <a:lvl1pPr>
              <a:buClr>
                <a:srgbClr val="1096BF"/>
              </a:buClr>
              <a:defRPr/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34100" y="2031989"/>
            <a:ext cx="5848350" cy="4351596"/>
          </a:xfrm>
        </p:spPr>
        <p:txBody>
          <a:bodyPr>
            <a:normAutofit/>
          </a:bodyPr>
          <a:lstStyle>
            <a:lvl1pPr>
              <a:buClr>
                <a:srgbClr val="1096BF"/>
              </a:buClr>
              <a:defRPr/>
            </a:lvl1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4/7/2019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0832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106273" y="210444"/>
            <a:ext cx="12041813" cy="1258827"/>
          </a:xfrm>
          <a:prstGeom prst="rect">
            <a:avLst/>
          </a:prstGeom>
          <a:solidFill>
            <a:srgbClr val="54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3335" y="299554"/>
            <a:ext cx="11767690" cy="988332"/>
          </a:xfrm>
        </p:spPr>
        <p:txBody>
          <a:bodyPr anchor="ctr"/>
          <a:lstStyle>
            <a:lvl1pPr>
              <a:defRPr sz="3200" b="1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334" y="1586475"/>
            <a:ext cx="5730960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3334" y="2239686"/>
            <a:ext cx="5730960" cy="4110314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709" y="1577792"/>
            <a:ext cx="5793316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239686"/>
            <a:ext cx="5793316" cy="4110314"/>
          </a:xfrm>
        </p:spPr>
        <p:txBody>
          <a:bodyPr anchor="t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988731" y="6532246"/>
            <a:ext cx="968985" cy="233517"/>
          </a:xfrm>
        </p:spPr>
        <p:txBody>
          <a:bodyPr/>
          <a:lstStyle>
            <a:lvl1pPr>
              <a:defRPr/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JUILLET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27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0" y="171451"/>
            <a:ext cx="12192000" cy="1395218"/>
          </a:xfrm>
          <a:prstGeom prst="rect">
            <a:avLst/>
          </a:prstGeom>
          <a:solidFill>
            <a:srgbClr val="54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457" y="266700"/>
            <a:ext cx="12081606" cy="1136145"/>
          </a:xfrm>
        </p:spPr>
        <p:txBody>
          <a:bodyPr anchor="ctr"/>
          <a:lstStyle>
            <a:lvl1pPr>
              <a:defRPr sz="3200" b="1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8209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503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rgbClr val="545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295275"/>
            <a:ext cx="11292840" cy="4786950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rgbClr val="3E719D"/>
                </a:solidFill>
              </a:defRPr>
            </a:lvl1pPr>
            <a:lvl2pPr>
              <a:defRPr sz="3200">
                <a:solidFill>
                  <a:schemeClr val="tx2"/>
                </a:solidFill>
              </a:defRPr>
            </a:lvl2pPr>
            <a:lvl3pPr>
              <a:defRPr sz="2800">
                <a:solidFill>
                  <a:schemeClr val="tx2"/>
                </a:solidFill>
              </a:defRPr>
            </a:lvl3pPr>
            <a:lvl4pPr>
              <a:defRPr sz="2400">
                <a:solidFill>
                  <a:schemeClr val="tx2"/>
                </a:solidFill>
              </a:defRPr>
            </a:lvl4pPr>
            <a:lvl5pPr>
              <a:defRPr sz="2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A66AC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A66AC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all" spc="0" normalizeH="0" baseline="0" noProof="0" dirty="0">
              <a:ln>
                <a:noFill/>
              </a:ln>
              <a:solidFill>
                <a:srgbClr val="4A66AC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A66AC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A66AC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658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816" y="4693389"/>
            <a:ext cx="11290859" cy="566738"/>
          </a:xfrm>
        </p:spPr>
        <p:txBody>
          <a:bodyPr anchor="b">
            <a:noAutofit/>
          </a:bodyPr>
          <a:lstStyle>
            <a:lvl1pPr algn="l">
              <a:defRPr sz="3200" b="1">
                <a:solidFill>
                  <a:srgbClr val="6A9A13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200025"/>
            <a:ext cx="11290859" cy="4385577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816" y="5260127"/>
            <a:ext cx="11290860" cy="598671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BEF0D-F0BB-DE4B-95CE-6DB70DBA9567}" type="datetimeFigureOut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7/8/2019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144780" y="6477099"/>
            <a:ext cx="4017917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9740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118" y="6428497"/>
            <a:ext cx="3605693" cy="42950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867" y="171724"/>
            <a:ext cx="1197619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dirty="0"/>
              <a:t>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867" y="1381987"/>
            <a:ext cx="11976196" cy="49177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84823" y="6532246"/>
            <a:ext cx="672893" cy="233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867" y="6507444"/>
            <a:ext cx="3972495" cy="2831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81858" y="6516726"/>
            <a:ext cx="1052510" cy="249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‹N°›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3562" y="6314630"/>
            <a:ext cx="3888000" cy="108000"/>
          </a:xfrm>
          <a:prstGeom prst="rect">
            <a:avLst/>
          </a:prstGeom>
          <a:solidFill>
            <a:srgbClr val="1096B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246368" y="6320319"/>
            <a:ext cx="3888000" cy="108000"/>
          </a:xfrm>
          <a:prstGeom prst="rect">
            <a:avLst/>
          </a:prstGeom>
          <a:solidFill>
            <a:srgbClr val="E13E3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04965" y="6316173"/>
            <a:ext cx="3888000" cy="108000"/>
          </a:xfrm>
          <a:prstGeom prst="rect">
            <a:avLst/>
          </a:prstGeom>
          <a:solidFill>
            <a:srgbClr val="EA82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0" y="0"/>
            <a:ext cx="12192000" cy="118533"/>
          </a:xfrm>
          <a:prstGeom prst="rect">
            <a:avLst/>
          </a:prstGeom>
          <a:solidFill>
            <a:srgbClr val="6C9C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97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rgbClr val="1096BF"/>
        </a:buClr>
        <a:buSzPct val="115000"/>
        <a:buFont typeface="Arial" panose="020B0604020202020204" pitchFamily="34" charset="0"/>
        <a:buChar char="•"/>
        <a:defRPr sz="3200" b="1" kern="1200">
          <a:solidFill>
            <a:srgbClr val="1096BF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rgbClr val="6A9A13"/>
        </a:buClr>
        <a:buSzPct val="115000"/>
        <a:buFont typeface="Arial" panose="020B0604020202020204" pitchFamily="34" charset="0"/>
        <a:buChar char="•"/>
        <a:defRPr sz="2800" b="1" kern="1200">
          <a:solidFill>
            <a:srgbClr val="6C9C2E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SzPct val="115000"/>
        <a:buFont typeface="Wingdings" panose="05000000000000000000" pitchFamily="2" charset="2"/>
        <a:buChar char="ü"/>
        <a:defRPr sz="2400" b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rgbClr val="3E719D"/>
        </a:buClr>
        <a:buSzPct val="115000"/>
        <a:buFont typeface="Arial" panose="020B0604020202020204" pitchFamily="34" charset="0"/>
        <a:buChar char="•"/>
        <a:defRPr sz="2000" kern="1200">
          <a:solidFill>
            <a:srgbClr val="3E719D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15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emf"/><Relationship Id="rId7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hyperlink" Target="mailto:robert.KELLy@SUEZ.COM" TargetMode="External"/><Relationship Id="rId7" Type="http://schemas.openxmlformats.org/officeDocument/2006/relationships/image" Target="../media/image63.png"/><Relationship Id="rId2" Type="http://schemas.openxmlformats.org/officeDocument/2006/relationships/hyperlink" Target="mailto:jmoussafir@ARIA.fR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emf"/><Relationship Id="rId9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"/>
            <a:ext cx="12210663" cy="508777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/>
          <a:stretch/>
        </p:blipFill>
        <p:spPr>
          <a:xfrm>
            <a:off x="1486" y="5342470"/>
            <a:ext cx="12209177" cy="150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26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TOPAGER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cap="none" dirty="0">
                <a:cs typeface="Arial"/>
              </a:rPr>
              <a:t>nicolas@topager.com</a:t>
            </a:r>
            <a:r>
              <a:rPr lang="fr-FR" dirty="0">
                <a:latin typeface="+mj-lt"/>
              </a:rPr>
              <a:t> 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7571" y="5572363"/>
            <a:ext cx="341203" cy="304905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3" name="Image 2" descr="TopagerLogo-HD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2" b="42346"/>
          <a:stretch/>
        </p:blipFill>
        <p:spPr>
          <a:xfrm>
            <a:off x="9265775" y="5328708"/>
            <a:ext cx="2529041" cy="65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8737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fr-FR" dirty="0"/>
              <a:t>AGRICULTURE URBAINE ET BIODIVERSITÉ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291" y="5610662"/>
            <a:ext cx="341203" cy="304905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10" name="Image 9" descr="TopagerLogo-HD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2" b="42346"/>
          <a:stretch/>
        </p:blipFill>
        <p:spPr>
          <a:xfrm>
            <a:off x="9265775" y="5631738"/>
            <a:ext cx="2529041" cy="65986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4"/>
          <a:srcRect l="6680" t="5129" r="7824" b="7673"/>
          <a:stretch/>
        </p:blipFill>
        <p:spPr>
          <a:xfrm>
            <a:off x="0" y="1269867"/>
            <a:ext cx="6970981" cy="5025126"/>
          </a:xfrm>
          <a:prstGeom prst="rect">
            <a:avLst/>
          </a:prstGeom>
        </p:spPr>
      </p:pic>
      <p:sp>
        <p:nvSpPr>
          <p:cNvPr id="13" name="object 8"/>
          <p:cNvSpPr/>
          <p:nvPr/>
        </p:nvSpPr>
        <p:spPr>
          <a:xfrm>
            <a:off x="6863755" y="3786070"/>
            <a:ext cx="1550494" cy="19716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9"/>
          <p:cNvSpPr/>
          <p:nvPr/>
        </p:nvSpPr>
        <p:spPr>
          <a:xfrm>
            <a:off x="8653406" y="3766308"/>
            <a:ext cx="1507196" cy="19769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9"/>
          <p:cNvSpPr/>
          <p:nvPr/>
        </p:nvSpPr>
        <p:spPr>
          <a:xfrm>
            <a:off x="10405968" y="3766308"/>
            <a:ext cx="1630892" cy="1948092"/>
          </a:xfrm>
          <a:prstGeom prst="rect">
            <a:avLst/>
          </a:prstGeom>
          <a:blipFill>
            <a:blip r:embed="rId7" cstate="print"/>
            <a:srcRect/>
            <a:stretch>
              <a:fillRect l="-101830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Imag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385" y="1308721"/>
            <a:ext cx="4257638" cy="2389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030" y="1369820"/>
            <a:ext cx="1092970" cy="44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231516" y="2184954"/>
            <a:ext cx="960484" cy="100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6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/>
              <a:t>DES JARDINS PARTAGÉS SUR LES TOITS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435" y="5610662"/>
            <a:ext cx="341203" cy="304905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9" name="Image 8" descr="TopagerLogo-HD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2" b="42346"/>
          <a:stretch/>
        </p:blipFill>
        <p:spPr>
          <a:xfrm>
            <a:off x="9662959" y="5617314"/>
            <a:ext cx="2529041" cy="659866"/>
          </a:xfrm>
          <a:prstGeom prst="rect">
            <a:avLst/>
          </a:prstGeom>
        </p:spPr>
      </p:pic>
      <p:pic>
        <p:nvPicPr>
          <p:cNvPr id="5" name="Image 4" descr="IVRYMADIBA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89" y="1544042"/>
            <a:ext cx="6494701" cy="4334131"/>
          </a:xfrm>
          <a:prstGeom prst="rect">
            <a:avLst/>
          </a:prstGeom>
        </p:spPr>
      </p:pic>
      <p:pic>
        <p:nvPicPr>
          <p:cNvPr id="11" name="Image 10" descr="18 Compost-collectif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7070" y="1551838"/>
            <a:ext cx="4915761" cy="328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3274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/>
              <a:t>DES POTAGERS PRODUCTIFS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435" y="5610662"/>
            <a:ext cx="341203" cy="304905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9" name="Image 8" descr="TopagerLogo-HD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2" b="42346"/>
          <a:stretch/>
        </p:blipFill>
        <p:spPr>
          <a:xfrm>
            <a:off x="9662959" y="5588454"/>
            <a:ext cx="2529041" cy="659866"/>
          </a:xfrm>
          <a:prstGeom prst="rect">
            <a:avLst/>
          </a:prstGeom>
        </p:spPr>
      </p:pic>
      <p:pic>
        <p:nvPicPr>
          <p:cNvPr id="10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51" y="1686101"/>
            <a:ext cx="6146800" cy="410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 1" descr="bon marche jeunes pousses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265" y="1702750"/>
            <a:ext cx="4743199" cy="3556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0275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/>
              <a:t>DES ESPACES POUR LA </a:t>
            </a:r>
            <a:r>
              <a:rPr lang="fr-FR" dirty="0" err="1"/>
              <a:t>BIODIVERSITé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435" y="5610662"/>
            <a:ext cx="341203" cy="304905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12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36" y="1461105"/>
            <a:ext cx="4226108" cy="237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1"/>
          <a:stretch>
            <a:fillRect/>
          </a:stretch>
        </p:blipFill>
        <p:spPr bwMode="auto">
          <a:xfrm>
            <a:off x="201731" y="3901827"/>
            <a:ext cx="4286830" cy="2346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6734" y="1466910"/>
            <a:ext cx="3589322" cy="2592288"/>
          </a:xfrm>
          <a:prstGeom prst="rect">
            <a:avLst/>
          </a:prstGeom>
        </p:spPr>
      </p:pic>
      <p:pic>
        <p:nvPicPr>
          <p:cNvPr id="15" name="Image 14" descr="schema-participation-site-spipoll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9921" y="1424337"/>
            <a:ext cx="3922079" cy="2775625"/>
          </a:xfrm>
          <a:prstGeom prst="rect">
            <a:avLst/>
          </a:prstGeom>
        </p:spPr>
      </p:pic>
      <p:pic>
        <p:nvPicPr>
          <p:cNvPr id="16" name="Image 15" descr="Capture d’écran 2019-06-25 à 10.30.28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37" t="3962" r="9203"/>
          <a:stretch/>
        </p:blipFill>
        <p:spPr>
          <a:xfrm>
            <a:off x="4870823" y="4258236"/>
            <a:ext cx="1676198" cy="185270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0346" y="4244856"/>
            <a:ext cx="2428595" cy="1904764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30934" y="4241632"/>
            <a:ext cx="1899192" cy="1899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09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/>
              <a:t>LES SERVICES ECOSYSTÉMIQUES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435" y="5610662"/>
            <a:ext cx="341203" cy="304905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9" name="Image 8" descr="TopagerLogo-HD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62" b="42346"/>
          <a:stretch/>
        </p:blipFill>
        <p:spPr>
          <a:xfrm>
            <a:off x="9662959" y="5588454"/>
            <a:ext cx="2529041" cy="65986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05" y="1477937"/>
            <a:ext cx="8322017" cy="3828128"/>
          </a:xfrm>
          <a:prstGeom prst="rect">
            <a:avLst/>
          </a:prstGeom>
        </p:spPr>
      </p:pic>
      <p:pic>
        <p:nvPicPr>
          <p:cNvPr id="13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443101" y="1927476"/>
            <a:ext cx="4027800" cy="3021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090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1"/>
            <a:ext cx="12210663" cy="508777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"/>
          <a:stretch/>
        </p:blipFill>
        <p:spPr>
          <a:xfrm>
            <a:off x="1486" y="5342470"/>
            <a:ext cx="12209177" cy="150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7228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ENVIRONNEMENT </a:t>
            </a:r>
            <a:br>
              <a:rPr lang="fr-FR" dirty="0"/>
            </a:br>
            <a:r>
              <a:rPr lang="fr-FR" dirty="0"/>
              <a:t>AIR / EAU / BRUIT / BIODIVERSITE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TEMOIGNAGES ET SOLUTIONS DE TERRITOIRES ET ECO-PME</a:t>
            </a:r>
          </a:p>
        </p:txBody>
      </p:sp>
    </p:spTree>
    <p:extLst>
      <p:ext uri="{BB962C8B-B14F-4D97-AF65-F5344CB8AC3E}">
        <p14:creationId xmlns:p14="http://schemas.microsoft.com/office/powerpoint/2010/main" val="17754766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FERME DE GALLY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Jeanne </a:t>
            </a:r>
            <a:r>
              <a:rPr lang="fr-FR" dirty="0" err="1"/>
              <a:t>crombez</a:t>
            </a:r>
            <a:endParaRPr lang="fr-F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10" name="Espace réservé du contenu 8">
            <a:extLst>
              <a:ext uri="{FF2B5EF4-FFF2-40B4-BE49-F238E27FC236}">
                <a16:creationId xmlns:a16="http://schemas.microsoft.com/office/drawing/2014/main" id="{88BC0C33-EF3E-467B-9992-9828388DE0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71" b="23217"/>
          <a:stretch/>
        </p:blipFill>
        <p:spPr>
          <a:xfrm>
            <a:off x="8389856" y="5448511"/>
            <a:ext cx="3595674" cy="70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61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/>
              <a:t>FERME URBAINE DE SAINT DENIS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CBB60FB1-F907-4749-9E80-957D35ED2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5503"/>
            <a:ext cx="8000437" cy="5672096"/>
          </a:xfrm>
          <a:prstGeom prst="rect">
            <a:avLst/>
          </a:prstGeom>
        </p:spPr>
      </p:pic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AB1CA831-6F43-46C6-9BAA-AC48A3A3A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71" b="23217"/>
          <a:stretch/>
        </p:blipFill>
        <p:spPr>
          <a:xfrm>
            <a:off x="6117682" y="1165502"/>
            <a:ext cx="5613324" cy="1098829"/>
          </a:xfrm>
        </p:spPr>
      </p:pic>
    </p:spTree>
    <p:extLst>
      <p:ext uri="{BB962C8B-B14F-4D97-AF65-F5344CB8AC3E}">
        <p14:creationId xmlns:p14="http://schemas.microsoft.com/office/powerpoint/2010/main" val="4262766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AMENAGEMENT ET CONSTRUCTIONS DURABLES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TEMOIGNAGES ET SOLUTIONS DE TERRITOIRES ET ECO-PME</a:t>
            </a:r>
          </a:p>
        </p:txBody>
      </p:sp>
    </p:spTree>
    <p:extLst>
      <p:ext uri="{BB962C8B-B14F-4D97-AF65-F5344CB8AC3E}">
        <p14:creationId xmlns:p14="http://schemas.microsoft.com/office/powerpoint/2010/main" val="2012787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Cœur d’Essonne agglomération /</a:t>
            </a:r>
            <a:br>
              <a:rPr lang="fr-FR" dirty="0"/>
            </a:br>
            <a:r>
              <a:rPr lang="fr-FR" dirty="0"/>
              <a:t>Citoyens du MONDE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Etienne MONPAYS</a:t>
            </a:r>
          </a:p>
          <a:p>
            <a:r>
              <a:rPr lang="fr-FR" dirty="0"/>
              <a:t>Charles HANNON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1026" name="Picture 2" descr="C:\Users\e.monpays\Desktop\LOGO-CEA-coule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287" y="5267928"/>
            <a:ext cx="1419225" cy="84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 descr="Une image contenant homme, chapeau, personne, portant&#10;&#10;Description générée automatiquement">
            <a:extLst>
              <a:ext uri="{FF2B5EF4-FFF2-40B4-BE49-F238E27FC236}">
                <a16:creationId xmlns:a16="http://schemas.microsoft.com/office/drawing/2014/main" id="{B9440824-C499-4DAA-B3BA-898D16CFD5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308" y="4797252"/>
            <a:ext cx="1097502" cy="131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01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fr-FR" dirty="0"/>
              <a:t>SESAME : un projet de transition agricole et alimentaire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435" y="5610662"/>
            <a:ext cx="341203" cy="304905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sp>
        <p:nvSpPr>
          <p:cNvPr id="11" name="Google Shape;321;p63"/>
          <p:cNvSpPr/>
          <p:nvPr/>
        </p:nvSpPr>
        <p:spPr>
          <a:xfrm>
            <a:off x="2533741" y="3066516"/>
            <a:ext cx="7140300" cy="54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-FR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Entreprendre le passage à grande échelle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" name="Google Shape;322;p63" descr="https://lh3.googleusercontent.com/_jq-WEN2jjCdxZvyQHaeoqdnxQnJKekTgxsQX8whQGfTUuvUcrY4VYsQNhnsfAgK2Zj-lJ9Kdly-mm_EvHhTgRd5QjZeqixJkWhxkzDiXr_i-7p6505HuoWXUL1lke6G3E951XIlnygd0yauZg"/>
          <p:cNvPicPr preferRelativeResize="0"/>
          <p:nvPr/>
        </p:nvPicPr>
        <p:blipFill rotWithShape="1">
          <a:blip r:embed="rId3">
            <a:alphaModFix/>
          </a:blip>
          <a:srcRect t="13147" r="19562" b="10680"/>
          <a:stretch/>
        </p:blipFill>
        <p:spPr>
          <a:xfrm>
            <a:off x="4801833" y="4135044"/>
            <a:ext cx="2392628" cy="23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323;p63" descr="Une image contenant carte, texte&#10;&#10;Description générée automatiquement"/>
          <p:cNvPicPr preferRelativeResize="0"/>
          <p:nvPr/>
        </p:nvPicPr>
        <p:blipFill rotWithShape="1">
          <a:blip r:embed="rId4">
            <a:alphaModFix/>
          </a:blip>
          <a:srcRect t="9540" b="31339"/>
          <a:stretch/>
        </p:blipFill>
        <p:spPr>
          <a:xfrm>
            <a:off x="8145715" y="4323062"/>
            <a:ext cx="3403429" cy="1963964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324;p63"/>
          <p:cNvSpPr/>
          <p:nvPr/>
        </p:nvSpPr>
        <p:spPr>
          <a:xfrm>
            <a:off x="805358" y="3437303"/>
            <a:ext cx="3456765" cy="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La Ferme de l'Envol : une ferme expérimentale en polyculture-élevage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5" name="Google Shape;325;p63"/>
          <p:cNvSpPr/>
          <p:nvPr/>
        </p:nvSpPr>
        <p:spPr>
          <a:xfrm>
            <a:off x="4558855" y="3536155"/>
            <a:ext cx="2898600" cy="71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Le r</a:t>
            </a:r>
            <a:r>
              <a:rPr lang="fr-FR" sz="1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éseau de fermes dans </a:t>
            </a:r>
            <a:br>
              <a:rPr lang="fr-FR" sz="1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lang="fr-FR" sz="1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le sud de l’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Île-de-France</a:t>
            </a:r>
            <a:endParaRPr sz="14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18" name="Google Shape;326;p63"/>
          <p:cNvSpPr/>
          <p:nvPr/>
        </p:nvSpPr>
        <p:spPr>
          <a:xfrm>
            <a:off x="8145715" y="3455921"/>
            <a:ext cx="3520200" cy="60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-FR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L'essaimage national : un pôle agro-alimentaire nourricier par bassin de consommation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" name="Google Shape;355;p63"/>
          <p:cNvPicPr preferRelativeResize="0"/>
          <p:nvPr/>
        </p:nvPicPr>
        <p:blipFill rotWithShape="1">
          <a:blip r:embed="rId5">
            <a:alphaModFix/>
          </a:blip>
          <a:srcRect l="19354" t="23057" r="-202" b="48307"/>
          <a:stretch/>
        </p:blipFill>
        <p:spPr>
          <a:xfrm>
            <a:off x="564105" y="4331573"/>
            <a:ext cx="3497990" cy="1963964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7" name="Google Shape;380;p64"/>
          <p:cNvSpPr txBox="1"/>
          <p:nvPr/>
        </p:nvSpPr>
        <p:spPr>
          <a:xfrm>
            <a:off x="564105" y="1407988"/>
            <a:ext cx="3147924" cy="1324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400" b="1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Cœur d’Essonne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200 000 habitants </a:t>
            </a:r>
            <a:endParaRPr sz="14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21 communes </a:t>
            </a:r>
            <a:endParaRPr sz="14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Territoire péri-urbain </a:t>
            </a:r>
            <a:br>
              <a:rPr lang="fr-FR" sz="14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</a:br>
            <a:r>
              <a:rPr lang="fr-FR" sz="14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(50% urbain - 50% agricole et naturel)</a:t>
            </a:r>
            <a:endParaRPr sz="14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14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exploitations sur </a:t>
            </a:r>
            <a:r>
              <a:rPr lang="fr-FR" sz="1400" dirty="0">
                <a:solidFill>
                  <a:schemeClr val="dk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1400" b="0" i="0" u="none" strike="noStrike" cap="none" dirty="0">
                <a:solidFill>
                  <a:schemeClr val="dk1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sans successeur </a:t>
            </a:r>
            <a:endParaRPr sz="1400" b="0" i="0" u="none" strike="noStrike" cap="none" dirty="0">
              <a:solidFill>
                <a:schemeClr val="dk1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28" name="Google Shape;328;p63"/>
          <p:cNvSpPr txBox="1"/>
          <p:nvPr/>
        </p:nvSpPr>
        <p:spPr>
          <a:xfrm>
            <a:off x="3715607" y="1414115"/>
            <a:ext cx="3109736" cy="150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fr-FR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nouveau modèle de développement agricole </a:t>
            </a:r>
            <a:br>
              <a:rPr lang="fr-FR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et alimentaire au service </a:t>
            </a:r>
            <a:br>
              <a:rPr lang="fr-FR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 territoires  :  </a:t>
            </a:r>
            <a:br>
              <a:rPr lang="fr-FR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Production – transformation – distribution – consommation</a:t>
            </a:r>
            <a:br>
              <a:rPr lang="fr-FR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4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315;p63"/>
          <p:cNvSpPr txBox="1"/>
          <p:nvPr/>
        </p:nvSpPr>
        <p:spPr>
          <a:xfrm>
            <a:off x="6360054" y="1414115"/>
            <a:ext cx="2364635" cy="11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fr-FR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Mieux rémunérer </a:t>
            </a:r>
            <a:r>
              <a:rPr lang="fr-F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les agriculteur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fr-FR" sz="1400" b="1" dirty="0">
                <a:solidFill>
                  <a:schemeClr val="dk1"/>
                </a:solidFill>
                <a:latin typeface="Arial"/>
                <a:ea typeface="Arial"/>
                <a:cs typeface="Arial"/>
              </a:rPr>
              <a:t>- </a:t>
            </a:r>
            <a:r>
              <a:rPr lang="fr-FR" sz="1400" dirty="0">
                <a:solidFill>
                  <a:schemeClr val="dk1"/>
                </a:solidFill>
                <a:latin typeface="Arial"/>
                <a:ea typeface="Arial"/>
                <a:cs typeface="Arial"/>
              </a:rPr>
              <a:t>Des produits alimentaires </a:t>
            </a:r>
            <a:r>
              <a:rPr lang="fr-FR" sz="1400" b="1" dirty="0">
                <a:solidFill>
                  <a:schemeClr val="dk1"/>
                </a:solidFill>
                <a:latin typeface="Arial"/>
                <a:ea typeface="Arial"/>
                <a:cs typeface="Arial"/>
              </a:rPr>
              <a:t>sains et locaux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fr-FR" sz="1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- Préservation </a:t>
            </a:r>
            <a:r>
              <a:rPr lang="fr-FR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l’environnement et du capital naturel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fr-FR" b="1" i="0" u="none" strike="noStrike" cap="none" dirty="0">
              <a:solidFill>
                <a:schemeClr val="dk1"/>
              </a:solidFill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Char char="•"/>
            </a:pPr>
            <a:endParaRPr lang="fr-FR" sz="1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4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80;p64"/>
          <p:cNvSpPr txBox="1"/>
          <p:nvPr/>
        </p:nvSpPr>
        <p:spPr>
          <a:xfrm>
            <a:off x="8941248" y="1414115"/>
            <a:ext cx="27918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</a:t>
            </a:r>
            <a:r>
              <a:rPr lang="fr-FR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groupement pluridisciplinaire </a:t>
            </a:r>
            <a:r>
              <a:rPr lang="fr-FR" sz="1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 partenaires publics et privés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400" dirty="0">
                <a:solidFill>
                  <a:schemeClr val="dk1"/>
                </a:solidFill>
                <a:latin typeface="Arial"/>
                <a:cs typeface="Arial"/>
                <a:sym typeface="Arial"/>
              </a:rPr>
              <a:t>Un appel à projet national « Territoire d’innovation »</a:t>
            </a:r>
            <a:endParaRPr lang="fr-FR" sz="1400" dirty="0">
              <a:solidFill>
                <a:schemeClr val="dk1"/>
              </a:solidFill>
            </a:endParaRPr>
          </a:p>
        </p:txBody>
      </p:sp>
      <p:pic>
        <p:nvPicPr>
          <p:cNvPr id="31" name="Picture 2" descr="C:\Users\e.monpays\Desktop\LOGO-CEA-couleur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811" y="2557471"/>
            <a:ext cx="1419225" cy="848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1482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67"/>
          <p:cNvSpPr/>
          <p:nvPr/>
        </p:nvSpPr>
        <p:spPr>
          <a:xfrm rot="-3600000">
            <a:off x="4781222" y="-1611816"/>
            <a:ext cx="3145078" cy="3145078"/>
          </a:xfrm>
          <a:prstGeom prst="chord">
            <a:avLst>
              <a:gd name="adj1" fmla="val 3694749"/>
              <a:gd name="adj2" fmla="val 14337650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p67"/>
          <p:cNvSpPr txBox="1">
            <a:spLocks noGrp="1"/>
          </p:cNvSpPr>
          <p:nvPr>
            <p:ph type="title"/>
          </p:nvPr>
        </p:nvSpPr>
        <p:spPr>
          <a:xfrm>
            <a:off x="4814941" y="286347"/>
            <a:ext cx="3077643" cy="1535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r-FR" sz="2400">
                <a:solidFill>
                  <a:schemeClr val="dk2"/>
                </a:solidFill>
              </a:rPr>
              <a:t>Du champ </a:t>
            </a:r>
            <a:br>
              <a:rPr lang="fr-FR" sz="2400">
                <a:solidFill>
                  <a:schemeClr val="dk2"/>
                </a:solidFill>
              </a:rPr>
            </a:br>
            <a:r>
              <a:rPr lang="fr-FR" sz="2400">
                <a:solidFill>
                  <a:schemeClr val="dk2"/>
                </a:solidFill>
              </a:rPr>
              <a:t>à l'assiette</a:t>
            </a:r>
            <a:br>
              <a:rPr lang="fr-FR" sz="2400">
                <a:solidFill>
                  <a:schemeClr val="dk2"/>
                </a:solidFill>
              </a:rPr>
            </a:br>
            <a:endParaRPr sz="2400">
              <a:solidFill>
                <a:schemeClr val="dk2"/>
              </a:solidFill>
            </a:endParaRPr>
          </a:p>
        </p:txBody>
      </p:sp>
      <p:sp>
        <p:nvSpPr>
          <p:cNvPr id="568" name="Google Shape;568;p67"/>
          <p:cNvSpPr/>
          <p:nvPr/>
        </p:nvSpPr>
        <p:spPr>
          <a:xfrm rot="5400000">
            <a:off x="5986007" y="694815"/>
            <a:ext cx="205031" cy="121915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67"/>
          <p:cNvSpPr txBox="1"/>
          <p:nvPr/>
        </p:nvSpPr>
        <p:spPr>
          <a:xfrm>
            <a:off x="924564" y="819024"/>
            <a:ext cx="3621766" cy="15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1" i="0" u="none" strike="noStrike" cap="none">
                <a:solidFill>
                  <a:srgbClr val="3DADB3"/>
                </a:solidFill>
                <a:latin typeface="Arial"/>
                <a:ea typeface="Arial"/>
                <a:cs typeface="Arial"/>
                <a:sym typeface="Arial"/>
              </a:rPr>
              <a:t>Axe 1</a:t>
            </a:r>
            <a:r>
              <a:rPr lang="fr-FR" sz="1400" b="1" i="0" u="none" strike="noStrike" cap="none">
                <a:solidFill>
                  <a:srgbClr val="3DADB3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400" b="1" i="0" u="none" strike="noStrike" cap="none">
                <a:solidFill>
                  <a:srgbClr val="3DADB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200" b="0" i="0" u="none" strike="noStrike" cap="none">
                <a:solidFill>
                  <a:srgbClr val="3DADB3"/>
                </a:solidFill>
                <a:latin typeface="Arial"/>
                <a:ea typeface="Arial"/>
                <a:cs typeface="Arial"/>
                <a:sym typeface="Arial"/>
              </a:rPr>
              <a:t>Amorcer et soutenir la transition des pratiques agricoles vers des modèles écologiques durables </a:t>
            </a:r>
            <a:br>
              <a:rPr lang="fr-FR" sz="1200" b="0" i="0" u="none" strike="noStrike" cap="none">
                <a:solidFill>
                  <a:srgbClr val="3DADB3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200" b="0" i="0" u="none" strike="noStrike" cap="none">
                <a:solidFill>
                  <a:srgbClr val="3DADB3"/>
                </a:solidFill>
                <a:latin typeface="Arial"/>
                <a:ea typeface="Arial"/>
                <a:cs typeface="Arial"/>
                <a:sym typeface="Arial"/>
              </a:rPr>
              <a:t>et des organisations sociales optimisées</a:t>
            </a:r>
            <a:endParaRPr sz="1400" b="0" i="0" u="none" strike="noStrike" cap="none">
              <a:solidFill>
                <a:srgbClr val="3DADB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400" b="1" i="0" u="none" strike="noStrike" cap="none">
              <a:solidFill>
                <a:srgbClr val="72CAC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67"/>
          <p:cNvSpPr txBox="1"/>
          <p:nvPr/>
        </p:nvSpPr>
        <p:spPr>
          <a:xfrm>
            <a:off x="9293402" y="799463"/>
            <a:ext cx="1935028" cy="15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1" i="0" u="none" strike="noStrike" cap="none">
                <a:solidFill>
                  <a:srgbClr val="FFC314"/>
                </a:solidFill>
                <a:latin typeface="Arial"/>
                <a:ea typeface="Arial"/>
                <a:cs typeface="Arial"/>
                <a:sym typeface="Arial"/>
              </a:rPr>
              <a:t>Axe 2</a:t>
            </a:r>
            <a:br>
              <a:rPr lang="fr-FR" sz="1600" b="1" i="0" u="none" strike="noStrike" cap="none">
                <a:solidFill>
                  <a:srgbClr val="FFC31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200" b="0" i="0" u="none" strike="noStrike" cap="none">
                <a:solidFill>
                  <a:srgbClr val="FFC314"/>
                </a:solidFill>
                <a:latin typeface="Arial"/>
                <a:ea typeface="Arial"/>
                <a:cs typeface="Arial"/>
                <a:sym typeface="Arial"/>
              </a:rPr>
              <a:t>Accompagner le changement de pratiques alimentaires pour tous</a:t>
            </a:r>
            <a:endParaRPr sz="1400" b="0" i="0" u="none" strike="noStrike" cap="none">
              <a:solidFill>
                <a:srgbClr val="FFC31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400" b="1" i="0" u="none" strike="noStrike" cap="none">
              <a:solidFill>
                <a:srgbClr val="FFDB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67"/>
          <p:cNvSpPr txBox="1"/>
          <p:nvPr/>
        </p:nvSpPr>
        <p:spPr>
          <a:xfrm>
            <a:off x="789237" y="2029619"/>
            <a:ext cx="1565762" cy="15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1" i="0" u="none" strike="noStrike" cap="none">
                <a:solidFill>
                  <a:srgbClr val="72CACF"/>
                </a:solidFill>
                <a:latin typeface="Arial"/>
                <a:ea typeface="Arial"/>
                <a:cs typeface="Arial"/>
                <a:sym typeface="Arial"/>
              </a:rPr>
              <a:t>Foncier</a:t>
            </a:r>
            <a:br>
              <a:rPr lang="fr-FR" sz="1200" b="1" i="0" u="none" strike="noStrike" cap="none">
                <a:solidFill>
                  <a:srgbClr val="72CAC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Acquérir du foncier 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2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Créer, convertir des fermes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200" b="1" i="0" u="none" strike="noStrike" cap="none">
              <a:solidFill>
                <a:srgbClr val="72CAC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2" name="Google Shape;572;p67"/>
          <p:cNvSpPr txBox="1"/>
          <p:nvPr/>
        </p:nvSpPr>
        <p:spPr>
          <a:xfrm>
            <a:off x="2876901" y="2029619"/>
            <a:ext cx="1894572" cy="15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1" i="0" u="none" strike="noStrike" cap="none">
                <a:solidFill>
                  <a:srgbClr val="72CACF"/>
                </a:solidFill>
                <a:latin typeface="Arial"/>
                <a:ea typeface="Arial"/>
                <a:cs typeface="Arial"/>
                <a:sym typeface="Arial"/>
              </a:rPr>
              <a:t>Production</a:t>
            </a:r>
            <a:br>
              <a:rPr lang="fr-FR" sz="1200" b="1" i="0" u="none" strike="noStrike" cap="none">
                <a:solidFill>
                  <a:srgbClr val="72CAC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Mutualiser les équipements 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2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Implanter un dispositif d’autonomie énergétique </a:t>
            </a:r>
            <a:endParaRPr sz="1200" b="1" i="0" u="none" strike="noStrike" cap="none">
              <a:solidFill>
                <a:srgbClr val="72CAC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3" name="Google Shape;573;p67"/>
          <p:cNvSpPr txBox="1"/>
          <p:nvPr/>
        </p:nvSpPr>
        <p:spPr>
          <a:xfrm>
            <a:off x="5384289" y="2029619"/>
            <a:ext cx="1423420" cy="15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1" i="0" u="none" strike="noStrike" cap="none">
                <a:solidFill>
                  <a:srgbClr val="72CACF"/>
                </a:solidFill>
                <a:latin typeface="Arial"/>
                <a:ea typeface="Arial"/>
                <a:cs typeface="Arial"/>
                <a:sym typeface="Arial"/>
              </a:rPr>
              <a:t>Transformation</a:t>
            </a:r>
            <a:br>
              <a:rPr lang="fr-FR" sz="1200" b="1" i="0" u="none" strike="noStrike" cap="none">
                <a:solidFill>
                  <a:srgbClr val="72CAC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Créer et mutualiser les outils de transformation </a:t>
            </a:r>
            <a:endParaRPr sz="1200" b="1" i="0" u="none" strike="noStrike" cap="none">
              <a:solidFill>
                <a:srgbClr val="72CAC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4" name="Google Shape;574;p67"/>
          <p:cNvSpPr txBox="1"/>
          <p:nvPr/>
        </p:nvSpPr>
        <p:spPr>
          <a:xfrm>
            <a:off x="7141640" y="2029619"/>
            <a:ext cx="2581842" cy="15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1" i="0" u="none" strike="noStrike" cap="none">
                <a:solidFill>
                  <a:srgbClr val="FFC314"/>
                </a:solidFill>
                <a:latin typeface="Arial"/>
                <a:ea typeface="Arial"/>
                <a:cs typeface="Arial"/>
                <a:sym typeface="Arial"/>
              </a:rPr>
              <a:t>Distribution</a:t>
            </a:r>
            <a:r>
              <a:rPr lang="fr-FR" sz="1200" b="1" i="0" u="none" strike="noStrike" cap="none">
                <a:solidFill>
                  <a:srgbClr val="72CAC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200" b="1" i="0" u="none" strike="noStrike" cap="none">
                <a:solidFill>
                  <a:srgbClr val="72CAC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Approvisionner la restauration collective 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2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050"/>
              <a:t>Développer des lieux de distribution diversifiés</a:t>
            </a:r>
            <a:endParaRPr sz="1200" b="1" i="0" u="none" strike="noStrike" cap="none">
              <a:solidFill>
                <a:srgbClr val="72CAC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5" name="Google Shape;575;p67"/>
          <p:cNvSpPr txBox="1"/>
          <p:nvPr/>
        </p:nvSpPr>
        <p:spPr>
          <a:xfrm>
            <a:off x="9658150" y="2029625"/>
            <a:ext cx="2207100" cy="15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1" i="0" u="none" strike="noStrike" cap="none">
                <a:solidFill>
                  <a:srgbClr val="FFC314"/>
                </a:solidFill>
                <a:latin typeface="Arial"/>
                <a:ea typeface="Arial"/>
                <a:cs typeface="Arial"/>
                <a:sym typeface="Arial"/>
              </a:rPr>
              <a:t>Consommation</a:t>
            </a:r>
            <a:r>
              <a:rPr lang="fr-FR" sz="1200" b="1" i="0" u="none" strike="noStrike" cap="none">
                <a:solidFill>
                  <a:srgbClr val="72CAC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200" b="1" i="0" u="none" strike="noStrike" cap="none">
                <a:solidFill>
                  <a:srgbClr val="72CAC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050"/>
              <a:t>Accompagner les nouvelles pratiques de consommation</a:t>
            </a:r>
            <a:endParaRPr sz="105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2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050"/>
              <a:t>Accompagner les publics fragiles</a:t>
            </a:r>
            <a:endParaRPr sz="1050"/>
          </a:p>
        </p:txBody>
      </p:sp>
      <p:pic>
        <p:nvPicPr>
          <p:cNvPr id="576" name="Google Shape;576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61851" y="2940450"/>
            <a:ext cx="9707446" cy="115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68475" y="4825522"/>
            <a:ext cx="1312702" cy="1081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6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713695" y="4841945"/>
            <a:ext cx="1724530" cy="1261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6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45248" y="4744676"/>
            <a:ext cx="1338441" cy="1158272"/>
          </a:xfrm>
          <a:prstGeom prst="rect">
            <a:avLst/>
          </a:prstGeom>
          <a:noFill/>
          <a:ln>
            <a:noFill/>
          </a:ln>
        </p:spPr>
      </p:pic>
      <p:sp>
        <p:nvSpPr>
          <p:cNvPr id="580" name="Google Shape;580;p67"/>
          <p:cNvSpPr txBox="1"/>
          <p:nvPr/>
        </p:nvSpPr>
        <p:spPr>
          <a:xfrm>
            <a:off x="3123010" y="4207591"/>
            <a:ext cx="5945979" cy="741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-FR" sz="1600" b="1" i="0" u="none" strike="noStrike" cap="none">
                <a:solidFill>
                  <a:srgbClr val="FD9F89"/>
                </a:solidFill>
                <a:latin typeface="Arial"/>
                <a:ea typeface="Arial"/>
                <a:cs typeface="Arial"/>
                <a:sym typeface="Arial"/>
              </a:rPr>
              <a:t>Axe transversal</a:t>
            </a:r>
            <a:r>
              <a:rPr lang="fr-FR" sz="1400" b="1" i="0" u="none" strike="noStrike" cap="none">
                <a:solidFill>
                  <a:srgbClr val="FD9F89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400" b="1" i="0" u="none" strike="noStrike" cap="none">
                <a:solidFill>
                  <a:srgbClr val="FD9F8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200" b="0" i="0" u="none" strike="noStrike" cap="none">
                <a:solidFill>
                  <a:srgbClr val="FD9F89"/>
                </a:solidFill>
                <a:latin typeface="Arial"/>
                <a:ea typeface="Arial"/>
                <a:cs typeface="Arial"/>
                <a:sym typeface="Arial"/>
              </a:rPr>
              <a:t>Activer les leviers indispensables au changement d’échelle d’une transition alimentaire et agricole à la hauteur des enjeux</a:t>
            </a:r>
            <a:endParaRPr sz="1400" b="1" i="0" u="none" strike="noStrike" cap="none">
              <a:solidFill>
                <a:srgbClr val="FD9F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67"/>
          <p:cNvSpPr txBox="1"/>
          <p:nvPr/>
        </p:nvSpPr>
        <p:spPr>
          <a:xfrm>
            <a:off x="1027552" y="5762326"/>
            <a:ext cx="2773843" cy="15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1" i="0" u="none" strike="noStrike" cap="none">
                <a:solidFill>
                  <a:srgbClr val="FD9F89"/>
                </a:solidFill>
                <a:latin typeface="Arial"/>
                <a:ea typeface="Arial"/>
                <a:cs typeface="Arial"/>
                <a:sym typeface="Arial"/>
              </a:rPr>
              <a:t>Numérique</a:t>
            </a:r>
            <a:r>
              <a:rPr lang="fr-FR" sz="1200" b="1" i="0" u="none" strike="noStrike" cap="none">
                <a:solidFill>
                  <a:srgbClr val="72CAC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200" b="1" i="0" u="none" strike="noStrike" cap="none">
                <a:solidFill>
                  <a:srgbClr val="72CAC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Mettre en relation tous les acteurs depuis le producteur jusqu’au consommateur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1200" b="1" i="0" u="none" strike="noStrike" cap="none">
              <a:solidFill>
                <a:srgbClr val="72CAC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2" name="Google Shape;582;p67"/>
          <p:cNvSpPr txBox="1"/>
          <p:nvPr/>
        </p:nvSpPr>
        <p:spPr>
          <a:xfrm>
            <a:off x="4512880" y="5762326"/>
            <a:ext cx="3051227" cy="945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1" i="0" u="none" strike="noStrike" cap="none">
                <a:solidFill>
                  <a:srgbClr val="FD9F89"/>
                </a:solidFill>
                <a:latin typeface="Arial"/>
                <a:ea typeface="Arial"/>
                <a:cs typeface="Arial"/>
                <a:sym typeface="Arial"/>
              </a:rPr>
              <a:t>Formation</a:t>
            </a:r>
            <a:r>
              <a:rPr lang="fr-FR" sz="1200" b="1" i="0" u="none" strike="noStrike" cap="none">
                <a:solidFill>
                  <a:srgbClr val="72CAC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200" b="1" i="0" u="none" strike="noStrike" cap="none">
                <a:solidFill>
                  <a:srgbClr val="72CAC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Faire évoluer les compétences </a:t>
            </a:r>
            <a:r>
              <a:rPr lang="fr-FR" sz="1050"/>
              <a:t>des agriculteurs, des acteurs de la restauration collective</a:t>
            </a:r>
            <a:r>
              <a:rPr lang="fr-FR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et des commerçants</a:t>
            </a:r>
            <a:endParaRPr sz="1200" b="1" i="0" u="none" strike="noStrike" cap="none">
              <a:solidFill>
                <a:srgbClr val="72CAC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3" name="Google Shape;583;p67"/>
          <p:cNvSpPr txBox="1"/>
          <p:nvPr/>
        </p:nvSpPr>
        <p:spPr>
          <a:xfrm>
            <a:off x="7743604" y="5762326"/>
            <a:ext cx="3356350" cy="15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200" b="1" i="0" u="none" strike="noStrike" cap="none">
                <a:solidFill>
                  <a:srgbClr val="FD9F89"/>
                </a:solidFill>
                <a:latin typeface="Arial"/>
                <a:ea typeface="Arial"/>
                <a:cs typeface="Arial"/>
                <a:sym typeface="Arial"/>
              </a:rPr>
              <a:t>Financement</a:t>
            </a:r>
            <a:r>
              <a:rPr lang="fr-FR" sz="1200" b="1" i="0" u="none" strike="noStrike" cap="none">
                <a:solidFill>
                  <a:srgbClr val="72CACF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fr-FR" sz="1200" b="1" i="0" u="none" strike="noStrike" cap="none">
                <a:solidFill>
                  <a:srgbClr val="72CAC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fr-FR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Doter la transition de dispositifs financiers adaptés </a:t>
            </a:r>
            <a:endParaRPr sz="10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2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fr-FR"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Mettre en place une comptabilité intégrant les enjeux sociaux et environnementaux</a:t>
            </a:r>
            <a:endParaRPr sz="1200" b="1" i="0" u="none" strike="noStrike" cap="none">
              <a:solidFill>
                <a:srgbClr val="72CAC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501333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r>
              <a:rPr lang="fr-FR" dirty="0"/>
              <a:t>Mémé Georgette : création d’une unité de production 100% bio en IDF</a:t>
            </a:r>
          </a:p>
        </p:txBody>
      </p:sp>
      <p:pic>
        <p:nvPicPr>
          <p:cNvPr id="9" name="Espace réservé du contenu 8" descr="Une image contenant homme, chapeau, personne, portant&#10;&#10;Description générée automatiquement">
            <a:extLst>
              <a:ext uri="{FF2B5EF4-FFF2-40B4-BE49-F238E27FC236}">
                <a16:creationId xmlns:a16="http://schemas.microsoft.com/office/drawing/2014/main" id="{521E4B95-6908-4BF7-882D-30066B285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3995"/>
            <a:ext cx="4264302" cy="5057474"/>
          </a:xfr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C187321-3C3C-478B-9A97-898B942AAD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88"/>
          <a:stretch/>
        </p:blipFill>
        <p:spPr>
          <a:xfrm>
            <a:off x="4264302" y="1233995"/>
            <a:ext cx="7927698" cy="505747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5FE0B704-9A45-4979-8410-FD0546F72E35}"/>
              </a:ext>
            </a:extLst>
          </p:cNvPr>
          <p:cNvSpPr txBox="1"/>
          <p:nvPr/>
        </p:nvSpPr>
        <p:spPr>
          <a:xfrm>
            <a:off x="4598105" y="1338693"/>
            <a:ext cx="707550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Roboto"/>
              </a:rPr>
              <a:t>Nous </a:t>
            </a:r>
            <a:r>
              <a:rPr lang="en-US" b="1" dirty="0" err="1">
                <a:latin typeface="Roboto"/>
              </a:rPr>
              <a:t>devons</a:t>
            </a:r>
            <a:r>
              <a:rPr lang="en-US" b="1" dirty="0">
                <a:latin typeface="Roboto"/>
              </a:rPr>
              <a:t> continuer de nous </a:t>
            </a:r>
            <a:r>
              <a:rPr lang="en-US" b="1" dirty="0" err="1">
                <a:latin typeface="Roboto"/>
              </a:rPr>
              <a:t>différencier</a:t>
            </a:r>
            <a:r>
              <a:rPr lang="en-US" b="1" dirty="0">
                <a:latin typeface="Roboto"/>
              </a:rPr>
              <a:t>,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atin typeface="Roboto"/>
              </a:rPr>
              <a:t> car un simple produit </a:t>
            </a:r>
            <a:r>
              <a:rPr lang="en-US" b="1" dirty="0" err="1">
                <a:latin typeface="Roboto"/>
              </a:rPr>
              <a:t>n’est</a:t>
            </a:r>
            <a:r>
              <a:rPr lang="en-US" b="1" dirty="0">
                <a:latin typeface="Roboto"/>
              </a:rPr>
              <a:t> plus </a:t>
            </a:r>
            <a:r>
              <a:rPr lang="en-US" b="1" dirty="0" err="1">
                <a:latin typeface="Roboto"/>
              </a:rPr>
              <a:t>suffisant</a:t>
            </a:r>
            <a:r>
              <a:rPr lang="en-US" b="1" dirty="0">
                <a:latin typeface="Roboto"/>
              </a:rPr>
              <a:t> !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Roboto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Roboto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Produisons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des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bocaux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des salads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fraîches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des plats, du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surgelé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du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déshydraté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pour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notre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marque en GMS,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une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autre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en reseau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spécialisé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la restauration collective, le web et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notre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concept store pour la vente direct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F12DB50-81C7-4410-A43F-B8102E03882B}"/>
              </a:ext>
            </a:extLst>
          </p:cNvPr>
          <p:cNvSpPr txBox="1"/>
          <p:nvPr/>
        </p:nvSpPr>
        <p:spPr>
          <a:xfrm>
            <a:off x="4033752" y="2935936"/>
            <a:ext cx="822756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  </a:t>
            </a:r>
          </a:p>
          <a:p>
            <a:pPr algn="ctr"/>
            <a:endParaRPr lang="fr-FR" sz="1200" dirty="0">
              <a:solidFill>
                <a:srgbClr val="333333"/>
              </a:solidFill>
              <a:latin typeface="Segoe UI" panose="020B0502040204020203" pitchFamily="34" charset="0"/>
            </a:endParaRPr>
          </a:p>
          <a:p>
            <a:pPr algn="ctr"/>
            <a:endParaRPr lang="fr-FR" sz="1200" dirty="0">
              <a:solidFill>
                <a:srgbClr val="333333"/>
              </a:solidFill>
              <a:latin typeface="Segoe UI" panose="020B0502040204020203" pitchFamily="34" charset="0"/>
            </a:endParaRPr>
          </a:p>
          <a:p>
            <a:pPr algn="ctr"/>
            <a:r>
              <a:rPr lang="fr-FR" sz="1400" dirty="0">
                <a:solidFill>
                  <a:srgbClr val="333333"/>
                </a:solidFill>
                <a:latin typeface="Segoe UI" panose="020B0502040204020203" pitchFamily="34" charset="0"/>
              </a:rPr>
              <a:t>Si ta                              dit qu’elle a prévu de quoi t’offrir </a:t>
            </a:r>
            <a:r>
              <a:rPr lang="fr-FR" sz="1400" b="1" dirty="0">
                <a:solidFill>
                  <a:srgbClr val="333333"/>
                </a:solidFill>
                <a:latin typeface="Segoe UI" panose="020B0502040204020203" pitchFamily="34" charset="0"/>
              </a:rPr>
              <a:t>du bio 5 étoiles, c’est quoi ? </a:t>
            </a:r>
          </a:p>
          <a:p>
            <a:pPr algn="ctr"/>
            <a:endParaRPr lang="fr-FR" sz="1200" dirty="0">
              <a:solidFill>
                <a:srgbClr val="333333"/>
              </a:solidFill>
              <a:latin typeface="Segoe UI" panose="020B0502040204020203" pitchFamily="34" charset="0"/>
            </a:endParaRPr>
          </a:p>
          <a:p>
            <a:endParaRPr lang="fr-FR" sz="1200" dirty="0">
              <a:solidFill>
                <a:srgbClr val="333333"/>
              </a:solidFill>
              <a:latin typeface="Segoe UI" panose="020B0502040204020203" pitchFamily="34" charset="0"/>
            </a:endParaRPr>
          </a:p>
          <a:p>
            <a:r>
              <a:rPr lang="fr-FR" sz="1200" dirty="0">
                <a:solidFill>
                  <a:srgbClr val="333333"/>
                </a:solidFill>
                <a:latin typeface="Segoe UI" panose="020B0502040204020203" pitchFamily="34" charset="0"/>
              </a:rPr>
              <a:t>	</a:t>
            </a:r>
            <a:r>
              <a:rPr lang="fr-FR" sz="1400" b="1" dirty="0">
                <a:solidFill>
                  <a:srgbClr val="333333"/>
                </a:solidFill>
                <a:latin typeface="Segoe UI" panose="020B0502040204020203" pitchFamily="34" charset="0"/>
              </a:rPr>
              <a:t>Bio français et en relocalisation</a:t>
            </a:r>
          </a:p>
          <a:p>
            <a:endParaRPr lang="fr-FR" sz="1400" dirty="0">
              <a:solidFill>
                <a:srgbClr val="333333"/>
              </a:solidFill>
              <a:latin typeface="Segoe UI" panose="020B0502040204020203" pitchFamily="34" charset="0"/>
            </a:endParaRPr>
          </a:p>
          <a:p>
            <a:r>
              <a:rPr lang="fr-FR" sz="1400" dirty="0">
                <a:solidFill>
                  <a:srgbClr val="333333"/>
                </a:solidFill>
                <a:latin typeface="Segoe UI" panose="020B0502040204020203" pitchFamily="34" charset="0"/>
              </a:rPr>
              <a:t>	</a:t>
            </a:r>
            <a:r>
              <a:rPr lang="fr-FR" sz="1400" b="1" dirty="0">
                <a:solidFill>
                  <a:srgbClr val="333333"/>
                </a:solidFill>
                <a:latin typeface="Segoe UI" panose="020B0502040204020203" pitchFamily="34" charset="0"/>
              </a:rPr>
              <a:t>Bio socialement et écologiquement responsable (filières équitables et locales)</a:t>
            </a:r>
          </a:p>
          <a:p>
            <a:endParaRPr lang="fr-FR" sz="1400" dirty="0">
              <a:solidFill>
                <a:srgbClr val="333333"/>
              </a:solidFill>
              <a:latin typeface="Segoe UI" panose="020B0502040204020203" pitchFamily="34" charset="0"/>
            </a:endParaRPr>
          </a:p>
          <a:p>
            <a:r>
              <a:rPr lang="fr-FR" sz="1400" dirty="0">
                <a:solidFill>
                  <a:srgbClr val="333333"/>
                </a:solidFill>
                <a:latin typeface="Segoe UI" panose="020B0502040204020203" pitchFamily="34" charset="0"/>
              </a:rPr>
              <a:t>	</a:t>
            </a:r>
            <a:r>
              <a:rPr lang="fr-FR" sz="1400" b="1" dirty="0">
                <a:solidFill>
                  <a:srgbClr val="333333"/>
                </a:solidFill>
                <a:latin typeface="Segoe UI" panose="020B0502040204020203" pitchFamily="34" charset="0"/>
              </a:rPr>
              <a:t>Bio acteur de la transition énergétique (exemplarité de production et d’économie)</a:t>
            </a:r>
          </a:p>
          <a:p>
            <a:endParaRPr lang="fr-FR" sz="1400" dirty="0">
              <a:solidFill>
                <a:srgbClr val="333333"/>
              </a:solidFill>
              <a:latin typeface="Segoe UI" panose="020B0502040204020203" pitchFamily="34" charset="0"/>
            </a:endParaRPr>
          </a:p>
          <a:p>
            <a:r>
              <a:rPr lang="fr-FR" sz="1400" dirty="0">
                <a:solidFill>
                  <a:srgbClr val="333333"/>
                </a:solidFill>
                <a:latin typeface="Segoe UI" panose="020B0502040204020203" pitchFamily="34" charset="0"/>
              </a:rPr>
              <a:t>	</a:t>
            </a:r>
            <a:r>
              <a:rPr lang="fr-FR" sz="1400" b="1" dirty="0">
                <a:solidFill>
                  <a:srgbClr val="333333"/>
                </a:solidFill>
                <a:latin typeface="Segoe UI" panose="020B0502040204020203" pitchFamily="34" charset="0"/>
              </a:rPr>
              <a:t>Bio d’une entreprise favorisant l’insertion (35 ETP sur 96)</a:t>
            </a:r>
          </a:p>
          <a:p>
            <a:endParaRPr lang="fr-FR" sz="1400" b="1" dirty="0">
              <a:solidFill>
                <a:srgbClr val="333333"/>
              </a:solidFill>
              <a:latin typeface="Segoe UI" panose="020B0502040204020203" pitchFamily="34" charset="0"/>
            </a:endParaRPr>
          </a:p>
          <a:p>
            <a:r>
              <a:rPr lang="fr-FR" sz="1400" dirty="0">
                <a:solidFill>
                  <a:srgbClr val="333333"/>
                </a:solidFill>
                <a:latin typeface="Segoe UI" panose="020B0502040204020203" pitchFamily="34" charset="0"/>
              </a:rPr>
              <a:t>	</a:t>
            </a:r>
            <a:r>
              <a:rPr lang="fr-FR" sz="1400" b="1" dirty="0">
                <a:solidFill>
                  <a:srgbClr val="333333"/>
                </a:solidFill>
                <a:latin typeface="Segoe UI" panose="020B0502040204020203" pitchFamily="34" charset="0"/>
              </a:rPr>
              <a:t>Bio de projets pilotes en agroforesterie, permaculture et fermes expérimentales</a:t>
            </a:r>
          </a:p>
          <a:p>
            <a:endParaRPr lang="fr-FR" sz="1200" dirty="0">
              <a:solidFill>
                <a:srgbClr val="333333"/>
              </a:solidFill>
              <a:latin typeface="Segoe UI" panose="020B0502040204020203" pitchFamily="34" charset="0"/>
            </a:endParaRPr>
          </a:p>
          <a:p>
            <a:pPr algn="ctr"/>
            <a:endParaRPr lang="fr-FR" sz="12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63ECA134-D257-4D58-99A8-AF477E5B7E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5000"/>
          <a:stretch/>
        </p:blipFill>
        <p:spPr>
          <a:xfrm>
            <a:off x="5228821" y="3533313"/>
            <a:ext cx="1329568" cy="229419"/>
          </a:xfrm>
          <a:prstGeom prst="rect">
            <a:avLst/>
          </a:prstGeom>
        </p:spPr>
      </p:pic>
      <p:sp>
        <p:nvSpPr>
          <p:cNvPr id="15" name="Étoile : 5 branches 14">
            <a:extLst>
              <a:ext uri="{FF2B5EF4-FFF2-40B4-BE49-F238E27FC236}">
                <a16:creationId xmlns:a16="http://schemas.microsoft.com/office/drawing/2014/main" id="{39CFBE97-51B9-4740-BF9D-B54133CADDF3}"/>
              </a:ext>
            </a:extLst>
          </p:cNvPr>
          <p:cNvSpPr/>
          <p:nvPr/>
        </p:nvSpPr>
        <p:spPr>
          <a:xfrm>
            <a:off x="4509173" y="4082722"/>
            <a:ext cx="262487" cy="240810"/>
          </a:xfrm>
          <a:prstGeom prst="star5">
            <a:avLst/>
          </a:prstGeom>
          <a:solidFill>
            <a:srgbClr val="F474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 : 5 branches 15">
            <a:extLst>
              <a:ext uri="{FF2B5EF4-FFF2-40B4-BE49-F238E27FC236}">
                <a16:creationId xmlns:a16="http://schemas.microsoft.com/office/drawing/2014/main" id="{4C543761-77D2-4C0D-932E-8E75657A9F6E}"/>
              </a:ext>
            </a:extLst>
          </p:cNvPr>
          <p:cNvSpPr/>
          <p:nvPr/>
        </p:nvSpPr>
        <p:spPr>
          <a:xfrm>
            <a:off x="4494852" y="4520869"/>
            <a:ext cx="262487" cy="240810"/>
          </a:xfrm>
          <a:prstGeom prst="star5">
            <a:avLst/>
          </a:prstGeom>
          <a:solidFill>
            <a:srgbClr val="F474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7" name="Étoile : 5 branches 16">
            <a:extLst>
              <a:ext uri="{FF2B5EF4-FFF2-40B4-BE49-F238E27FC236}">
                <a16:creationId xmlns:a16="http://schemas.microsoft.com/office/drawing/2014/main" id="{3EE0782B-61BB-4A4B-AF8A-BF3CAE18EAC4}"/>
              </a:ext>
            </a:extLst>
          </p:cNvPr>
          <p:cNvSpPr/>
          <p:nvPr/>
        </p:nvSpPr>
        <p:spPr>
          <a:xfrm>
            <a:off x="4484074" y="4903367"/>
            <a:ext cx="262487" cy="240810"/>
          </a:xfrm>
          <a:prstGeom prst="star5">
            <a:avLst/>
          </a:prstGeom>
          <a:solidFill>
            <a:srgbClr val="F474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8" name="Étoile : 5 branches 17">
            <a:extLst>
              <a:ext uri="{FF2B5EF4-FFF2-40B4-BE49-F238E27FC236}">
                <a16:creationId xmlns:a16="http://schemas.microsoft.com/office/drawing/2014/main" id="{28E5E081-5042-4206-B777-ED5F208DEA2E}"/>
              </a:ext>
            </a:extLst>
          </p:cNvPr>
          <p:cNvSpPr/>
          <p:nvPr/>
        </p:nvSpPr>
        <p:spPr>
          <a:xfrm>
            <a:off x="4488812" y="5349913"/>
            <a:ext cx="262487" cy="240810"/>
          </a:xfrm>
          <a:prstGeom prst="star5">
            <a:avLst/>
          </a:prstGeom>
          <a:solidFill>
            <a:srgbClr val="F474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Étoile : 5 branches 18">
            <a:extLst>
              <a:ext uri="{FF2B5EF4-FFF2-40B4-BE49-F238E27FC236}">
                <a16:creationId xmlns:a16="http://schemas.microsoft.com/office/drawing/2014/main" id="{512D4EF0-DA03-42F2-8854-41F3E818ED54}"/>
              </a:ext>
            </a:extLst>
          </p:cNvPr>
          <p:cNvSpPr/>
          <p:nvPr/>
        </p:nvSpPr>
        <p:spPr>
          <a:xfrm>
            <a:off x="4509174" y="5762903"/>
            <a:ext cx="262487" cy="240810"/>
          </a:xfrm>
          <a:prstGeom prst="star5">
            <a:avLst/>
          </a:prstGeom>
          <a:solidFill>
            <a:srgbClr val="F4743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148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81191" y="3493348"/>
            <a:ext cx="10993549" cy="1088918"/>
          </a:xfrm>
        </p:spPr>
        <p:txBody>
          <a:bodyPr/>
          <a:lstStyle/>
          <a:p>
            <a:r>
              <a:rPr lang="fr-FR" dirty="0"/>
              <a:t>ARIA T</a:t>
            </a:r>
            <a:r>
              <a:rPr lang="fr-FR" cap="none" dirty="0"/>
              <a:t>echnologies</a:t>
            </a:r>
            <a:r>
              <a:rPr lang="fr-FR" dirty="0"/>
              <a:t> - SUEZ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dirty="0"/>
              <a:t>Contact : 	Jacques MOUSSAFIR   </a:t>
            </a:r>
            <a:r>
              <a:rPr lang="fr-FR" dirty="0" err="1">
                <a:hlinkClick r:id="rId2"/>
              </a:rPr>
              <a:t>jmoussafir@ARIA.fR</a:t>
            </a:r>
            <a:r>
              <a:rPr lang="fr-FR" dirty="0"/>
              <a:t>  </a:t>
            </a:r>
          </a:p>
          <a:p>
            <a:r>
              <a:rPr lang="fr-FR" dirty="0"/>
              <a:t>			ROBERT KELLY 		</a:t>
            </a:r>
            <a:r>
              <a:rPr lang="fr-FR" dirty="0">
                <a:hlinkClick r:id="rId3"/>
              </a:rPr>
              <a:t>robert.KELLy@SUEZ.COM</a:t>
            </a:r>
            <a:endParaRPr lang="fr-F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B21C09D-298C-48FD-BDFC-227C63F056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514" y="-14646"/>
            <a:ext cx="6763486" cy="348446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1412542-80AB-430C-AD9D-8D5061898CD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"/>
          <a:stretch/>
        </p:blipFill>
        <p:spPr>
          <a:xfrm>
            <a:off x="0" y="0"/>
            <a:ext cx="5520687" cy="3469818"/>
          </a:xfrm>
          <a:prstGeom prst="rect">
            <a:avLst/>
          </a:prstGeom>
        </p:spPr>
      </p:pic>
      <p:pic>
        <p:nvPicPr>
          <p:cNvPr id="12" name="Image 11" descr="Une image contenant bâtiment&#10;&#10;Description générée automatiquement">
            <a:extLst>
              <a:ext uri="{FF2B5EF4-FFF2-40B4-BE49-F238E27FC236}">
                <a16:creationId xmlns:a16="http://schemas.microsoft.com/office/drawing/2014/main" id="{53110980-9F73-49EC-90EF-1FF7EEF2E4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432" y="1378677"/>
            <a:ext cx="3240568" cy="181026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3" name="Image 7">
            <a:extLst>
              <a:ext uri="{FF2B5EF4-FFF2-40B4-BE49-F238E27FC236}">
                <a16:creationId xmlns:a16="http://schemas.microsoft.com/office/drawing/2014/main" id="{D6EA8240-EFAC-422D-A95F-E52FE31B77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498" y="5299297"/>
            <a:ext cx="1704966" cy="47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6" descr="RÃ©sultat de recherche d'images pour &quot;aria technologie&quot;">
            <a:extLst>
              <a:ext uri="{FF2B5EF4-FFF2-40B4-BE49-F238E27FC236}">
                <a16:creationId xmlns:a16="http://schemas.microsoft.com/office/drawing/2014/main" id="{CB248B3E-8131-4C0D-A7AC-4D8F5853B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256" y="4210352"/>
            <a:ext cx="1748481" cy="79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5369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/>
              <a:t>IP’AIR : </a:t>
            </a:r>
            <a:r>
              <a:rPr lang="fr-FR" cap="none" dirty="0"/>
              <a:t>améliorer la qualité de l’air du métro 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435" y="5610662"/>
            <a:ext cx="341203" cy="304905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B17A656-8225-434F-BE5F-652476E26C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8"/>
          <a:stretch/>
        </p:blipFill>
        <p:spPr>
          <a:xfrm>
            <a:off x="54938" y="1377338"/>
            <a:ext cx="7944910" cy="4993472"/>
          </a:xfrm>
          <a:prstGeom prst="rect">
            <a:avLst/>
          </a:prstGeom>
        </p:spPr>
      </p:pic>
      <p:pic>
        <p:nvPicPr>
          <p:cNvPr id="9" name="Picture 16" descr="RÃ©sultat de recherche d'images pour &quot;aria technologie&quot;">
            <a:extLst>
              <a:ext uri="{FF2B5EF4-FFF2-40B4-BE49-F238E27FC236}">
                <a16:creationId xmlns:a16="http://schemas.microsoft.com/office/drawing/2014/main" id="{84BE3E3E-63A0-4F12-8AF9-BD23B4827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555" y="6608592"/>
            <a:ext cx="1748481" cy="79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A4EBB449-47B8-4FB6-B02F-AC31F727F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2952" y="1503728"/>
            <a:ext cx="3773185" cy="31039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altLang="fr-FR" dirty="0">
                <a:solidFill>
                  <a:srgbClr val="00B0F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Réponse à l’appel à projets de la région Ile de France </a:t>
            </a:r>
            <a:r>
              <a:rPr lang="fr-FR" altLang="fr-FR" sz="2400" b="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pour améliorer la qualité de l’air dans les stations de métro.</a:t>
            </a:r>
          </a:p>
          <a:p>
            <a:pPr marL="0" indent="0">
              <a:buNone/>
            </a:pPr>
            <a:r>
              <a:rPr lang="fr-FR" altLang="fr-FR" sz="2400" b="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Exemple de collaboration Groupe Mondial / PME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fr-FR" altLang="fr-FR" sz="2400" b="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fr-FR" altLang="fr-FR" sz="2400" b="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fr-FR" altLang="fr-FR" sz="2400" b="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fr-FR" altLang="fr-FR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endParaRPr lang="fr-FR" dirty="0"/>
          </a:p>
        </p:txBody>
      </p:sp>
      <p:pic>
        <p:nvPicPr>
          <p:cNvPr id="12" name="Image 7">
            <a:extLst>
              <a:ext uri="{FF2B5EF4-FFF2-40B4-BE49-F238E27FC236}">
                <a16:creationId xmlns:a16="http://schemas.microsoft.com/office/drawing/2014/main" id="{3A166044-3231-4C5F-A967-A1918F35E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133" y="4636254"/>
            <a:ext cx="2314505" cy="644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 descr="RÃ©sultat de recherche d'images pour &quot;aria technologie&quot;">
            <a:extLst>
              <a:ext uri="{FF2B5EF4-FFF2-40B4-BE49-F238E27FC236}">
                <a16:creationId xmlns:a16="http://schemas.microsoft.com/office/drawing/2014/main" id="{95A90DCF-C385-4DDA-B585-116128F0D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848" y="5430439"/>
            <a:ext cx="1748481" cy="79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1021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/>
              <a:t>IP’AIR : </a:t>
            </a:r>
            <a:r>
              <a:rPr lang="fr-FR" cap="none" dirty="0"/>
              <a:t>améliorer la qualité de l’air du métro 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435" y="5610662"/>
            <a:ext cx="341203" cy="304905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A103696E-EE36-4770-B8A3-A8EEF6516A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t="6222" r="2586" b="8162"/>
          <a:stretch/>
        </p:blipFill>
        <p:spPr>
          <a:xfrm>
            <a:off x="799907" y="1272773"/>
            <a:ext cx="10592185" cy="5038359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0FCBD98-9D3B-4ADC-A1FC-22A6746A09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839" y="5020733"/>
            <a:ext cx="1570892" cy="809304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192369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r-FR" dirty="0"/>
              <a:t>ARIA T</a:t>
            </a:r>
            <a:r>
              <a:rPr lang="fr-FR" cap="none" dirty="0"/>
              <a:t>echnologies</a:t>
            </a:r>
            <a:endParaRPr lang="fr-FR" dirty="0"/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432310" y="2865327"/>
            <a:ext cx="11967729" cy="4459416"/>
          </a:xfrm>
        </p:spPr>
        <p:txBody>
          <a:bodyPr/>
          <a:lstStyle/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435" y="5610662"/>
            <a:ext cx="341203" cy="304905"/>
          </a:xfrm>
          <a:prstGeom prst="rect">
            <a:avLst/>
          </a:prstGeom>
        </p:spPr>
      </p:pic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173096" y="6570459"/>
            <a:ext cx="909863" cy="287541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57F1E4F-1CFF-5643-939E-217C01CDF565}" type="slidenum"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4A66AC">
                    <a:lumMod val="75000"/>
                    <a:lumOff val="25000"/>
                  </a:srgbClr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4A66AC">
                  <a:lumMod val="75000"/>
                  <a:lumOff val="25000"/>
                </a:srgbClr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9DDE5435-3419-4F0C-B19F-310FAE3FBA33}"/>
              </a:ext>
            </a:extLst>
          </p:cNvPr>
          <p:cNvSpPr txBox="1">
            <a:spLocks/>
          </p:cNvSpPr>
          <p:nvPr/>
        </p:nvSpPr>
        <p:spPr>
          <a:xfrm>
            <a:off x="632811" y="1280876"/>
            <a:ext cx="10488481" cy="89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400" b="1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fr-FR" cap="none" dirty="0">
                <a:solidFill>
                  <a:srgbClr val="00B0F0"/>
                </a:solidFill>
              </a:rPr>
              <a:t>Modélisation atmosphérique, de la planète à la rue, en 3D.</a:t>
            </a:r>
            <a:endParaRPr lang="fr-FR" dirty="0">
              <a:solidFill>
                <a:srgbClr val="00B0F0"/>
              </a:solidFill>
            </a:endParaRPr>
          </a:p>
        </p:txBody>
      </p:sp>
      <p:pic>
        <p:nvPicPr>
          <p:cNvPr id="21" name="Picture 16" descr="RÃ©sultat de recherche d'images pour &quot;aria technologie&quot;">
            <a:extLst>
              <a:ext uri="{FF2B5EF4-FFF2-40B4-BE49-F238E27FC236}">
                <a16:creationId xmlns:a16="http://schemas.microsoft.com/office/drawing/2014/main" id="{5FF210CF-13B5-4F04-A8AC-29D6A9525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111" y="5099224"/>
            <a:ext cx="2285698" cy="114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198;p27">
            <a:extLst>
              <a:ext uri="{FF2B5EF4-FFF2-40B4-BE49-F238E27FC236}">
                <a16:creationId xmlns:a16="http://schemas.microsoft.com/office/drawing/2014/main" id="{B5F41FC9-9026-4161-88B7-616D02DD02A3}"/>
              </a:ext>
            </a:extLst>
          </p:cNvPr>
          <p:cNvSpPr txBox="1"/>
          <p:nvPr/>
        </p:nvSpPr>
        <p:spPr>
          <a:xfrm>
            <a:off x="234075" y="2108728"/>
            <a:ext cx="11393952" cy="3881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</a:pPr>
            <a:r>
              <a:rPr lang="fr-FR" sz="2000" dirty="0">
                <a:solidFill>
                  <a:srgbClr val="000000"/>
                </a:solidFill>
                <a:latin typeface="Arial"/>
                <a:cs typeface="Arial"/>
              </a:rPr>
              <a:t>PME française de haute technologie fondée en </a:t>
            </a: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1990 </a:t>
            </a:r>
            <a:r>
              <a:rPr lang="fr-FR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Environnement</a:t>
            </a: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et Qualité de l’Air</a:t>
            </a:r>
          </a:p>
          <a:p>
            <a:pPr marL="2984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Siège à Boulogne-Billancourt, agences à Lyon, Grenoble, Brest, Marseille,</a:t>
            </a:r>
            <a:r>
              <a:rPr lang="fr-FR" sz="20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  <a:p>
            <a:pPr marL="2984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  <a:latin typeface="Arial"/>
                <a:cs typeface="Arial"/>
              </a:rPr>
              <a:t>Filiales à </a:t>
            </a:r>
            <a:r>
              <a:rPr lang="fr-FR" sz="2000" dirty="0" err="1">
                <a:solidFill>
                  <a:srgbClr val="000000"/>
                </a:solidFill>
                <a:latin typeface="Arial"/>
                <a:cs typeface="Arial"/>
              </a:rPr>
              <a:t>Milan,Turin</a:t>
            </a:r>
            <a:r>
              <a:rPr lang="fr-FR" sz="2000" dirty="0">
                <a:solidFill>
                  <a:srgbClr val="000000"/>
                </a:solidFill>
                <a:latin typeface="Arial"/>
                <a:cs typeface="Arial"/>
              </a:rPr>
              <a:t>, Rio de Janeiro, Santiago, agents aux USA, en Chine, Israël, Pologne</a:t>
            </a:r>
          </a:p>
          <a:p>
            <a:pPr marL="2984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rgbClr val="000000"/>
                </a:solidFill>
                <a:latin typeface="Arial"/>
                <a:cs typeface="Arial"/>
              </a:rPr>
              <a:t>60% de son CA à l’exportation</a:t>
            </a:r>
            <a:endParaRPr sz="2000" dirty="0"/>
          </a:p>
          <a:p>
            <a:pPr marL="9144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accent2"/>
              </a:solidFill>
            </a:endParaRPr>
          </a:p>
          <a:p>
            <a:pPr marL="217487" marR="0" lvl="1" indent="-2174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Logiciels de simulation / Systèmes intégrés 24/7 / Expertise et </a:t>
            </a:r>
            <a:r>
              <a:rPr lang="fr-FR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Conseil </a:t>
            </a:r>
          </a:p>
          <a:p>
            <a:pPr marL="217487" marR="0" lvl="1" indent="-2174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fr-FR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Collaborations </a:t>
            </a:r>
            <a:r>
              <a:rPr lang="fr-FR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avec </a:t>
            </a:r>
            <a:r>
              <a:rPr lang="fr-FR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les centres de R&amp;D publics et </a:t>
            </a:r>
            <a:r>
              <a:rPr lang="fr-FR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privés (</a:t>
            </a:r>
            <a:r>
              <a:rPr lang="fr-FR" sz="2000" b="1" dirty="0"/>
              <a:t>CNRS, ParisTech, CEA, </a:t>
            </a:r>
            <a:r>
              <a:rPr lang="fr-FR" sz="20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US-DOD</a:t>
            </a:r>
            <a:r>
              <a:rPr lang="fr-FR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217487" lvl="1" indent="-204787">
              <a:buClr>
                <a:srgbClr val="000000"/>
              </a:buClr>
              <a:buSzPts val="1600"/>
              <a:buFont typeface="Arial"/>
              <a:buChar char="•"/>
            </a:pPr>
            <a:endParaRPr lang="fr-FR" sz="20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17487" lvl="1" indent="-204787">
              <a:buClr>
                <a:srgbClr val="000000"/>
              </a:buClr>
              <a:buSzPts val="1600"/>
              <a:buFont typeface="Arial"/>
              <a:buChar char="•"/>
            </a:pPr>
            <a:r>
              <a:rPr lang="fr-FR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Clients industriels : SUEZ, RENAULT, CEA, EDF, PSA, TOTAL, VALEO, ENGIE</a:t>
            </a:r>
          </a:p>
          <a:p>
            <a:pPr marL="217487" lvl="1" indent="-204787"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Grandes </a:t>
            </a:r>
            <a:r>
              <a:rPr lang="en-US" sz="2000" dirty="0" err="1">
                <a:solidFill>
                  <a:srgbClr val="000000"/>
                </a:solidFill>
                <a:latin typeface="Arial"/>
                <a:cs typeface="Arial"/>
              </a:rPr>
              <a:t>Villes</a:t>
            </a: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 : Paris, Milan, Turin, Wuhan, Hong-Kong, Beijing, Rio, Marseille….</a:t>
            </a:r>
          </a:p>
          <a:p>
            <a:pPr marL="217487" lvl="1" indent="-204787">
              <a:buClr>
                <a:srgbClr val="000000"/>
              </a:buClr>
              <a:buSzPts val="1600"/>
              <a:buFont typeface="Arial"/>
              <a:buChar char="•"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217487" lvl="1" indent="-204787">
              <a:buClr>
                <a:srgbClr val="000000"/>
              </a:buClr>
              <a:buSzPts val="1600"/>
              <a:buFont typeface="Arial"/>
              <a:buChar char="•"/>
            </a:pPr>
            <a:r>
              <a:rPr lang="en-US" sz="2000" b="1" dirty="0" err="1">
                <a:solidFill>
                  <a:srgbClr val="FF0000"/>
                </a:solidFill>
                <a:latin typeface="Arial"/>
                <a:cs typeface="Arial"/>
              </a:rPr>
              <a:t>Partenariat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 fort avec SUEZ</a:t>
            </a:r>
          </a:p>
          <a:p>
            <a:pPr marL="12700" lvl="1">
              <a:buClr>
                <a:srgbClr val="000000"/>
              </a:buClr>
              <a:buSzPts val="1600"/>
            </a:pPr>
            <a:endParaRPr sz="1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B819240-B607-46EE-83E0-56AD1D587A44}"/>
              </a:ext>
            </a:extLst>
          </p:cNvPr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BF0F5E9-6CFA-4426-877C-10FFAF405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65671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r-FR" dirty="0"/>
              <a:t>L’</a:t>
            </a:r>
            <a:r>
              <a:rPr lang="fr-FR" cap="none" dirty="0"/>
              <a:t>offre</a:t>
            </a:r>
            <a:r>
              <a:rPr lang="fr-FR" dirty="0"/>
              <a:t> AIR </a:t>
            </a:r>
            <a:r>
              <a:rPr lang="fr-FR" cap="none" dirty="0"/>
              <a:t>de </a:t>
            </a:r>
            <a:r>
              <a:rPr lang="fr-FR" dirty="0"/>
              <a:t>SUEZ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435" y="5610662"/>
            <a:ext cx="341203" cy="304905"/>
          </a:xfrm>
          <a:prstGeom prst="rect">
            <a:avLst/>
          </a:prstGeom>
        </p:spPr>
      </p:pic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6B48944C-AA27-44F2-B517-61F543387363}"/>
              </a:ext>
            </a:extLst>
          </p:cNvPr>
          <p:cNvSpPr txBox="1">
            <a:spLocks noChangeArrowheads="1"/>
          </p:cNvSpPr>
          <p:nvPr/>
        </p:nvSpPr>
        <p:spPr>
          <a:xfrm>
            <a:off x="1203989" y="1326304"/>
            <a:ext cx="10410365" cy="427599"/>
          </a:xfrm>
          <a:prstGeom prst="rect">
            <a:avLst/>
          </a:prstGeom>
        </p:spPr>
        <p:txBody>
          <a:bodyPr/>
          <a:lstStyle>
            <a:lvl1pPr algn="l" defTabSz="1258888" rtl="0" eaLnBrk="0" fontAlgn="base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defRPr b="1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algn="l" defTabSz="1258888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1500" baseline="0">
                <a:solidFill>
                  <a:schemeClr val="accent5"/>
                </a:solidFill>
                <a:latin typeface="+mn-lt"/>
                <a:cs typeface="+mn-cs"/>
              </a:defRPr>
            </a:lvl2pPr>
            <a:lvl3pPr marL="215900" indent="-21590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200" baseline="0">
                <a:solidFill>
                  <a:schemeClr val="accent5"/>
                </a:solidFill>
                <a:latin typeface="+mn-lt"/>
                <a:cs typeface="+mn-cs"/>
              </a:defRPr>
            </a:lvl3pPr>
            <a:lvl4pPr marL="215900" indent="-196850" algn="l" defTabSz="1258888" rtl="0" eaLnBrk="0" fontAlgn="base" hangingPunct="0">
              <a:spcBef>
                <a:spcPct val="30000"/>
              </a:spcBef>
              <a:spcAft>
                <a:spcPct val="30000"/>
              </a:spcAft>
              <a:buClr>
                <a:schemeClr val="accent6"/>
              </a:buClr>
              <a:buSzPct val="150000"/>
              <a:buFont typeface="Wingdings" pitchFamily="2" charset="2"/>
              <a:buChar char=""/>
              <a:defRPr sz="1000" baseline="0">
                <a:solidFill>
                  <a:schemeClr val="accent5"/>
                </a:solidFill>
                <a:latin typeface="+mn-lt"/>
                <a:cs typeface="+mn-cs"/>
              </a:defRPr>
            </a:lvl4pPr>
            <a:lvl5pPr marL="431800" indent="-215900" algn="l" defTabSz="1258888" rtl="0" eaLnBrk="0" fontAlgn="base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chemeClr val="accent6"/>
              </a:buClr>
              <a:buFont typeface="Wingdings" pitchFamily="2" charset="2"/>
              <a:buChar char="l"/>
              <a:defRPr sz="1000" baseline="0">
                <a:solidFill>
                  <a:schemeClr val="accent5"/>
                </a:solidFill>
                <a:latin typeface="+mn-lt"/>
                <a:cs typeface="+mn-cs"/>
              </a:defRPr>
            </a:lvl5pPr>
            <a:lvl6pPr marL="36925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6pPr>
            <a:lvl7pPr marL="41497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7pPr>
            <a:lvl8pPr marL="46069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8pPr>
            <a:lvl9pPr marL="5064125" indent="-182563" algn="l" defTabSz="1258888" rt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l"/>
              <a:defRPr sz="1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defRPr/>
            </a:pPr>
            <a:r>
              <a:rPr kumimoji="0" lang="fr-FR" altLang="fr-FR" sz="1700" b="1" i="0" u="none" strike="noStrike" kern="0" cap="none" spc="0" normalizeH="0" baseline="0" noProof="0" dirty="0">
                <a:ln>
                  <a:noFill/>
                </a:ln>
                <a:solidFill>
                  <a:srgbClr val="030F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Le Pôle Air se positionne </a:t>
            </a:r>
            <a:r>
              <a:rPr kumimoji="0" lang="fr-FR" altLang="fr-FR" sz="1700" b="1" i="0" u="sng" strike="noStrike" kern="0" cap="none" spc="0" normalizeH="0" baseline="0" noProof="0" dirty="0">
                <a:ln>
                  <a:noFill/>
                </a:ln>
                <a:solidFill>
                  <a:srgbClr val="030F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sur chacun des 3 segments </a:t>
            </a:r>
            <a:r>
              <a:rPr lang="fr-FR" altLang="fr-FR" sz="1700" u="sng" kern="0" dirty="0">
                <a:solidFill>
                  <a:srgbClr val="030F40"/>
                </a:solidFill>
                <a:latin typeface="Arial"/>
                <a:cs typeface="Arial"/>
              </a:rPr>
              <a:t>&amp; l’intégralité de la chaine de valeur</a:t>
            </a:r>
          </a:p>
          <a:p>
            <a:pPr marL="0" marR="0" lvl="0" indent="0" algn="ctr" defTabSz="1258888" rtl="0" eaLnBrk="0" fontAlgn="base" latinLnBrk="0" hangingPunct="0">
              <a:lnSpc>
                <a:spcPct val="12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030F4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Wingdings" panose="05000000000000000000" pitchFamily="2" charset="2"/>
              </a:rPr>
              <a:t> U</a:t>
            </a:r>
            <a:r>
              <a:rPr kumimoji="0" lang="fr-FR" altLang="fr-FR" sz="1600" b="1" i="0" u="none" strike="noStrike" kern="0" cap="none" spc="0" normalizeH="0" baseline="0" noProof="0" dirty="0">
                <a:ln>
                  <a:noFill/>
                </a:ln>
                <a:solidFill>
                  <a:srgbClr val="030F4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 offre innovante, complète et globale : Air Solutions</a:t>
            </a:r>
          </a:p>
        </p:txBody>
      </p:sp>
      <p:pic>
        <p:nvPicPr>
          <p:cNvPr id="13" name="Image 15">
            <a:extLst>
              <a:ext uri="{FF2B5EF4-FFF2-40B4-BE49-F238E27FC236}">
                <a16:creationId xmlns:a16="http://schemas.microsoft.com/office/drawing/2014/main" id="{8689460C-A671-435E-8B3C-A22613920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3" t="14844" r="23988" b="14343"/>
          <a:stretch>
            <a:fillRect/>
          </a:stretch>
        </p:blipFill>
        <p:spPr bwMode="auto">
          <a:xfrm>
            <a:off x="3210503" y="2155804"/>
            <a:ext cx="4853716" cy="4155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 24">
            <a:extLst>
              <a:ext uri="{FF2B5EF4-FFF2-40B4-BE49-F238E27FC236}">
                <a16:creationId xmlns:a16="http://schemas.microsoft.com/office/drawing/2014/main" id="{BA76C409-884E-4D7B-B18F-843D9B5839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89" y="2431159"/>
            <a:ext cx="2106612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ZoneTexte 26">
            <a:extLst>
              <a:ext uri="{FF2B5EF4-FFF2-40B4-BE49-F238E27FC236}">
                <a16:creationId xmlns:a16="http://schemas.microsoft.com/office/drawing/2014/main" id="{E82B8582-85BD-4EA2-A4F8-8630C4D76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0670" y="4052663"/>
            <a:ext cx="17541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Projet IP’AIR (métro parisien)</a:t>
            </a:r>
          </a:p>
        </p:txBody>
      </p:sp>
      <p:sp>
        <p:nvSpPr>
          <p:cNvPr id="18" name="ZoneTexte 27">
            <a:extLst>
              <a:ext uri="{FF2B5EF4-FFF2-40B4-BE49-F238E27FC236}">
                <a16:creationId xmlns:a16="http://schemas.microsoft.com/office/drawing/2014/main" id="{8D3306D3-FF58-45E4-BD19-AA2578F1B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8022" y="6038522"/>
            <a:ext cx="2262014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Plateforme NOSE –  STEP Carré de Réunion</a:t>
            </a:r>
          </a:p>
        </p:txBody>
      </p:sp>
      <p:sp>
        <p:nvSpPr>
          <p:cNvPr id="19" name="ZoneTexte 28">
            <a:extLst>
              <a:ext uri="{FF2B5EF4-FFF2-40B4-BE49-F238E27FC236}">
                <a16:creationId xmlns:a16="http://schemas.microsoft.com/office/drawing/2014/main" id="{57F473C5-AC9B-476B-8B23-9340E4B28D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156" y="3644009"/>
            <a:ext cx="2106612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Service Quick Scan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4FE9070-8C28-4F48-A629-26D5A330C5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128" r="25644"/>
          <a:stretch/>
        </p:blipFill>
        <p:spPr>
          <a:xfrm>
            <a:off x="8811401" y="2383998"/>
            <a:ext cx="2092726" cy="1668665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FFE2DF01-D6DC-4CAD-809E-5433B31996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7422" y="4143129"/>
            <a:ext cx="1320346" cy="1704352"/>
          </a:xfrm>
          <a:prstGeom prst="rect">
            <a:avLst/>
          </a:prstGeom>
        </p:spPr>
      </p:pic>
      <p:sp>
        <p:nvSpPr>
          <p:cNvPr id="24" name="ZoneTexte 28">
            <a:extLst>
              <a:ext uri="{FF2B5EF4-FFF2-40B4-BE49-F238E27FC236}">
                <a16:creationId xmlns:a16="http://schemas.microsoft.com/office/drawing/2014/main" id="{219F3B90-3935-4A5F-A7BF-81247A0F9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403" y="5915412"/>
            <a:ext cx="130486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Pilote Puits de carbone de </a:t>
            </a:r>
            <a:r>
              <a:rPr kumimoji="0" lang="fr-FR" alt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Valo’marne</a:t>
            </a:r>
            <a:r>
              <a:rPr kumimoji="0" lang="fr-FR" altLang="fr-FR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à </a:t>
            </a:r>
            <a:r>
              <a:rPr kumimoji="0" lang="fr-FR" altLang="fr-FR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Creteil</a:t>
            </a:r>
            <a:endParaRPr kumimoji="0" lang="fr-FR" altLang="fr-FR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id="{AE416B70-7198-4BFA-9883-98B7B4B5DB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027" y="4537342"/>
            <a:ext cx="3245327" cy="1476946"/>
          </a:xfrm>
          <a:prstGeom prst="rect">
            <a:avLst/>
          </a:prstGeom>
        </p:spPr>
      </p:pic>
      <p:pic>
        <p:nvPicPr>
          <p:cNvPr id="21" name="Picture 16" descr="RÃ©sultat de recherche d'images pour &quot;aria technologie&quot;">
            <a:extLst>
              <a:ext uri="{FF2B5EF4-FFF2-40B4-BE49-F238E27FC236}">
                <a16:creationId xmlns:a16="http://schemas.microsoft.com/office/drawing/2014/main" id="{5FF210CF-13B5-4F04-A8AC-29D6A9525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0036" y="5556328"/>
            <a:ext cx="1362921" cy="68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11483746-1658-4C7C-A573-9CD7AAC0BAF2}"/>
              </a:ext>
            </a:extLst>
          </p:cNvPr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48856A5A-5E74-488F-9462-7EEDA5DA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pic>
        <p:nvPicPr>
          <p:cNvPr id="27" name="Image 7">
            <a:extLst>
              <a:ext uri="{FF2B5EF4-FFF2-40B4-BE49-F238E27FC236}">
                <a16:creationId xmlns:a16="http://schemas.microsoft.com/office/drawing/2014/main" id="{AD77A083-5526-4C47-986D-425A198C62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1401" y="208550"/>
            <a:ext cx="2955762" cy="823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814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r-FR" sz="4000" dirty="0"/>
              <a:t>Nature comestible en ville</a:t>
            </a:r>
            <a:br>
              <a:rPr lang="fr-FR" sz="4000" dirty="0"/>
            </a:br>
            <a:r>
              <a:rPr lang="fr-FR" sz="4000" dirty="0"/>
              <a:t>Création d’une ferme urbaine</a:t>
            </a:r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581191" y="5157201"/>
            <a:ext cx="10993546" cy="590321"/>
          </a:xfrm>
        </p:spPr>
        <p:txBody>
          <a:bodyPr>
            <a:normAutofit fontScale="85000" lnSpcReduction="20000"/>
          </a:bodyPr>
          <a:lstStyle/>
          <a:p>
            <a:r>
              <a:rPr lang="fr-FR" dirty="0"/>
              <a:t>Florence Presson – Chargée de mission transition(S)</a:t>
            </a:r>
          </a:p>
          <a:p>
            <a:r>
              <a:rPr lang="fr-FR" dirty="0"/>
              <a:t>06 15 94 63 04 		@</a:t>
            </a:r>
            <a:r>
              <a:rPr lang="fr-FR" dirty="0" err="1"/>
              <a:t>scx_Flo</a:t>
            </a:r>
            <a:endParaRPr lang="fr-F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1027" name="Picture 3" descr="C:\Users\Utilisateur\Desktop\MEGASync\Mairie de MONTFERMEIL\111 - FPR\Logo MT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081" y="5248544"/>
            <a:ext cx="16192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682" y="5452034"/>
            <a:ext cx="327737" cy="28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011" y="5208682"/>
            <a:ext cx="1047055" cy="107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3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ecoxia</a:t>
            </a:r>
            <a:endParaRPr lang="fr-FR" dirty="0"/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Laurent </a:t>
            </a:r>
            <a:r>
              <a:rPr lang="fr-FR" dirty="0" err="1"/>
              <a:t>riscala</a:t>
            </a:r>
            <a:endParaRPr lang="fr-F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F1231C7-133B-4CC8-887C-A2E4028830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004" y="3680982"/>
            <a:ext cx="3424845" cy="259585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B1F6024-C7C1-4F26-8204-D9F11FA97F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3" t="16012" r="2684" b="26934"/>
          <a:stretch/>
        </p:blipFill>
        <p:spPr>
          <a:xfrm>
            <a:off x="0" y="0"/>
            <a:ext cx="12192000" cy="349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033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r-FR" dirty="0"/>
              <a:t>Nature comestible en ville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Volonté politique pour continuer de faire de Montfermeil une ville comestible</a:t>
            </a:r>
          </a:p>
          <a:p>
            <a:r>
              <a:rPr lang="fr-FR" dirty="0"/>
              <a:t>Repérage de parcelles libres en cœur de quartiers pavillonnaires</a:t>
            </a:r>
          </a:p>
          <a:p>
            <a:r>
              <a:rPr lang="fr-FR" dirty="0"/>
              <a:t>Développer du maraîchage écologique sous la forme d’une production agricole professionnelle labellisée biologique</a:t>
            </a:r>
          </a:p>
          <a:p>
            <a:r>
              <a:rPr lang="fr-FR" dirty="0"/>
              <a:t>Créer de l’emploi local, installer un mode de commercialisation en circuit court et de proximité</a:t>
            </a:r>
          </a:p>
          <a:p>
            <a:r>
              <a:rPr lang="fr-FR" dirty="0"/>
              <a:t>Mettre en place des activités de pédagogie associées à l’alimentation, au «bien se nourrir», au retour à la terre et à l’origine des produits locaux &amp; de saison</a:t>
            </a:r>
          </a:p>
          <a:p>
            <a:endParaRPr lang="fr-F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12" name="Picture 3" descr="C:\Users\Utilisateur\Desktop\MEGASync\Mairie de MONTFERMEIL\111 - FPR\Logo MT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081" y="5269092"/>
            <a:ext cx="16192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011" y="5229230"/>
            <a:ext cx="1047055" cy="107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1381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r-FR" dirty="0"/>
              <a:t>De l’idée à la réalité…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Rencontre avec des structures spécialisées en agriculture urbaine</a:t>
            </a:r>
          </a:p>
          <a:p>
            <a:endParaRPr lang="fr-FR" dirty="0"/>
          </a:p>
          <a:p>
            <a:r>
              <a:rPr lang="fr-FR" dirty="0"/>
              <a:t>Pré-étude de faisabilité : 1 ha pour une ferme rentable</a:t>
            </a:r>
          </a:p>
          <a:p>
            <a:r>
              <a:rPr lang="fr-FR" dirty="0"/>
              <a:t>Mise à disposition des parcelles &amp; d’un logement</a:t>
            </a:r>
          </a:p>
          <a:p>
            <a:r>
              <a:rPr lang="fr-FR" dirty="0"/>
              <a:t>Recherche d’un agriculteur-maraicher-paysan </a:t>
            </a:r>
          </a:p>
          <a:p>
            <a:r>
              <a:rPr lang="fr-FR" dirty="0"/>
              <a:t>Design &amp; modèle économique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12" name="Picture 3" descr="C:\Users\Utilisateur\Desktop\MEGASync\Mairie de MONTFERMEIL\111 - FPR\Logo MT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081" y="5269092"/>
            <a:ext cx="16192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011" y="5229230"/>
            <a:ext cx="1047055" cy="107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82627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fr-FR" dirty="0"/>
              <a:t>Un projet </a:t>
            </a:r>
            <a:r>
              <a:rPr lang="fr-FR" dirty="0" err="1"/>
              <a:t>co</a:t>
            </a:r>
            <a:r>
              <a:rPr lang="fr-FR" dirty="0"/>
              <a:t>-construit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Avant tout : recherche d’un partenaire partageant une vision commune</a:t>
            </a:r>
          </a:p>
          <a:p>
            <a:endParaRPr lang="fr-FR" dirty="0"/>
          </a:p>
          <a:p>
            <a:r>
              <a:rPr lang="fr-FR" dirty="0"/>
              <a:t>Choix de Fermes d’Avenir : </a:t>
            </a:r>
            <a:r>
              <a:rPr lang="fr-FR" dirty="0" err="1"/>
              <a:t>agroécologie</a:t>
            </a:r>
            <a:r>
              <a:rPr lang="fr-FR" dirty="0"/>
              <a:t> &amp; </a:t>
            </a:r>
            <a:r>
              <a:rPr lang="fr-FR" dirty="0" err="1"/>
              <a:t>permaculture</a:t>
            </a:r>
            <a:r>
              <a:rPr lang="fr-FR" dirty="0"/>
              <a:t>, boucles vertueuses d’économie circulaire, rentabilité et autonomie financière</a:t>
            </a:r>
          </a:p>
          <a:p>
            <a:r>
              <a:rPr lang="fr-FR" dirty="0"/>
              <a:t>Equipe technique interne avec un pilotage global du projet</a:t>
            </a:r>
          </a:p>
          <a:p>
            <a:r>
              <a:rPr lang="fr-FR"/>
              <a:t>Printemps/Eté </a:t>
            </a:r>
            <a:r>
              <a:rPr lang="fr-FR" dirty="0"/>
              <a:t>2020… 1</a:t>
            </a:r>
            <a:r>
              <a:rPr lang="fr-FR" baseline="30000" dirty="0"/>
              <a:t>ères</a:t>
            </a:r>
            <a:r>
              <a:rPr lang="fr-FR" dirty="0"/>
              <a:t> récoltes</a:t>
            </a:r>
          </a:p>
          <a:p>
            <a:r>
              <a:rPr lang="fr-FR" dirty="0"/>
              <a:t>Mobilisation des citoyens pour la suite</a:t>
            </a:r>
          </a:p>
          <a:p>
            <a:endParaRPr lang="fr-FR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12" name="Picture 3" descr="C:\Users\Utilisateur\Desktop\MEGASync\Mairie de MONTFERMEIL\111 - FPR\Logo MT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7081" y="5269092"/>
            <a:ext cx="16192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011" y="5229230"/>
            <a:ext cx="1047055" cy="1070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8481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CDI Technologies</a:t>
            </a:r>
          </a:p>
        </p:txBody>
      </p:sp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625641" y="4968360"/>
            <a:ext cx="10949095" cy="590321"/>
          </a:xfrm>
        </p:spPr>
        <p:txBody>
          <a:bodyPr/>
          <a:lstStyle/>
          <a:p>
            <a:r>
              <a:rPr lang="fr-FR" dirty="0"/>
              <a:t>M</a:t>
            </a:r>
            <a:r>
              <a:rPr lang="fr-FR" cap="none" dirty="0"/>
              <a:t>ohammed</a:t>
            </a:r>
            <a:r>
              <a:rPr lang="fr-FR" dirty="0"/>
              <a:t> Boumahdi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7571" y="5572363"/>
            <a:ext cx="341203" cy="304905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2299" y="5302527"/>
            <a:ext cx="1791368" cy="100459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06673" y="470424"/>
            <a:ext cx="9987029" cy="25699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fr-FR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Un éditeur de logiciels pour une ville durable</a:t>
            </a:r>
          </a:p>
          <a:p>
            <a:r>
              <a:rPr lang="fr-FR" sz="36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	</a:t>
            </a:r>
            <a:r>
              <a:rPr lang="fr-FR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Logiciels de conception de la ville </a:t>
            </a:r>
          </a:p>
          <a:p>
            <a:r>
              <a:rPr lang="fr-FR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	Logiciels</a:t>
            </a:r>
            <a:r>
              <a:rPr lang="fr-FR" sz="4000" b="1" dirty="0">
                <a:latin typeface="Candara" panose="020E0502030303020204" pitchFamily="34" charset="0"/>
              </a:rPr>
              <a:t> </a:t>
            </a:r>
            <a:r>
              <a:rPr lang="fr-FR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de</a:t>
            </a:r>
            <a:r>
              <a:rPr lang="fr-FR" sz="4000" b="1" dirty="0">
                <a:latin typeface="Candara" panose="020E0502030303020204" pitchFamily="34" charset="0"/>
              </a:rPr>
              <a:t> </a:t>
            </a:r>
            <a:r>
              <a:rPr lang="fr-FR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gestion</a:t>
            </a:r>
            <a:r>
              <a:rPr lang="fr-FR" sz="4000" b="1" dirty="0">
                <a:latin typeface="Candara" panose="020E0502030303020204" pitchFamily="34" charset="0"/>
              </a:rPr>
              <a:t> </a:t>
            </a:r>
            <a:r>
              <a:rPr lang="fr-FR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de</a:t>
            </a:r>
            <a:r>
              <a:rPr lang="fr-FR" sz="4000" b="1" dirty="0">
                <a:latin typeface="Candara" panose="020E0502030303020204" pitchFamily="34" charset="0"/>
              </a:rPr>
              <a:t> </a:t>
            </a:r>
            <a:r>
              <a:rPr lang="fr-FR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la</a:t>
            </a:r>
            <a:r>
              <a:rPr lang="fr-FR" sz="4000" b="1" dirty="0">
                <a:latin typeface="Candara" panose="020E0502030303020204" pitchFamily="34" charset="0"/>
              </a:rPr>
              <a:t> </a:t>
            </a:r>
            <a:r>
              <a:rPr lang="fr-FR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ville </a:t>
            </a:r>
          </a:p>
          <a:p>
            <a:endParaRPr lang="fr-FR" sz="3600" b="1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926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fr-FR" dirty="0"/>
              <a:t>éditeur de logiciels </a:t>
            </a:r>
            <a:br>
              <a:rPr lang="fr-FR" dirty="0"/>
            </a:br>
            <a:r>
              <a:rPr lang="fr-FR" dirty="0"/>
              <a:t>pour une ville durable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idx="1"/>
          </p:nvPr>
        </p:nvSpPr>
        <p:spPr>
          <a:xfrm>
            <a:off x="257430" y="1307017"/>
            <a:ext cx="11577684" cy="4683446"/>
          </a:xfrm>
        </p:spPr>
        <p:txBody>
          <a:bodyPr>
            <a:normAutofit fontScale="92500"/>
          </a:bodyPr>
          <a:lstStyle/>
          <a:p>
            <a:r>
              <a:rPr lang="fr-FR" dirty="0"/>
              <a:t>CDI Technologies éditeur de logiciels depuis plus de 30 ans</a:t>
            </a:r>
          </a:p>
          <a:p>
            <a:pPr marL="0" indent="0">
              <a:buNone/>
            </a:pPr>
            <a:r>
              <a:rPr lang="fr-FR" dirty="0"/>
              <a:t>  	</a:t>
            </a:r>
            <a:r>
              <a:rPr lang="fr-FR" sz="2600" dirty="0"/>
              <a:t>Quatre logiciels de conception :  DK.mètre, KeaPolaris, SaneCity et Hyétos</a:t>
            </a:r>
          </a:p>
          <a:p>
            <a:pPr marL="0" indent="0">
              <a:buNone/>
            </a:pPr>
            <a:r>
              <a:rPr lang="fr-FR" sz="2600" dirty="0"/>
              <a:t>   	Un logiciel de gestion de la ville : </a:t>
            </a:r>
            <a:r>
              <a:rPr lang="fr-FR" sz="2600" dirty="0" err="1"/>
              <a:t>Socratic</a:t>
            </a:r>
            <a:endParaRPr lang="fr-FR" sz="2600" dirty="0"/>
          </a:p>
          <a:p>
            <a:pPr marL="0" indent="0">
              <a:buNone/>
            </a:pPr>
            <a:r>
              <a:rPr lang="fr-FR" dirty="0"/>
              <a:t>   	</a:t>
            </a:r>
            <a:r>
              <a:rPr lang="fr-FR" sz="2600" dirty="0"/>
              <a:t>Un projet Innovant, un FUI, deux PIA et Partenariats Innovation </a:t>
            </a:r>
          </a:p>
          <a:p>
            <a:r>
              <a:rPr lang="fr-FR" dirty="0"/>
              <a:t> Deux offres à destination des aéroports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fr-FR" dirty="0"/>
              <a:t>	- Hyétos pour la conception des techniques alternatives vertes et   	</a:t>
            </a:r>
            <a:r>
              <a:rPr lang="fr-FR"/>
              <a:t>  	  grises </a:t>
            </a:r>
            <a:r>
              <a:rPr lang="fr-FR" dirty="0"/>
              <a:t>pour la gestion des eaux pluviales</a:t>
            </a:r>
          </a:p>
          <a:p>
            <a:pPr marL="0" indent="0">
              <a:buNone/>
            </a:pPr>
            <a:r>
              <a:rPr lang="fr-FR" dirty="0"/>
              <a:t>     - </a:t>
            </a:r>
            <a:r>
              <a:rPr lang="fr-FR" dirty="0" err="1"/>
              <a:t>Socratic</a:t>
            </a:r>
            <a:r>
              <a:rPr lang="fr-FR" dirty="0"/>
              <a:t> pour la gestion dynamique et intelligente du réseau   		  	  d’assainissement (limiter les rejets </a:t>
            </a:r>
            <a:r>
              <a:rPr lang="fr-FR" dirty="0" err="1"/>
              <a:t>ds</a:t>
            </a:r>
            <a:r>
              <a:rPr lang="fr-FR" dirty="0"/>
              <a:t> le milieu naturel)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9435" y="5610662"/>
            <a:ext cx="341203" cy="304905"/>
          </a:xfrm>
          <a:prstGeom prst="rect">
            <a:avLst/>
          </a:prstGeom>
        </p:spPr>
      </p:pic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730" y="5260150"/>
            <a:ext cx="1792379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89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pPr algn="ctr"/>
            <a:r>
              <a:rPr lang="fr-FR" sz="3600" dirty="0"/>
              <a:t>Visualisation du fonctionnement en 3D 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304371" y="5276479"/>
            <a:ext cx="1792379" cy="1005927"/>
          </a:xfrm>
          <a:prstGeom prst="rect">
            <a:avLst/>
          </a:prstGeo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9" name="2019 01 10_ débordement hyétos_avec transi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72585" y="1406071"/>
            <a:ext cx="8206518" cy="461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8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fr-FR" dirty="0"/>
              <a:t>Le </a:t>
            </a:r>
            <a:r>
              <a:rPr lang="fr-FR" dirty="0" err="1"/>
              <a:t>batiment</a:t>
            </a:r>
            <a:r>
              <a:rPr lang="fr-FR" dirty="0"/>
              <a:t>, 1</a:t>
            </a:r>
            <a:r>
              <a:rPr lang="fr-FR" baseline="30000" dirty="0"/>
              <a:t>ER</a:t>
            </a:r>
            <a:r>
              <a:rPr lang="fr-FR" dirty="0"/>
              <a:t> pollueur de la </a:t>
            </a:r>
            <a:r>
              <a:rPr lang="fr-FR" dirty="0" err="1"/>
              <a:t>planete</a:t>
            </a:r>
            <a:endParaRPr lang="fr-FR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096A35D4-455C-46A3-A2D0-73E111486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762" y="5224339"/>
            <a:ext cx="1356988" cy="1028527"/>
          </a:xfr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10" name="Picture 2" descr="Image associÃ©e">
            <a:extLst>
              <a:ext uri="{FF2B5EF4-FFF2-40B4-BE49-F238E27FC236}">
                <a16:creationId xmlns:a16="http://schemas.microsoft.com/office/drawing/2014/main" id="{3B6D98F7-240F-494F-9D17-7BD279B85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128" y="1466002"/>
            <a:ext cx="5610675" cy="3052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7-reasons-it-is-hard-to-pour-concrete">
            <a:extLst>
              <a:ext uri="{FF2B5EF4-FFF2-40B4-BE49-F238E27FC236}">
                <a16:creationId xmlns:a16="http://schemas.microsoft.com/office/drawing/2014/main" id="{ECDB8888-1D23-4A41-B33A-F0A1C0447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97" y="1475467"/>
            <a:ext cx="5610675" cy="305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31CBFC0-B3AC-4902-A6F0-86E0CFD44938}"/>
              </a:ext>
            </a:extLst>
          </p:cNvPr>
          <p:cNvSpPr/>
          <p:nvPr/>
        </p:nvSpPr>
        <p:spPr>
          <a:xfrm>
            <a:off x="162198" y="4843812"/>
            <a:ext cx="11544478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cs typeface="Calibri Light" panose="020F0302020204030204" pitchFamily="34" charset="0"/>
              </a:rPr>
              <a:t>30%</a:t>
            </a:r>
            <a:r>
              <a:rPr lang="fr-FR" sz="2400" b="1" dirty="0">
                <a:cs typeface="Calibri Light" panose="020F0302020204030204" pitchFamily="34" charset="0"/>
              </a:rPr>
              <a:t> </a:t>
            </a:r>
            <a:r>
              <a:rPr lang="fr-FR" sz="2400" dirty="0">
                <a:cs typeface="Calibri Light" panose="020F0302020204030204" pitchFamily="34" charset="0"/>
              </a:rPr>
              <a:t>des émissions de </a:t>
            </a:r>
            <a:r>
              <a:rPr lang="fr-FR" sz="2400" b="1" dirty="0">
                <a:cs typeface="Calibri Light" panose="020F0302020204030204" pitchFamily="34" charset="0"/>
              </a:rPr>
              <a:t>CO</a:t>
            </a:r>
            <a:r>
              <a:rPr lang="fr-FR" sz="2400" b="1" baseline="-25000" dirty="0">
                <a:cs typeface="Calibri Light" panose="020F0302020204030204" pitchFamily="34" charset="0"/>
              </a:rPr>
              <a:t>2</a:t>
            </a:r>
            <a:r>
              <a:rPr lang="fr-FR" sz="2400" dirty="0">
                <a:cs typeface="Calibri Light" panose="020F0302020204030204" pitchFamily="34" charset="0"/>
              </a:rPr>
              <a:t> dans le monde et </a:t>
            </a:r>
            <a:r>
              <a:rPr lang="fr-FR" sz="3200" b="1" dirty="0">
                <a:cs typeface="Calibri Light" panose="020F0302020204030204" pitchFamily="34" charset="0"/>
              </a:rPr>
              <a:t>40%</a:t>
            </a:r>
            <a:r>
              <a:rPr lang="fr-FR" sz="2400" b="1" dirty="0">
                <a:cs typeface="Calibri Light" panose="020F0302020204030204" pitchFamily="34" charset="0"/>
              </a:rPr>
              <a:t> </a:t>
            </a:r>
            <a:r>
              <a:rPr lang="fr-FR" sz="2400" dirty="0">
                <a:cs typeface="Calibri Light" panose="020F0302020204030204" pitchFamily="34" charset="0"/>
              </a:rPr>
              <a:t>de la consommation d’</a:t>
            </a:r>
            <a:r>
              <a:rPr lang="fr-FR" sz="2400" b="1" dirty="0">
                <a:cs typeface="Calibri Light" panose="020F0302020204030204" pitchFamily="34" charset="0"/>
              </a:rPr>
              <a:t>énergie</a:t>
            </a:r>
          </a:p>
          <a:p>
            <a:endParaRPr lang="fr-FR" sz="1400" dirty="0">
              <a:cs typeface="Calibri Light" panose="020F0302020204030204" pitchFamily="34" charset="0"/>
            </a:endParaRPr>
          </a:p>
          <a:p>
            <a:r>
              <a:rPr lang="fr-FR" sz="2500" b="1" dirty="0">
                <a:highlight>
                  <a:srgbClr val="FFFF00"/>
                </a:highlight>
                <a:cs typeface="Calibri Light" panose="020F0302020204030204" pitchFamily="34" charset="0"/>
              </a:rPr>
              <a:t>La technologie existe mais très difficile à amortir sur les petits projets</a:t>
            </a:r>
            <a:endParaRPr lang="fr-FR" sz="2500" dirty="0">
              <a:highlight>
                <a:srgbClr val="FFFF00"/>
              </a:highlight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29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Autofit/>
          </a:bodyPr>
          <a:lstStyle/>
          <a:p>
            <a:pPr algn="ctr"/>
            <a:r>
              <a:rPr lang="fr-FR" sz="3200" dirty="0"/>
              <a:t>L’enveloppe intelligente : le seul système </a:t>
            </a:r>
            <a:r>
              <a:rPr lang="fr-FR" sz="3200" u="sng" dirty="0"/>
              <a:t>complet</a:t>
            </a:r>
            <a:r>
              <a:rPr lang="fr-FR" sz="3200" dirty="0"/>
              <a:t> pour construire passif et bas carbone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096A35D4-455C-46A3-A2D0-73E111486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762" y="5224339"/>
            <a:ext cx="1356988" cy="1028527"/>
          </a:xfr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4" name="Image 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7731590C-54CA-47B8-9DEE-EC630975BA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97" y="1538944"/>
            <a:ext cx="5476602" cy="367933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CF772E-77D9-4D80-A662-BEDC7B57FEF8}"/>
              </a:ext>
            </a:extLst>
          </p:cNvPr>
          <p:cNvSpPr/>
          <p:nvPr/>
        </p:nvSpPr>
        <p:spPr>
          <a:xfrm>
            <a:off x="173615" y="5408542"/>
            <a:ext cx="55679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cs typeface="Calibri Light" panose="020F0302020204030204" pitchFamily="34" charset="0"/>
              </a:rPr>
              <a:t>Macro-lot : tous les lots du Passif</a:t>
            </a:r>
            <a:endParaRPr lang="fr-FR" sz="2400" b="1" dirty="0">
              <a:cs typeface="Calibri Light" panose="020F03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7F984D-BDE3-43FF-8EC5-98FFA8314B68}"/>
              </a:ext>
            </a:extLst>
          </p:cNvPr>
          <p:cNvSpPr/>
          <p:nvPr/>
        </p:nvSpPr>
        <p:spPr>
          <a:xfrm>
            <a:off x="6741042" y="1538945"/>
            <a:ext cx="535570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b="1" dirty="0">
                <a:cs typeface="Calibri Light" panose="020F0302020204030204" pitchFamily="34" charset="0"/>
              </a:rPr>
              <a:t>La technologie ecoXia :</a:t>
            </a:r>
          </a:p>
          <a:p>
            <a:r>
              <a:rPr lang="fr-FR" sz="3200" b="1" dirty="0">
                <a:cs typeface="Calibri Light" panose="020F0302020204030204" pitchFamily="34" charset="0"/>
              </a:rPr>
              <a:t>Bas Carbone Haut Confort</a:t>
            </a:r>
          </a:p>
          <a:p>
            <a:endParaRPr lang="fr-FR" sz="2000" dirty="0"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cs typeface="Calibri Light" panose="020F0302020204030204" pitchFamily="34" charset="0"/>
              </a:rPr>
              <a:t>Conception-réalisation</a:t>
            </a:r>
          </a:p>
          <a:p>
            <a:endParaRPr lang="fr-FR" sz="800" dirty="0"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cs typeface="Calibri Light" panose="020F0302020204030204" pitchFamily="34" charset="0"/>
              </a:rPr>
              <a:t>Energie : passif</a:t>
            </a:r>
          </a:p>
          <a:p>
            <a:endParaRPr lang="fr-FR" sz="800" dirty="0"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cs typeface="Calibri Light" panose="020F0302020204030204" pitchFamily="34" charset="0"/>
              </a:rPr>
              <a:t>Construction : bois</a:t>
            </a:r>
          </a:p>
          <a:p>
            <a:endParaRPr lang="fr-FR" sz="800" dirty="0">
              <a:cs typeface="Calibri Light" panose="020F03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>
                <a:cs typeface="Calibri Light" panose="020F0302020204030204" pitchFamily="34" charset="0"/>
              </a:rPr>
              <a:t>Chauffage : électrique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7A2D6B-C33A-4E06-883A-5BD8BDD3B13C}"/>
              </a:ext>
            </a:extLst>
          </p:cNvPr>
          <p:cNvSpPr/>
          <p:nvPr/>
        </p:nvSpPr>
        <p:spPr>
          <a:xfrm>
            <a:off x="6620148" y="1538944"/>
            <a:ext cx="5476602" cy="354095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2906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fr-FR" dirty="0"/>
              <a:t>L’enveloppe intelligente en situation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096A35D4-455C-46A3-A2D0-73E111486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762" y="5224339"/>
            <a:ext cx="1356988" cy="1028527"/>
          </a:xfr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13" name="Image 12" descr="Une image contenant intérieur, plancher, plafond&#10;&#10;Description générée avec un niveau de confiance élevé">
            <a:extLst>
              <a:ext uri="{FF2B5EF4-FFF2-40B4-BE49-F238E27FC236}">
                <a16:creationId xmlns:a16="http://schemas.microsoft.com/office/drawing/2014/main" id="{B129B22D-B5F0-4348-ACEB-476C38EB2F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1455"/>
            <a:ext cx="12192000" cy="318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176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fr-FR" dirty="0"/>
              <a:t>  LES DEMONSTRATEURS DE </a:t>
            </a:r>
            <a:r>
              <a:rPr lang="fr-FR" dirty="0" err="1"/>
              <a:t>L’ei</a:t>
            </a:r>
            <a:endParaRPr lang="fr-FR" dirty="0"/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096A35D4-455C-46A3-A2D0-73E111486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762" y="5224339"/>
            <a:ext cx="1356988" cy="1028527"/>
          </a:xfr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010D8CC4-F466-4F68-BA48-ADD41D5089B2}"/>
              </a:ext>
            </a:extLst>
          </p:cNvPr>
          <p:cNvSpPr/>
          <p:nvPr/>
        </p:nvSpPr>
        <p:spPr>
          <a:xfrm>
            <a:off x="162196" y="4404945"/>
            <a:ext cx="11841961" cy="707885"/>
          </a:xfrm>
          <a:prstGeom prst="round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b="1" dirty="0">
                <a:solidFill>
                  <a:schemeClr val="tx1"/>
                </a:solidFill>
              </a:rPr>
              <a:t>	</a:t>
            </a:r>
            <a:r>
              <a:rPr lang="fr-FR" sz="2000" b="1" i="1" dirty="0">
                <a:solidFill>
                  <a:schemeClr val="tx1"/>
                </a:solidFill>
              </a:rPr>
              <a:t>E3C2</a:t>
            </a:r>
            <a:r>
              <a:rPr lang="fr-FR" sz="2000" b="1" dirty="0">
                <a:solidFill>
                  <a:schemeClr val="tx1"/>
                </a:solidFill>
              </a:rPr>
              <a:t>		  	      </a:t>
            </a:r>
            <a:r>
              <a:rPr lang="fr-FR" sz="2000" b="1" i="1" dirty="0">
                <a:solidFill>
                  <a:schemeClr val="tx1"/>
                </a:solidFill>
              </a:rPr>
              <a:t>E2C2</a:t>
            </a:r>
            <a:r>
              <a:rPr lang="fr-FR" sz="2000" b="1" dirty="0">
                <a:solidFill>
                  <a:schemeClr val="tx1"/>
                </a:solidFill>
              </a:rPr>
              <a:t>		         </a:t>
            </a:r>
            <a:r>
              <a:rPr lang="fr-FR" sz="2000" b="1" i="1" dirty="0">
                <a:solidFill>
                  <a:schemeClr val="tx1"/>
                </a:solidFill>
              </a:rPr>
              <a:t>E2C2</a:t>
            </a:r>
            <a:r>
              <a:rPr lang="fr-FR" sz="2000" i="1" dirty="0">
                <a:solidFill>
                  <a:schemeClr val="tx1"/>
                </a:solidFill>
              </a:rPr>
              <a:t>			</a:t>
            </a:r>
            <a:r>
              <a:rPr lang="fr-FR" sz="2000" b="1" i="1" dirty="0">
                <a:solidFill>
                  <a:schemeClr val="tx1"/>
                </a:solidFill>
              </a:rPr>
              <a:t>E2C2</a:t>
            </a:r>
          </a:p>
          <a:p>
            <a:r>
              <a:rPr lang="fr-FR" sz="2000" dirty="0">
                <a:solidFill>
                  <a:schemeClr val="tx1"/>
                </a:solidFill>
              </a:rPr>
              <a:t>       Ville d’Avray (92)	        St Germain en Laye (78)	    Montgeron (91)	           Angers (49)</a:t>
            </a:r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0" name="Image 9" descr="Une image contenant ciel, bâtiment, brique, extérieur&#10;&#10;Description générée avec un niveau de confiance très élevé">
            <a:extLst>
              <a:ext uri="{FF2B5EF4-FFF2-40B4-BE49-F238E27FC236}">
                <a16:creationId xmlns:a16="http://schemas.microsoft.com/office/drawing/2014/main" id="{8B6EA408-9788-47E8-99B1-96BBF4A2DDB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234" y="2028214"/>
            <a:ext cx="2993559" cy="2232000"/>
          </a:xfrm>
          <a:prstGeom prst="rect">
            <a:avLst/>
          </a:prstGeom>
        </p:spPr>
      </p:pic>
      <p:pic>
        <p:nvPicPr>
          <p:cNvPr id="11" name="Image 10" descr="Une image contenant bâtiment, ciel, extérieur, arbre&#10;&#10;Description générée avec un niveau de confiance très élevé">
            <a:extLst>
              <a:ext uri="{FF2B5EF4-FFF2-40B4-BE49-F238E27FC236}">
                <a16:creationId xmlns:a16="http://schemas.microsoft.com/office/drawing/2014/main" id="{1934859D-DF91-432E-BE24-055667F31D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255" y="2028214"/>
            <a:ext cx="2993558" cy="2232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50706DA-1873-4FAD-A178-41E9568958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2013069"/>
            <a:ext cx="2993559" cy="2232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6718306-E617-49C6-BB63-F271FD4067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3996" y="63777"/>
            <a:ext cx="2162754" cy="113021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2E06733-47C1-44E5-9495-9C2453B571C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6101"/>
          <a:stretch/>
        </p:blipFill>
        <p:spPr>
          <a:xfrm>
            <a:off x="9327214" y="2013069"/>
            <a:ext cx="2785876" cy="224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72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fr-FR" dirty="0"/>
              <a:t>BATIMENTS SUR MESURE,</a:t>
            </a:r>
            <a:br>
              <a:rPr lang="fr-FR" dirty="0"/>
            </a:br>
            <a:r>
              <a:rPr lang="fr-FR" dirty="0"/>
              <a:t>BAS CARBONE &amp; HAUT CONFORT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096A35D4-455C-46A3-A2D0-73E111486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762" y="5224339"/>
            <a:ext cx="1356988" cy="1028527"/>
          </a:xfr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pic>
        <p:nvPicPr>
          <p:cNvPr id="6" name="Image 5" descr="Une image contenant intérieur, mur, vivant, canapé&#10;&#10;Description générée avec un niveau de confiance très élevé">
            <a:extLst>
              <a:ext uri="{FF2B5EF4-FFF2-40B4-BE49-F238E27FC236}">
                <a16:creationId xmlns:a16="http://schemas.microsoft.com/office/drawing/2014/main" id="{F6F0366D-AC8F-40CB-82FF-0A8BFF5E3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415" y="1273515"/>
            <a:ext cx="6973046" cy="472324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819B662-E713-4983-9D38-EB1FD540C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682" y="1434973"/>
            <a:ext cx="1833284" cy="74266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C3920F0-73A1-4BA5-A259-A0850EC4D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72" y="3673979"/>
            <a:ext cx="1496577" cy="1018079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572F3DC-1CAD-4462-A4C8-97824BEAFAF0}"/>
              </a:ext>
            </a:extLst>
          </p:cNvPr>
          <p:cNvSpPr txBox="1"/>
          <p:nvPr/>
        </p:nvSpPr>
        <p:spPr>
          <a:xfrm>
            <a:off x="162197" y="2367299"/>
            <a:ext cx="2052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i="1" dirty="0"/>
              <a:t>lumière naturelle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F5371B4-3ECA-480D-9421-FDA3EB3661EA}"/>
              </a:ext>
            </a:extLst>
          </p:cNvPr>
          <p:cNvSpPr txBox="1"/>
          <p:nvPr/>
        </p:nvSpPr>
        <p:spPr>
          <a:xfrm>
            <a:off x="599901" y="4855007"/>
            <a:ext cx="119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acoustique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74F9435C-4355-43D2-862A-BCE2DC0D91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698" t="-1" r="5712" b="-17188"/>
          <a:stretch/>
        </p:blipFill>
        <p:spPr>
          <a:xfrm>
            <a:off x="9621093" y="3685241"/>
            <a:ext cx="2216811" cy="89889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3B4415F-07F3-4ECA-92C3-6A933C8942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1181" y="1434973"/>
            <a:ext cx="1996637" cy="131995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F2DA980-3F71-4134-9E40-EC83B2294EE1}"/>
              </a:ext>
            </a:extLst>
          </p:cNvPr>
          <p:cNvSpPr txBox="1"/>
          <p:nvPr/>
        </p:nvSpPr>
        <p:spPr>
          <a:xfrm>
            <a:off x="9550527" y="4575914"/>
            <a:ext cx="2357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qualité de l’air intérieur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E09E058-29A8-49B5-A128-DEAB68B9B918}"/>
              </a:ext>
            </a:extLst>
          </p:cNvPr>
          <p:cNvSpPr txBox="1"/>
          <p:nvPr/>
        </p:nvSpPr>
        <p:spPr>
          <a:xfrm>
            <a:off x="9852920" y="2805234"/>
            <a:ext cx="1756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/>
              <a:t>hygro-thermique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2044017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anchor="ctr">
            <a:normAutofit fontScale="90000"/>
          </a:bodyPr>
          <a:lstStyle/>
          <a:p>
            <a:pPr algn="ctr"/>
            <a:r>
              <a:rPr lang="fr-FR" dirty="0"/>
              <a:t>UNE ECO-PME AVEC 10 ANS D’EXPERIENCE</a:t>
            </a:r>
          </a:p>
        </p:txBody>
      </p:sp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096A35D4-455C-46A3-A2D0-73E111486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762" y="5224339"/>
            <a:ext cx="1356988" cy="1028527"/>
          </a:xfrm>
        </p:spPr>
      </p:pic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197" y="6464660"/>
            <a:ext cx="4017917" cy="28786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Rencontre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ecotech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“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territoires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&amp; eco-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pme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d’ile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-de-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france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”</a:t>
            </a:r>
          </a:p>
        </p:txBody>
      </p:sp>
      <p:sp>
        <p:nvSpPr>
          <p:cNvPr id="8" name="Footer Placeholder 4"/>
          <p:cNvSpPr txBox="1">
            <a:spLocks/>
          </p:cNvSpPr>
          <p:nvPr/>
        </p:nvSpPr>
        <p:spPr>
          <a:xfrm>
            <a:off x="11222920" y="6464659"/>
            <a:ext cx="969080" cy="2878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l" defTabSz="914400" rtl="0" eaLnBrk="1" latinLnBrk="0" hangingPunct="1">
              <a:defRPr sz="900" kern="1200" cap="all">
                <a:solidFill>
                  <a:schemeClr val="accent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4 </a:t>
            </a:r>
            <a:r>
              <a:rPr lang="en-US" dirty="0" err="1">
                <a:solidFill>
                  <a:prstClr val="black">
                    <a:lumMod val="50000"/>
                    <a:lumOff val="50000"/>
                  </a:prstClr>
                </a:solidFill>
              </a:rPr>
              <a:t>juillet</a:t>
            </a:r>
            <a:r>
              <a:rPr lang="en-US" dirty="0">
                <a:solidFill>
                  <a:prstClr val="black">
                    <a:lumMod val="50000"/>
                    <a:lumOff val="50000"/>
                  </a:prstClr>
                </a:solidFill>
              </a:rPr>
              <a:t> 2019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B70ABA-E69A-4A41-8A78-4F6D54FB2D5F}"/>
              </a:ext>
            </a:extLst>
          </p:cNvPr>
          <p:cNvSpPr/>
          <p:nvPr/>
        </p:nvSpPr>
        <p:spPr>
          <a:xfrm>
            <a:off x="4620804" y="1599795"/>
            <a:ext cx="7475945" cy="1969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prstClr val="black"/>
                </a:solidFill>
                <a:cs typeface="Calibri Light" panose="020F0302020204030204" pitchFamily="34" charset="0"/>
              </a:rPr>
              <a:t>Dans l’excellence environnementale : au sommet de la prochaine Réglementation Environnementale RE2020.</a:t>
            </a:r>
          </a:p>
          <a:p>
            <a:pPr lvl="0"/>
            <a:endParaRPr lang="fr-FR" sz="1000" b="1" dirty="0">
              <a:solidFill>
                <a:prstClr val="black"/>
              </a:solidFill>
              <a:cs typeface="Calibri Light" panose="020F0302020204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r-FR" sz="2800" b="1" dirty="0">
                <a:solidFill>
                  <a:prstClr val="black"/>
                </a:solidFill>
                <a:cs typeface="Calibri Light" panose="020F0302020204030204" pitchFamily="34" charset="0"/>
              </a:rPr>
              <a:t>Le confort des usagers.</a:t>
            </a:r>
            <a:endParaRPr lang="fr-FR" sz="2800" dirty="0">
              <a:solidFill>
                <a:prstClr val="black"/>
              </a:solidFill>
              <a:cs typeface="Calibri Light" panose="020F0302020204030204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8EE94CE-6727-470A-90AE-7E892E155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7256" y="4003858"/>
            <a:ext cx="1846854" cy="1846854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AC22B9D-6070-4ED3-8737-A893CCCBA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97" y="1575194"/>
            <a:ext cx="4228907" cy="447977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7288F05-C6E9-4959-B5CB-BC0DFEEE11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3114" y="4018206"/>
            <a:ext cx="3629690" cy="189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81309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</TotalTime>
  <Words>1180</Words>
  <Application>Microsoft Office PowerPoint</Application>
  <PresentationFormat>Grand écran</PresentationFormat>
  <Paragraphs>238</Paragraphs>
  <Slides>35</Slides>
  <Notes>1</Notes>
  <HiddenSlides>0</HiddenSlides>
  <MMClips>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6" baseType="lpstr">
      <vt:lpstr>Arial</vt:lpstr>
      <vt:lpstr>Calibri</vt:lpstr>
      <vt:lpstr>Calibri Light</vt:lpstr>
      <vt:lpstr>Candara</vt:lpstr>
      <vt:lpstr>Gill Sans MT</vt:lpstr>
      <vt:lpstr>Roboto</vt:lpstr>
      <vt:lpstr>Segoe UI</vt:lpstr>
      <vt:lpstr>Times New Roman</vt:lpstr>
      <vt:lpstr>Wingdings</vt:lpstr>
      <vt:lpstr>Wingdings 2</vt:lpstr>
      <vt:lpstr>Dividende</vt:lpstr>
      <vt:lpstr>Présentation PowerPoint</vt:lpstr>
      <vt:lpstr>AMENAGEMENT ET CONSTRUCTIONS DURABLES</vt:lpstr>
      <vt:lpstr>ecoxia</vt:lpstr>
      <vt:lpstr>Le batiment, 1ER pollueur de la planete</vt:lpstr>
      <vt:lpstr>L’enveloppe intelligente : le seul système complet pour construire passif et bas carbone</vt:lpstr>
      <vt:lpstr>L’enveloppe intelligente en situation</vt:lpstr>
      <vt:lpstr>  LES DEMONSTRATEURS DE L’ei</vt:lpstr>
      <vt:lpstr>BATIMENTS SUR MESURE, BAS CARBONE &amp; HAUT CONFORT</vt:lpstr>
      <vt:lpstr>UNE ECO-PME AVEC 10 ANS D’EXPERIENCE</vt:lpstr>
      <vt:lpstr>TOPAGER</vt:lpstr>
      <vt:lpstr>AGRICULTURE URBAINE ET BIODIVERSITÉ</vt:lpstr>
      <vt:lpstr>DES JARDINS PARTAGÉS SUR LES TOITS</vt:lpstr>
      <vt:lpstr>DES POTAGERS PRODUCTIFS</vt:lpstr>
      <vt:lpstr>DES ESPACES POUR LA BIODIVERSITé</vt:lpstr>
      <vt:lpstr>LES SERVICES ECOSYSTÉMIQUES</vt:lpstr>
      <vt:lpstr>Présentation PowerPoint</vt:lpstr>
      <vt:lpstr>ENVIRONNEMENT  AIR / EAU / BRUIT / BIODIVERSITE</vt:lpstr>
      <vt:lpstr>FERME DE GALLY</vt:lpstr>
      <vt:lpstr>FERME URBAINE DE SAINT DENIS</vt:lpstr>
      <vt:lpstr>Cœur d’Essonne agglomération / Citoyens du MONDE</vt:lpstr>
      <vt:lpstr>SESAME : un projet de transition agricole et alimentaire</vt:lpstr>
      <vt:lpstr>Du champ  à l'assiette </vt:lpstr>
      <vt:lpstr>Mémé Georgette : création d’une unité de production 100% bio en IDF</vt:lpstr>
      <vt:lpstr>ARIA Technologies - SUEZ</vt:lpstr>
      <vt:lpstr>IP’AIR : améliorer la qualité de l’air du métro </vt:lpstr>
      <vt:lpstr>IP’AIR : améliorer la qualité de l’air du métro </vt:lpstr>
      <vt:lpstr>ARIA Technologies</vt:lpstr>
      <vt:lpstr>L’offre AIR de SUEZ</vt:lpstr>
      <vt:lpstr>Nature comestible en ville Création d’une ferme urbaine</vt:lpstr>
      <vt:lpstr>Nature comestible en ville</vt:lpstr>
      <vt:lpstr>De l’idée à la réalité…</vt:lpstr>
      <vt:lpstr>Un projet co-construit</vt:lpstr>
      <vt:lpstr>CDI Technologies</vt:lpstr>
      <vt:lpstr>éditeur de logiciels  pour une ville durable</vt:lpstr>
      <vt:lpstr>Visualisation du fonctionnement en 3D 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pexe</dc:creator>
  <cp:lastModifiedBy>M. Xavier MENGUY</cp:lastModifiedBy>
  <cp:revision>36</cp:revision>
  <dcterms:created xsi:type="dcterms:W3CDTF">2019-04-01T13:00:07Z</dcterms:created>
  <dcterms:modified xsi:type="dcterms:W3CDTF">2019-07-08T13:42:12Z</dcterms:modified>
</cp:coreProperties>
</file>