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08D0A-0C6A-4FA3-A44C-2CDC5F4A98FC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D6442-DC27-47E9-B394-F663D7416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9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5650"/>
            <a:ext cx="6616700" cy="372268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910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EC452-8647-49B0-8324-059876C05D4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534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EC452-8647-49B0-8324-059876C05D4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78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EC452-8647-49B0-8324-059876C05D4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01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60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13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81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82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44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55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29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00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57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0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1E676-A9DB-4507-B44C-12360B4F771B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5022B-112D-4B62-A070-FD06A591C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96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../../../../../Desktop/PRESENTATIONS%204%20JUILLET/SOLIDEO190702_AMB_Pr&#233;sentation%20CTL%20PEXE-VDEF.pptx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"/>
            <a:ext cx="12210663" cy="50877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/>
          <a:stretch/>
        </p:blipFill>
        <p:spPr>
          <a:xfrm>
            <a:off x="1486" y="5342470"/>
            <a:ext cx="12209177" cy="15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OPPORTUNITES DE MARCHES : SOLIDEO</a:t>
            </a:r>
          </a:p>
        </p:txBody>
      </p:sp>
      <p:sp>
        <p:nvSpPr>
          <p:cNvPr id="5" name="Rectangle 4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3171ED55-AEED-44FD-A1D9-5ED72A4F8F33}"/>
              </a:ext>
            </a:extLst>
          </p:cNvPr>
          <p:cNvSpPr/>
          <p:nvPr/>
        </p:nvSpPr>
        <p:spPr>
          <a:xfrm>
            <a:off x="9577137" y="5414210"/>
            <a:ext cx="1937084" cy="67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Accéder à la présentation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382E55-ACAB-40BD-8872-1B78C182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21" y="771783"/>
            <a:ext cx="4646756" cy="2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7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"/>
            <a:ext cx="12210663" cy="50877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/>
          <a:stretch/>
        </p:blipFill>
        <p:spPr>
          <a:xfrm>
            <a:off x="1486" y="5342470"/>
            <a:ext cx="12209177" cy="15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9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335" y="2629130"/>
            <a:ext cx="11893728" cy="1497507"/>
          </a:xfrm>
        </p:spPr>
        <p:txBody>
          <a:bodyPr>
            <a:normAutofit fontScale="90000"/>
          </a:bodyPr>
          <a:lstStyle/>
          <a:p>
            <a:r>
              <a:rPr lang="fr-FR" dirty="0"/>
              <a:t>LES CONTRATS DE TRANSITION ECOLOGIQUE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9706D4-973B-422F-B512-8DEC0D50635A}"/>
              </a:ext>
            </a:extLst>
          </p:cNvPr>
          <p:cNvSpPr txBox="1"/>
          <p:nvPr/>
        </p:nvSpPr>
        <p:spPr>
          <a:xfrm>
            <a:off x="377072" y="4204351"/>
            <a:ext cx="11368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Carla BRAGA - Ministère de la Transition Ecologique et Solidaire	</a:t>
            </a:r>
          </a:p>
          <a:p>
            <a:pPr algn="ctr"/>
            <a:r>
              <a:rPr lang="fr-FR" dirty="0"/>
              <a:t>Ivan CHETAILLE – Banque des Territoires</a:t>
            </a:r>
          </a:p>
          <a:p>
            <a:pPr algn="ctr"/>
            <a:r>
              <a:rPr lang="fr-FR" dirty="0"/>
              <a:t>Dimitri TCHORELOFF – CA Grand Paris Sud</a:t>
            </a:r>
          </a:p>
        </p:txBody>
      </p:sp>
    </p:spTree>
    <p:extLst>
      <p:ext uri="{BB962C8B-B14F-4D97-AF65-F5344CB8AC3E}">
        <p14:creationId xmlns:p14="http://schemas.microsoft.com/office/powerpoint/2010/main" val="429423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20857"/>
          <a:stretch>
            <a:fillRect/>
          </a:stretch>
        </p:blipFill>
        <p:spPr>
          <a:xfrm>
            <a:off x="1687398" y="92337"/>
            <a:ext cx="8979710" cy="552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1670545" y="4115524"/>
            <a:ext cx="9015629" cy="20415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1A654"/>
          </a:solidFill>
          <a:ln>
            <a:noFill/>
            <a:prstDash val="solid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fr-FR" sz="1600" dirty="0">
              <a:latin typeface="Liberation Sans" pitchFamily="18"/>
              <a:ea typeface="Liberation Sans" pitchFamily="2"/>
              <a:cs typeface="Helvetica" pitchFamily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62" y="5417679"/>
            <a:ext cx="1749144" cy="821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564035" y="4029872"/>
            <a:ext cx="8097071" cy="1961337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/>
          <a:lstStyle/>
          <a:p>
            <a:pPr algn="ctr" hangingPunct="0"/>
            <a:r>
              <a:rPr lang="fr-FR" sz="3200" cap="small" dirty="0">
                <a:solidFill>
                  <a:schemeClr val="bg1"/>
                </a:solidFill>
                <a:latin typeface="Calibri" pitchFamily="34"/>
                <a:ea typeface="Liberation Sans" pitchFamily="2"/>
                <a:cs typeface="Helvetica" pitchFamily="2"/>
              </a:rPr>
              <a:t>CONTRAT DE TRANSITION ECOLOGIQUE</a:t>
            </a:r>
          </a:p>
          <a:p>
            <a:pPr algn="ctr" hangingPunct="0"/>
            <a:r>
              <a:rPr lang="fr-FR" sz="3600" cap="small" dirty="0">
                <a:solidFill>
                  <a:schemeClr val="bg1"/>
                </a:solidFill>
                <a:latin typeface="Calibri" pitchFamily="34"/>
                <a:ea typeface="Liberation Sans" pitchFamily="2"/>
                <a:cs typeface="Helvetica" pitchFamily="2"/>
              </a:rPr>
              <a:t>Grand Paris Sud </a:t>
            </a:r>
          </a:p>
          <a:p>
            <a:pPr algn="ctr"/>
            <a:r>
              <a:rPr lang="fr-FR" sz="2800" cap="small" dirty="0">
                <a:solidFill>
                  <a:schemeClr val="bg1"/>
                </a:solidFill>
              </a:rPr>
              <a:t>Rencontre Territoires et Eco-PME d’Ile-de-France</a:t>
            </a:r>
          </a:p>
        </p:txBody>
      </p:sp>
      <p:sp>
        <p:nvSpPr>
          <p:cNvPr id="7" name="Connecteur droit 6"/>
          <p:cNvSpPr/>
          <p:nvPr/>
        </p:nvSpPr>
        <p:spPr>
          <a:xfrm>
            <a:off x="1687404" y="4049660"/>
            <a:ext cx="8980030" cy="0"/>
          </a:xfrm>
          <a:prstGeom prst="line">
            <a:avLst/>
          </a:prstGeom>
          <a:noFill/>
          <a:ln w="57240">
            <a:solidFill>
              <a:srgbClr val="B6D535"/>
            </a:solidFill>
            <a:prstDash val="solid"/>
          </a:ln>
        </p:spPr>
        <p:txBody>
          <a:bodyPr vert="horz" wrap="none" lIns="107437" tIns="66617" rIns="107437" bIns="66617" anchor="ctr" anchorCtr="0" compatLnSpc="0"/>
          <a:lstStyle/>
          <a:p>
            <a:pPr hangingPunct="0"/>
            <a:endParaRPr lang="fr-FR" sz="1600" dirty="0">
              <a:latin typeface="Liberation Sans" pitchFamily="18"/>
              <a:ea typeface="Liberation Sans" pitchFamily="2"/>
              <a:cs typeface="Helvetica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2203363" y="2842794"/>
            <a:ext cx="1443219" cy="14354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39" tIns="40820" rIns="81639" bIns="40820" anchor="ctr" anchorCtr="0" compatLnSpc="0"/>
          <a:lstStyle/>
          <a:p>
            <a:pPr algn="ctr" hangingPunct="0"/>
            <a:r>
              <a:rPr lang="fr-FR" sz="4500" b="1" dirty="0">
                <a:solidFill>
                  <a:srgbClr val="B6D535"/>
                </a:solidFill>
                <a:latin typeface="Calibri" pitchFamily="34"/>
                <a:ea typeface="Liberation Sans" pitchFamily="2"/>
                <a:cs typeface="Helvetica" pitchFamily="2"/>
              </a:rPr>
              <a:t>2019</a:t>
            </a:r>
          </a:p>
        </p:txBody>
      </p:sp>
      <p:sp>
        <p:nvSpPr>
          <p:cNvPr id="9" name="Forme libre 8"/>
          <p:cNvSpPr/>
          <p:nvPr/>
        </p:nvSpPr>
        <p:spPr>
          <a:xfrm>
            <a:off x="3043640" y="2341529"/>
            <a:ext cx="962147" cy="9569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B6D535"/>
          </a:solidFill>
          <a:ln w="38160">
            <a:solidFill>
              <a:srgbClr val="FFFFFF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/>
          <a:p>
            <a:pPr hangingPunct="0"/>
            <a:endParaRPr lang="fr-FR" sz="1600" dirty="0">
              <a:latin typeface="Liberation Sans" pitchFamily="18"/>
              <a:ea typeface="Liberation Sans" pitchFamily="2"/>
              <a:cs typeface="Helvetica" pitchFamily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84878" y="2422472"/>
            <a:ext cx="922889" cy="77121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algn="ctr" hangingPunct="0"/>
            <a:r>
              <a:rPr lang="fr-FR" sz="2200" b="1" dirty="0">
                <a:solidFill>
                  <a:srgbClr val="FFFFFF"/>
                </a:solidFill>
                <a:latin typeface="Calibri" pitchFamily="34"/>
                <a:ea typeface="Liberation Sans" pitchFamily="2"/>
                <a:cs typeface="Helvetica" pitchFamily="2"/>
              </a:rPr>
              <a:t>4 juillet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47" y="5919482"/>
            <a:ext cx="1618377" cy="72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24" y="5485137"/>
            <a:ext cx="917081" cy="120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/>
          <p:nvPr/>
        </p:nvSpPr>
        <p:spPr>
          <a:xfrm>
            <a:off x="1497410" y="6309321"/>
            <a:ext cx="9199618" cy="6137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1A654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fr-FR" dirty="0">
              <a:latin typeface="Liberation Sans" pitchFamily="18"/>
              <a:ea typeface="Liberation Sans" pitchFamily="2"/>
              <a:cs typeface="Helvetica" pitchFamily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47528" y="1124744"/>
            <a:ext cx="6840760" cy="1708160"/>
          </a:xfrm>
          <a:prstGeom prst="rect">
            <a:avLst/>
          </a:prstGeom>
          <a:noFill/>
          <a:ln>
            <a:solidFill>
              <a:srgbClr val="21A65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Un document d’orientation stratégique et opérationnel </a:t>
            </a:r>
          </a:p>
          <a:p>
            <a:pPr algn="ctr">
              <a:spcBef>
                <a:spcPts val="600"/>
              </a:spcBef>
            </a:pPr>
            <a:r>
              <a:rPr lang="fr-FR" sz="2400" b="1" dirty="0">
                <a:solidFill>
                  <a:srgbClr val="21A654"/>
                </a:solidFill>
                <a:sym typeface="Wingdings"/>
              </a:rPr>
              <a:t> </a:t>
            </a:r>
            <a:r>
              <a:rPr lang="fr-FR" sz="2600" b="1" dirty="0">
                <a:solidFill>
                  <a:srgbClr val="21A6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Plan Climat Air Energie Territorial (PCAET)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43672" y="2871807"/>
            <a:ext cx="6480720" cy="1708160"/>
          </a:xfrm>
          <a:prstGeom prst="rect">
            <a:avLst/>
          </a:prstGeom>
          <a:noFill/>
          <a:ln>
            <a:solidFill>
              <a:srgbClr val="21A65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Une première mise en œuvre opérationnelle,  contractée avec l’Etat (septembre 2019)</a:t>
            </a:r>
          </a:p>
          <a:p>
            <a:pPr algn="ctr">
              <a:spcBef>
                <a:spcPts val="600"/>
              </a:spcBef>
            </a:pPr>
            <a:r>
              <a:rPr lang="fr-FR" sz="2400" b="1" dirty="0">
                <a:solidFill>
                  <a:srgbClr val="21A654"/>
                </a:solidFill>
                <a:sym typeface="Wingdings"/>
              </a:rPr>
              <a:t> </a:t>
            </a:r>
            <a:r>
              <a:rPr lang="fr-FR" sz="2600" b="1" dirty="0">
                <a:solidFill>
                  <a:srgbClr val="21A6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Contrat de Transition Ecologique (CTE)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11824" y="4599999"/>
            <a:ext cx="5976664" cy="1554272"/>
          </a:xfrm>
          <a:prstGeom prst="rect">
            <a:avLst/>
          </a:prstGeom>
          <a:noFill/>
          <a:ln>
            <a:solidFill>
              <a:srgbClr val="21A654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Une expertise et un regard nouveau pour la mobilisation du territoire </a:t>
            </a:r>
            <a:r>
              <a:rPr lang="fr-FR" sz="1600" dirty="0"/>
              <a:t>(dont les acteurs économiques)</a:t>
            </a:r>
          </a:p>
          <a:p>
            <a:pPr algn="ctr">
              <a:spcBef>
                <a:spcPts val="600"/>
              </a:spcBef>
            </a:pPr>
            <a:r>
              <a:rPr lang="fr-FR" sz="2400" b="1" dirty="0">
                <a:solidFill>
                  <a:srgbClr val="21A654"/>
                </a:solidFill>
                <a:sym typeface="Wingdings"/>
              </a:rPr>
              <a:t> </a:t>
            </a:r>
            <a:r>
              <a:rPr lang="fr-FR" sz="2600" b="1" dirty="0">
                <a:solidFill>
                  <a:srgbClr val="21A6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partenariat avec le WWF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75520" y="260649"/>
            <a:ext cx="8436555" cy="830997"/>
          </a:xfrm>
          <a:prstGeom prst="rect">
            <a:avLst/>
          </a:prstGeom>
          <a:solidFill>
            <a:srgbClr val="21A654"/>
          </a:solidFill>
        </p:spPr>
        <p:txBody>
          <a:bodyPr wrap="square" rtlCol="0">
            <a:spAutoFit/>
          </a:bodyPr>
          <a:lstStyle/>
          <a:p>
            <a:r>
              <a:rPr lang="fr-FR" sz="2400" b="1" cap="small" dirty="0">
                <a:solidFill>
                  <a:schemeClr val="bg1"/>
                </a:solidFill>
              </a:rPr>
              <a:t>Transition écologique ,sociale  et inclusive : un triptyque en action</a:t>
            </a:r>
            <a:endParaRPr lang="fr-FR" sz="20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916921" y="1249850"/>
            <a:ext cx="8640960" cy="646331"/>
          </a:xfrm>
          <a:prstGeom prst="rect">
            <a:avLst/>
          </a:prstGeom>
          <a:solidFill>
            <a:srgbClr val="21A654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 1 </a:t>
            </a:r>
          </a:p>
          <a:p>
            <a:pPr algn="ctr"/>
            <a:r>
              <a:rPr lang="fr-FR" dirty="0"/>
              <a:t>Réduction des fragilités énergétiques du territoire et de ses habitants et usagers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02386" y="2418418"/>
            <a:ext cx="8640960" cy="646331"/>
          </a:xfrm>
          <a:prstGeom prst="rect">
            <a:avLst/>
          </a:prstGeom>
          <a:solidFill>
            <a:srgbClr val="28B8CE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 2 </a:t>
            </a:r>
          </a:p>
          <a:p>
            <a:pPr algn="ctr"/>
            <a:r>
              <a:rPr lang="fr-FR" dirty="0"/>
              <a:t>Un accès à une alimentation saine et abordable pour tous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7294" y="3113263"/>
            <a:ext cx="864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b="1" dirty="0"/>
              <a:t> Plan Alimentaire Territorial (PAT) partagé avec Cœur d’Essonne Agglomération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52830" y="1951715"/>
            <a:ext cx="508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Rénovation énergétique du bâti, mobilité…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66945" y="3679291"/>
            <a:ext cx="8640960" cy="646331"/>
          </a:xfrm>
          <a:prstGeom prst="rect">
            <a:avLst/>
          </a:prstGeom>
          <a:solidFill>
            <a:srgbClr val="DA214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 3 </a:t>
            </a:r>
          </a:p>
          <a:p>
            <a:pPr algn="ctr"/>
            <a:r>
              <a:rPr lang="fr-FR" dirty="0"/>
              <a:t>Des espaces naturels et aquatiques pour chacun, un cadre de vie pour tous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866945" y="4436836"/>
            <a:ext cx="631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Biodiversité et valorisation de la seine et de ses berges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96015" y="4944534"/>
            <a:ext cx="8611891" cy="707886"/>
          </a:xfrm>
          <a:prstGeom prst="rect">
            <a:avLst/>
          </a:prstGeom>
          <a:solidFill>
            <a:srgbClr val="B164A5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</a:t>
            </a:r>
            <a:r>
              <a:rPr lang="fr-FR" sz="2000" b="1" dirty="0"/>
              <a:t> 5</a:t>
            </a:r>
            <a:endParaRPr lang="fr-FR" sz="2000" dirty="0"/>
          </a:p>
          <a:p>
            <a:pPr algn="ctr"/>
            <a:r>
              <a:rPr lang="fr-FR" sz="2000" dirty="0"/>
              <a:t> Vers un territoire producteur d’énergies renouvelables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852830" y="5715371"/>
            <a:ext cx="997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Valorisation énergétique des sites épuratoires et réseaux de chaleur (nouveaux réseaux,</a:t>
            </a:r>
          </a:p>
          <a:p>
            <a:r>
              <a:rPr lang="fr-FR" b="1" dirty="0"/>
              <a:t>     extensions, géothermie)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87854" y="325844"/>
            <a:ext cx="8599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FIL ROUGE DU CTE DE GPS : 5 ORIENTATIONS STRATEGIQUES</a:t>
            </a:r>
          </a:p>
        </p:txBody>
      </p:sp>
    </p:spTree>
    <p:extLst>
      <p:ext uri="{BB962C8B-B14F-4D97-AF65-F5344CB8AC3E}">
        <p14:creationId xmlns:p14="http://schemas.microsoft.com/office/powerpoint/2010/main" val="41813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/>
          <p:nvPr/>
        </p:nvSpPr>
        <p:spPr>
          <a:xfrm>
            <a:off x="1497410" y="6309321"/>
            <a:ext cx="9199618" cy="6137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1A654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hangingPunct="0"/>
            <a:endParaRPr lang="fr-FR" dirty="0">
              <a:latin typeface="Liberation Sans" pitchFamily="18"/>
              <a:ea typeface="Liberation Sans" pitchFamily="2"/>
              <a:cs typeface="Helvetica" pitchFamily="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84494" y="659449"/>
            <a:ext cx="8625451" cy="707886"/>
          </a:xfrm>
          <a:prstGeom prst="rect">
            <a:avLst/>
          </a:prstGeom>
          <a:solidFill>
            <a:srgbClr val="EC721C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Orientation 4</a:t>
            </a:r>
            <a:r>
              <a:rPr lang="fr-FR" sz="2000" dirty="0"/>
              <a:t> </a:t>
            </a:r>
          </a:p>
          <a:p>
            <a:pPr algn="ctr"/>
            <a:r>
              <a:rPr lang="fr-FR" sz="2000" dirty="0"/>
              <a:t> Des formations, des emplois locaux, et des filières de demain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9157" y="1907393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endParaRPr lang="fr-FR" sz="2000" b="1" i="1" dirty="0">
              <a:solidFill>
                <a:srgbClr val="EC7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600"/>
              </a:spcBef>
            </a:pPr>
            <a:r>
              <a:rPr lang="fr-FR" sz="2400" b="1" i="1" dirty="0">
                <a:solidFill>
                  <a:srgbClr val="EC7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1 </a:t>
            </a:r>
            <a:r>
              <a:rPr lang="fr-FR" sz="2400" dirty="0"/>
              <a:t>: </a:t>
            </a:r>
            <a:r>
              <a:rPr lang="fr-FR" sz="2400" b="1" dirty="0"/>
              <a:t>Plan stratégique d’équipement du territoire en stations d’avitaillement en énergie </a:t>
            </a:r>
            <a:r>
              <a:rPr lang="fr-FR" sz="2400" b="1" dirty="0" err="1"/>
              <a:t>décarbonée</a:t>
            </a:r>
            <a:r>
              <a:rPr lang="fr-FR" sz="2400" b="1" dirty="0"/>
              <a:t> ,</a:t>
            </a:r>
            <a:r>
              <a:rPr lang="fr-FR" sz="2400" dirty="0"/>
              <a:t>	</a:t>
            </a:r>
          </a:p>
          <a:p>
            <a:pPr algn="just">
              <a:spcBef>
                <a:spcPts val="600"/>
              </a:spcBef>
            </a:pP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1809158" y="3861049"/>
            <a:ext cx="86007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endParaRPr lang="fr-FR" b="1" i="1" dirty="0">
              <a:solidFill>
                <a:srgbClr val="EC7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ts val="600"/>
              </a:spcBef>
            </a:pPr>
            <a:r>
              <a:rPr lang="fr-FR" sz="2400" b="1" i="1" dirty="0">
                <a:solidFill>
                  <a:srgbClr val="EC7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2 </a:t>
            </a:r>
            <a:r>
              <a:rPr lang="fr-FR" sz="2400" dirty="0"/>
              <a:t>: </a:t>
            </a:r>
            <a:r>
              <a:rPr lang="fr-FR" sz="2400" b="1" dirty="0" err="1"/>
              <a:t>Eco-Entreprises</a:t>
            </a:r>
            <a:r>
              <a:rPr lang="fr-FR" sz="2400" b="1" dirty="0"/>
              <a:t> du territoire : réalisation d’une plateforme de partage et valorisation des savoir-faire, outil numérique dédié .</a:t>
            </a:r>
          </a:p>
          <a:p>
            <a:pPr algn="just">
              <a:spcBef>
                <a:spcPts val="600"/>
              </a:spcBef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623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STANDS PARTENAIRES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25AA8E-08CD-4AEB-A93D-072E54783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" y="1661588"/>
            <a:ext cx="1384864" cy="1380292"/>
          </a:xfrm>
          <a:prstGeom prst="rect">
            <a:avLst/>
          </a:prstGeom>
        </p:spPr>
      </p:pic>
      <p:pic>
        <p:nvPicPr>
          <p:cNvPr id="10" name="Picture 2" descr="RÃ©sultat de recherche d'images pour &quot;logo teddif&quot;">
            <a:extLst>
              <a:ext uri="{FF2B5EF4-FFF2-40B4-BE49-F238E27FC236}">
                <a16:creationId xmlns:a16="http://schemas.microsoft.com/office/drawing/2014/main" id="{82B203C0-1CE4-409B-93F5-0F2174D0C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b="37920"/>
          <a:stretch/>
        </p:blipFill>
        <p:spPr bwMode="auto">
          <a:xfrm>
            <a:off x="1616359" y="2022075"/>
            <a:ext cx="2496891" cy="9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90F9B5-79AD-4D57-8CA1-60A33853F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80" y="1502294"/>
            <a:ext cx="1551855" cy="19180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D1B518-6DB5-48B4-A654-2E60259B3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19" y="1529868"/>
            <a:ext cx="1398291" cy="18905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C69004-BA64-4FB4-9261-5C1E56687A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"/>
          <a:stretch/>
        </p:blipFill>
        <p:spPr>
          <a:xfrm>
            <a:off x="9766169" y="4224406"/>
            <a:ext cx="2425832" cy="10158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B470CF-37B5-4ECB-A337-83C1173269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r="26993"/>
          <a:stretch/>
        </p:blipFill>
        <p:spPr>
          <a:xfrm>
            <a:off x="6110888" y="3936008"/>
            <a:ext cx="1468247" cy="17349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BCBAFA6-4EB1-4E43-AD6D-2B81BA160C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5" b="28187"/>
          <a:stretch/>
        </p:blipFill>
        <p:spPr>
          <a:xfrm>
            <a:off x="7921270" y="2027061"/>
            <a:ext cx="3965735" cy="95150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00710CA-01DD-4D14-BFD6-E36ACDB8CA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r="6605"/>
          <a:stretch/>
        </p:blipFill>
        <p:spPr>
          <a:xfrm>
            <a:off x="7843765" y="3773774"/>
            <a:ext cx="1922404" cy="22418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69F0BA1-5D2C-4D4A-9E56-0ABA6554BC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081"/>
            <a:ext cx="3111585" cy="11038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F10FCF-9A7A-45B7-8AFD-AE996EBD9B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4905" y="3957842"/>
            <a:ext cx="2766470" cy="16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968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Grand écran</PresentationFormat>
  <Paragraphs>44</Paragraphs>
  <Slides>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Liberation Sans</vt:lpstr>
      <vt:lpstr>Wingdings</vt:lpstr>
      <vt:lpstr>Thème Office</vt:lpstr>
      <vt:lpstr>Présentation PowerPoint</vt:lpstr>
      <vt:lpstr>OPPORTUNITES DE MARCHES : SOLIDEO</vt:lpstr>
      <vt:lpstr>Présentation PowerPoint</vt:lpstr>
      <vt:lpstr>LES CONTRATS DE TRANSITION ECOLOGIQUE</vt:lpstr>
      <vt:lpstr>Présentation PowerPoint</vt:lpstr>
      <vt:lpstr>Présentation PowerPoint</vt:lpstr>
      <vt:lpstr>Présentation PowerPoint</vt:lpstr>
      <vt:lpstr>Présentation PowerPoint</vt:lpstr>
      <vt:lpstr>STANDS PARTENAIRES</vt:lpstr>
    </vt:vector>
  </TitlesOfParts>
  <Company>cerema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M. Xavier MENGUY</dc:creator>
  <cp:lastModifiedBy>M. Xavier MENGUY</cp:lastModifiedBy>
  <cp:revision>2</cp:revision>
  <dcterms:created xsi:type="dcterms:W3CDTF">2019-07-08T13:40:31Z</dcterms:created>
  <dcterms:modified xsi:type="dcterms:W3CDTF">2019-07-08T13:46:51Z</dcterms:modified>
</cp:coreProperties>
</file>