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17"/>
  </p:notesMasterIdLst>
  <p:handoutMasterIdLst>
    <p:handoutMasterId r:id="rId18"/>
  </p:handoutMasterIdLst>
  <p:sldIdLst>
    <p:sldId id="361" r:id="rId6"/>
    <p:sldId id="341" r:id="rId7"/>
    <p:sldId id="329" r:id="rId8"/>
    <p:sldId id="363" r:id="rId9"/>
    <p:sldId id="364" r:id="rId10"/>
    <p:sldId id="365" r:id="rId11"/>
    <p:sldId id="351" r:id="rId12"/>
    <p:sldId id="355" r:id="rId13"/>
    <p:sldId id="359" r:id="rId14"/>
    <p:sldId id="367" r:id="rId15"/>
    <p:sldId id="368" r:id="rId16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6144" autoAdjust="0"/>
  </p:normalViewPr>
  <p:slideViewPr>
    <p:cSldViewPr snapToGrid="0">
      <p:cViewPr varScale="1">
        <p:scale>
          <a:sx n="98" d="100"/>
          <a:sy n="98" d="100"/>
        </p:scale>
        <p:origin x="2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9099" cy="4989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5"/>
            <a:ext cx="2949099" cy="4989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F7CC2C11-471C-42C1-AD1B-0CE10915A1F9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1"/>
            <a:ext cx="2949099" cy="49893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099" cy="49893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F23006AF-C610-4790-BC85-18D1FED6D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3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9" cy="49720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2"/>
            <a:ext cx="2949099" cy="497206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BF583250-4FF1-4803-9AF8-24969382AEDD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6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2"/>
            <a:ext cx="2949099" cy="497206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2"/>
            <a:ext cx="2949099" cy="497206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61C09C7-66F8-4CB4-A076-EE208B81DA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2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1421"/>
            <a:ext cx="7886700" cy="82408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9689"/>
            <a:ext cx="7886700" cy="372727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1128-DC7A-47DF-B8E8-320CB265FB86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701B-7739-4BAC-B5E9-5B0630C3F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6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2"/>
          <p:cNvSpPr>
            <a:spLocks noGrp="1"/>
          </p:cNvSpPr>
          <p:nvPr>
            <p:ph type="title" hasCustomPrompt="1"/>
          </p:nvPr>
        </p:nvSpPr>
        <p:spPr>
          <a:xfrm>
            <a:off x="889670" y="2420888"/>
            <a:ext cx="749875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000" b="0" baseline="0">
                <a:solidFill>
                  <a:srgbClr val="4D4D4D"/>
                </a:solidFill>
              </a:defRPr>
            </a:lvl1pPr>
          </a:lstStyle>
          <a:p>
            <a:r>
              <a:rPr lang="fr-FR" dirty="0"/>
              <a:t>Titre de l’intervention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2" hasCustomPrompt="1"/>
          </p:nvPr>
        </p:nvSpPr>
        <p:spPr>
          <a:xfrm>
            <a:off x="889670" y="3557710"/>
            <a:ext cx="7488311" cy="865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FontTx/>
              <a:buNone/>
              <a:defRPr sz="3000">
                <a:solidFill>
                  <a:schemeClr val="accent5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/>
              <a:t>Commune / Territoire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76256" y="6237312"/>
            <a:ext cx="2015903" cy="4320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>
              <a:buFontTx/>
              <a:buNone/>
              <a:defRPr sz="1200" baseline="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  <a:lvl2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2pPr>
            <a:lvl3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18 décembre </a:t>
            </a:r>
            <a:r>
              <a:rPr lang="fr-FR" dirty="0"/>
              <a:t>2018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6237312"/>
            <a:ext cx="2808312" cy="43204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2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3140389" y="6243157"/>
            <a:ext cx="3456383" cy="4379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000" b="1" kern="1200" baseline="0" dirty="0" smtClean="0">
                <a:solidFill>
                  <a:srgbClr val="898989"/>
                </a:solidFill>
                <a:effectLst/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2pPr>
            <a:lvl3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3pPr>
            <a:lvl4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4pPr>
            <a:lvl5pPr>
              <a:defRPr sz="1600">
                <a:solidFill>
                  <a:srgbClr val="898989"/>
                </a:solidFill>
                <a:latin typeface="Trebuchet MS" panose="020B0603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Alimentation durable dans vos territoires</a:t>
            </a:r>
            <a:endParaRPr lang="fr-FR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51520" y="277129"/>
            <a:ext cx="2287587" cy="1250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fr-FR" dirty="0"/>
              <a:t>Logo à remplacer</a:t>
            </a:r>
          </a:p>
        </p:txBody>
      </p:sp>
    </p:spTree>
    <p:extLst>
      <p:ext uri="{BB962C8B-B14F-4D97-AF65-F5344CB8AC3E}">
        <p14:creationId xmlns:p14="http://schemas.microsoft.com/office/powerpoint/2010/main" val="316085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1128-DC7A-47DF-B8E8-320CB265FB86}" type="datetimeFigureOut">
              <a:rPr lang="fr-FR" smtClean="0"/>
              <a:t>14/10/2019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701B-7739-4BAC-B5E9-5B0630C3F1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globe.png"/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6" y="826412"/>
            <a:ext cx="3871161" cy="3871161"/>
          </a:xfrm>
          <a:prstGeom prst="rect">
            <a:avLst/>
          </a:prstGeom>
        </p:spPr>
      </p:pic>
      <p:pic>
        <p:nvPicPr>
          <p:cNvPr id="6" name="Image 5" descr="bandeau_ADEM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359"/>
            <a:ext cx="9144000" cy="847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6632"/>
            <a:ext cx="2286992" cy="12519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43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4D4D4D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me.fr/avis-lademe-alimentation-circuits-courts-proximit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eme.fr/comment-manger-mieux-depenser-plu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ademe.fr/sites/default/files/assets/documents/infographie-manger-mieux-sans-depenser-plus.pdf" TargetMode="External"/><Relationship Id="rId4" Type="http://schemas.openxmlformats.org/officeDocument/2006/relationships/hyperlink" Target="https://www.wwf.fr/sites/default/files/doc-2017-11/171109_rapport_vers_une_alimentation_bas_carbone_saine_abordable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hyperlink" Target="https://solagro.org/images/imagesCK/files/publications/f85_le-revers-de-notre-assiette-web.pdf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ltimedia.ademe.fr/animations/alimentation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optigede.ademe.fr/alimentation-durable-gaspillage-alimentaire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hyperlink" Target="http://www.ademe.fr/recettes-4-saisons-a-base-legumes-legumineus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 txBox="1">
            <a:spLocks noGrp="1"/>
          </p:cNvSpPr>
          <p:nvPr>
            <p:ph type="title"/>
          </p:nvPr>
        </p:nvSpPr>
        <p:spPr>
          <a:xfrm>
            <a:off x="1661652" y="2038928"/>
            <a:ext cx="6409149" cy="1143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r-FR" sz="2800" b="1" dirty="0"/>
              <a:t>Contexte et enjeux de l’Alimentation durable </a:t>
            </a:r>
            <a:endParaRPr lang="fr-FR" sz="2400" b="1" dirty="0">
              <a:solidFill>
                <a:schemeClr val="bg1"/>
              </a:solidFill>
              <a:latin typeface="Candara" panose="020E0502030303020204" pitchFamily="34" charset="0"/>
              <a:cs typeface="Source Sans Pro Black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605522" y="3182336"/>
            <a:ext cx="8095090" cy="1102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Tx/>
              <a:buNone/>
            </a:pP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« Alimentation durable = nourrir les H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ommes,</a:t>
            </a:r>
            <a:b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</a:b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en </a:t>
            </a: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quantité et en qualité, aujourd’hui et 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demain, dans le respect de l’environnement</a:t>
            </a: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 »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19913" y="5657780"/>
            <a:ext cx="890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Evénement du Comité francilien, TEDDIF- Alimentation et Economie circulaire – 15 octobre 2019</a:t>
            </a:r>
          </a:p>
          <a:p>
            <a:r>
              <a:rPr lang="fr-FR" sz="1600" i="1" dirty="0" smtClean="0"/>
              <a:t>Valérie PLET, Chargée de mission Economie circulaire</a:t>
            </a:r>
          </a:p>
          <a:p>
            <a:r>
              <a:rPr lang="fr-FR" sz="1600" i="1" dirty="0" smtClean="0"/>
              <a:t>ADEME Ile-de-France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5657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769" y="1672932"/>
            <a:ext cx="8404095" cy="461580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/>
              <a:t>Membres </a:t>
            </a:r>
            <a:r>
              <a:rPr lang="fr-FR" sz="1600" dirty="0"/>
              <a:t>actuels : ATEMIS (Laboratoire de recherche), ADEME, Directeur de l’</a:t>
            </a:r>
            <a:r>
              <a:rPr lang="fr-FR" sz="1600" dirty="0" err="1"/>
              <a:t>Ecopôle</a:t>
            </a:r>
            <a:r>
              <a:rPr lang="fr-FR" sz="1600" dirty="0"/>
              <a:t> Alimentaire d’Audruicq (Hauts de France), Le Labo de l’ESS, ergonomes, porteurs de projet…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b="1" dirty="0"/>
              <a:t>Objectifs</a:t>
            </a:r>
            <a:r>
              <a:rPr lang="fr-FR" sz="1600" dirty="0"/>
              <a:t> : échanger sur les difficultés rencontrées par les porteurs de projet, </a:t>
            </a:r>
            <a:r>
              <a:rPr lang="fr-FR" sz="1600" b="1" dirty="0"/>
              <a:t>révéler </a:t>
            </a:r>
            <a:r>
              <a:rPr lang="fr-FR" sz="1600" b="1" dirty="0" smtClean="0"/>
              <a:t>les bénéfices d’un </a:t>
            </a:r>
            <a:r>
              <a:rPr lang="fr-FR" sz="1600" b="1" dirty="0"/>
              <a:t>projet « Bien vivre alimentaire »</a:t>
            </a:r>
            <a:r>
              <a:rPr lang="fr-FR" sz="1600" dirty="0"/>
              <a:t> et les intégrer au coût du projet, définir un référentiel qualifiant les projets…</a:t>
            </a:r>
          </a:p>
          <a:p>
            <a:pPr marL="0" indent="0">
              <a:buNone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6EDC4C-AE60-4101-806C-580A61A1EE3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004" y="2946338"/>
            <a:ext cx="6047154" cy="3528392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22023" y="3917975"/>
            <a:ext cx="2453235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Qu’est-ce-que l’EFC?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6245225"/>
            <a:ext cx="5616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*EFC : Economie de la fonctionnalité et de la coopération</a:t>
            </a:r>
          </a:p>
          <a:p>
            <a:r>
              <a:rPr lang="fr-FR" sz="1050" dirty="0" smtClean="0"/>
              <a:t>**IEEFC : Institut européen de l’économie de la fonctionnalité et de la coopération</a:t>
            </a:r>
            <a:endParaRPr lang="fr-FR" sz="105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72547" y="1009809"/>
            <a:ext cx="7886700" cy="5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Atelier </a:t>
            </a:r>
            <a:r>
              <a:rPr lang="fr-FR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Recherche « Bien vivre alimentaire », </a:t>
            </a:r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IEEFC, lancé en janvier 2017</a:t>
            </a:r>
            <a:endParaRPr lang="fr-FR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83568" y="1740310"/>
            <a:ext cx="8364041" cy="4929050"/>
          </a:xfrm>
        </p:spPr>
        <p:txBody>
          <a:bodyPr>
            <a:normAutofit/>
          </a:bodyPr>
          <a:lstStyle/>
          <a:p>
            <a:r>
              <a:rPr lang="fr-FR" sz="1800" i="1" dirty="0" smtClean="0"/>
              <a:t>Bénéfices </a:t>
            </a:r>
            <a:r>
              <a:rPr lang="fr-FR" sz="1800" i="1" dirty="0"/>
              <a:t>environnementaux (via les </a:t>
            </a:r>
            <a:r>
              <a:rPr lang="fr-FR" sz="1800" i="1" dirty="0" smtClean="0"/>
              <a:t>pratiques </a:t>
            </a:r>
            <a:r>
              <a:rPr lang="fr-FR" sz="1800" i="1" dirty="0" err="1" smtClean="0"/>
              <a:t>agroécologiques</a:t>
            </a:r>
            <a:r>
              <a:rPr lang="fr-FR" sz="1800" i="1" dirty="0" smtClean="0"/>
              <a:t>)</a:t>
            </a:r>
            <a:endParaRPr lang="fr-FR" sz="1800" i="1" dirty="0"/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Préserver la </a:t>
            </a:r>
            <a:r>
              <a:rPr lang="fr-FR" sz="1600" b="1" dirty="0" smtClean="0">
                <a:solidFill>
                  <a:schemeClr val="tx1"/>
                </a:solidFill>
              </a:rPr>
              <a:t>biodiversité</a:t>
            </a:r>
            <a:r>
              <a:rPr lang="fr-FR" sz="1600" dirty="0" smtClean="0">
                <a:solidFill>
                  <a:schemeClr val="tx1"/>
                </a:solidFill>
              </a:rPr>
              <a:t> sur le territoire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Préserver la </a:t>
            </a:r>
            <a:r>
              <a:rPr lang="fr-FR" sz="1600" b="1" dirty="0" smtClean="0">
                <a:solidFill>
                  <a:schemeClr val="tx1"/>
                </a:solidFill>
              </a:rPr>
              <a:t>fertilité</a:t>
            </a:r>
            <a:r>
              <a:rPr lang="fr-FR" sz="1600" dirty="0" smtClean="0">
                <a:solidFill>
                  <a:schemeClr val="tx1"/>
                </a:solidFill>
              </a:rPr>
              <a:t> des sols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Entretenir les </a:t>
            </a:r>
            <a:r>
              <a:rPr lang="fr-FR" sz="1600" b="1" dirty="0" smtClean="0">
                <a:solidFill>
                  <a:schemeClr val="tx1"/>
                </a:solidFill>
              </a:rPr>
              <a:t>paysages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Préserver les </a:t>
            </a:r>
            <a:r>
              <a:rPr lang="fr-FR" sz="1600" b="1" dirty="0" smtClean="0">
                <a:solidFill>
                  <a:schemeClr val="tx1"/>
                </a:solidFill>
              </a:rPr>
              <a:t>nappes phréatiques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Produire des </a:t>
            </a:r>
            <a:r>
              <a:rPr lang="fr-FR" sz="1600" b="1" dirty="0" smtClean="0">
                <a:solidFill>
                  <a:schemeClr val="tx1"/>
                </a:solidFill>
              </a:rPr>
              <a:t>aliments de saison</a:t>
            </a:r>
            <a:r>
              <a:rPr lang="fr-FR" sz="1600" dirty="0" smtClean="0">
                <a:solidFill>
                  <a:schemeClr val="tx1"/>
                </a:solidFill>
              </a:rPr>
              <a:t>, donc moins impactant sur l’environnement</a:t>
            </a:r>
            <a:endParaRPr lang="fr-FR" sz="1800" i="1" dirty="0" smtClean="0"/>
          </a:p>
          <a:p>
            <a:r>
              <a:rPr lang="fr-FR" sz="1800" i="1" dirty="0" smtClean="0"/>
              <a:t>Bénéfices </a:t>
            </a:r>
            <a:r>
              <a:rPr lang="fr-FR" sz="1800" i="1" dirty="0"/>
              <a:t>sociaux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Amélioration de la </a:t>
            </a:r>
            <a:r>
              <a:rPr lang="fr-FR" sz="1600" b="1" dirty="0" smtClean="0">
                <a:solidFill>
                  <a:schemeClr val="tx1"/>
                </a:solidFill>
              </a:rPr>
              <a:t>santé humaine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Contribution au maintien et à la </a:t>
            </a:r>
            <a:r>
              <a:rPr lang="fr-FR" sz="1600" b="1" dirty="0" smtClean="0">
                <a:solidFill>
                  <a:schemeClr val="tx1"/>
                </a:solidFill>
              </a:rPr>
              <a:t>création d’emplois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Création et renforcement du </a:t>
            </a:r>
            <a:r>
              <a:rPr lang="fr-FR" sz="1600" b="1" dirty="0" smtClean="0">
                <a:solidFill>
                  <a:schemeClr val="tx1"/>
                </a:solidFill>
              </a:rPr>
              <a:t>lien social</a:t>
            </a:r>
            <a:endParaRPr lang="fr-FR" sz="1800" i="1" dirty="0" smtClean="0"/>
          </a:p>
          <a:p>
            <a:r>
              <a:rPr lang="fr-FR" sz="1800" i="1" dirty="0" smtClean="0"/>
              <a:t>Bénéfices </a:t>
            </a:r>
            <a:r>
              <a:rPr lang="fr-FR" sz="1800" i="1" dirty="0"/>
              <a:t>pédagogiques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Accueil du </a:t>
            </a:r>
            <a:r>
              <a:rPr lang="fr-FR" sz="1600" b="1" dirty="0" smtClean="0">
                <a:solidFill>
                  <a:schemeClr val="tx1"/>
                </a:solidFill>
              </a:rPr>
              <a:t>grand public avec sensibilisation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Association partie prenante – </a:t>
            </a:r>
            <a:r>
              <a:rPr lang="fr-FR" sz="1600" b="1" dirty="0" smtClean="0">
                <a:solidFill>
                  <a:schemeClr val="tx1"/>
                </a:solidFill>
              </a:rPr>
              <a:t>lien entre l’agriculteur et le consommateur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74224" y="1019641"/>
            <a:ext cx="7886700" cy="5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			Bénéfices d’un projet alimentaire territorial</a:t>
            </a:r>
            <a:endParaRPr lang="fr-FR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396" y="1661798"/>
            <a:ext cx="5837238" cy="44155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3 domaines d’action pour l’ADEME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" y="2725738"/>
            <a:ext cx="569753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latin typeface="Candara" panose="020E0502030303020204" pitchFamily="34" charset="0"/>
              </a:rPr>
              <a:t>Produire et distribuer des aliments à faible impact</a:t>
            </a:r>
          </a:p>
        </p:txBody>
      </p:sp>
      <p:sp>
        <p:nvSpPr>
          <p:cNvPr id="5125" name="ZoneTexte 5"/>
          <p:cNvSpPr txBox="1">
            <a:spLocks noChangeArrowheads="1"/>
          </p:cNvSpPr>
          <p:nvPr/>
        </p:nvSpPr>
        <p:spPr bwMode="auto">
          <a:xfrm>
            <a:off x="1" y="4114685"/>
            <a:ext cx="5697537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Modifier les habitudes et pratiques alimentaires </a:t>
            </a:r>
          </a:p>
        </p:txBody>
      </p:sp>
      <p:sp>
        <p:nvSpPr>
          <p:cNvPr id="5126" name="ZoneTexte 6"/>
          <p:cNvSpPr txBox="1">
            <a:spLocks noChangeArrowheads="1"/>
          </p:cNvSpPr>
          <p:nvPr/>
        </p:nvSpPr>
        <p:spPr bwMode="auto">
          <a:xfrm>
            <a:off x="2" y="5589098"/>
            <a:ext cx="5699124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Réduire drastiquement les pertes et gaspillages</a:t>
            </a:r>
          </a:p>
        </p:txBody>
      </p:sp>
      <p:grpSp>
        <p:nvGrpSpPr>
          <p:cNvPr id="5127" name="Groupe 7"/>
          <p:cNvGrpSpPr>
            <a:grpSpLocks/>
          </p:cNvGrpSpPr>
          <p:nvPr/>
        </p:nvGrpSpPr>
        <p:grpSpPr bwMode="auto">
          <a:xfrm>
            <a:off x="6613525" y="2219325"/>
            <a:ext cx="2058988" cy="1304925"/>
            <a:chOff x="1014413" y="1663700"/>
            <a:chExt cx="7231062" cy="3952875"/>
          </a:xfrm>
        </p:grpSpPr>
        <p:pic>
          <p:nvPicPr>
            <p:cNvPr id="513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63" y="3887788"/>
              <a:ext cx="1263650" cy="852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413" y="2808288"/>
              <a:ext cx="1123950" cy="99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850" y="1663700"/>
              <a:ext cx="1123950" cy="992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162175"/>
              <a:ext cx="1011237" cy="56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3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600" y="2222500"/>
              <a:ext cx="1060450" cy="595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113" y="2730500"/>
              <a:ext cx="1111250" cy="82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1" name="Picture 13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800" y="3659188"/>
              <a:ext cx="955675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1463" y="4572000"/>
              <a:ext cx="1336675" cy="96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3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076825"/>
              <a:ext cx="654050" cy="53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44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4271963"/>
              <a:ext cx="911225" cy="665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5" name="AutoShape 18"/>
            <p:cNvSpPr>
              <a:spLocks noChangeArrowheads="1"/>
            </p:cNvSpPr>
            <p:nvPr/>
          </p:nvSpPr>
          <p:spPr bwMode="auto">
            <a:xfrm rot="-3960000">
              <a:off x="2126457" y="3482181"/>
              <a:ext cx="1490662" cy="377825"/>
            </a:xfrm>
            <a:prstGeom prst="curvedDownArrow">
              <a:avLst>
                <a:gd name="adj1" fmla="val 25042"/>
                <a:gd name="adj2" fmla="val 50066"/>
                <a:gd name="adj3" fmla="val 25000"/>
              </a:avLst>
            </a:prstGeom>
            <a:solidFill>
              <a:srgbClr val="BBE0E3"/>
            </a:solidFill>
            <a:ln w="25560" cap="sq">
              <a:solidFill>
                <a:srgbClr val="89A4A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 i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5146" name="AutoShape 19"/>
            <p:cNvSpPr>
              <a:spLocks noChangeArrowheads="1"/>
            </p:cNvSpPr>
            <p:nvPr/>
          </p:nvSpPr>
          <p:spPr bwMode="auto">
            <a:xfrm>
              <a:off x="3703638" y="2795588"/>
              <a:ext cx="1987550" cy="142875"/>
            </a:xfrm>
            <a:prstGeom prst="curvedDownArrow">
              <a:avLst>
                <a:gd name="adj1" fmla="val 24924"/>
                <a:gd name="adj2" fmla="val 49913"/>
                <a:gd name="adj3" fmla="val 25000"/>
              </a:avLst>
            </a:prstGeom>
            <a:solidFill>
              <a:srgbClr val="BBE0E3"/>
            </a:solidFill>
            <a:ln w="25560" cap="sq">
              <a:solidFill>
                <a:srgbClr val="89A4A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 i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5147" name="AutoShape 20"/>
            <p:cNvSpPr>
              <a:spLocks noChangeArrowheads="1"/>
            </p:cNvSpPr>
            <p:nvPr/>
          </p:nvSpPr>
          <p:spPr bwMode="auto">
            <a:xfrm rot="3900000">
              <a:off x="5960269" y="3475832"/>
              <a:ext cx="1476375" cy="312737"/>
            </a:xfrm>
            <a:prstGeom prst="curvedDownArrow">
              <a:avLst>
                <a:gd name="adj1" fmla="val 24981"/>
                <a:gd name="adj2" fmla="val 49940"/>
                <a:gd name="adj3" fmla="val 25000"/>
              </a:avLst>
            </a:prstGeom>
            <a:solidFill>
              <a:srgbClr val="BBE0E3"/>
            </a:solidFill>
            <a:ln w="25560" cap="sq">
              <a:solidFill>
                <a:srgbClr val="89A4A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 i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  <p:sp>
          <p:nvSpPr>
            <p:cNvPr id="5148" name="AutoShape 21"/>
            <p:cNvSpPr>
              <a:spLocks noChangeArrowheads="1"/>
            </p:cNvSpPr>
            <p:nvPr/>
          </p:nvSpPr>
          <p:spPr bwMode="auto">
            <a:xfrm flipH="1" flipV="1">
              <a:off x="3230563" y="4745038"/>
              <a:ext cx="2698750" cy="257175"/>
            </a:xfrm>
            <a:prstGeom prst="curvedDownArrow">
              <a:avLst>
                <a:gd name="adj1" fmla="val 25117"/>
                <a:gd name="adj2" fmla="val 50283"/>
                <a:gd name="adj3" fmla="val 25000"/>
              </a:avLst>
            </a:prstGeom>
            <a:solidFill>
              <a:srgbClr val="BBE0E3"/>
            </a:solidFill>
            <a:ln w="25560" cap="sq">
              <a:solidFill>
                <a:srgbClr val="89A4A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folHlink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 i="1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chemeClr val="tx1"/>
                </a:solidFill>
              </a:endParaRPr>
            </a:p>
          </p:txBody>
        </p:sp>
      </p:grp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5854700"/>
            <a:ext cx="14112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772150"/>
            <a:ext cx="782637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149725"/>
            <a:ext cx="17002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3130550"/>
            <a:ext cx="619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8663" y="3155945"/>
            <a:ext cx="4968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>
                <a:latin typeface="Candara" panose="020E0502030303020204" pitchFamily="34" charset="0"/>
              </a:rPr>
              <a:t>Ex : </a:t>
            </a:r>
            <a:r>
              <a:rPr lang="fr-FR" dirty="0">
                <a:latin typeface="Candara" panose="020E0502030303020204" pitchFamily="34" charset="0"/>
              </a:rPr>
              <a:t>pratiques agricoles, </a:t>
            </a:r>
            <a:r>
              <a:rPr lang="fr-FR" dirty="0" err="1">
                <a:latin typeface="Candara" panose="020E0502030303020204" pitchFamily="34" charset="0"/>
              </a:rPr>
              <a:t>éco-conception</a:t>
            </a:r>
            <a:r>
              <a:rPr lang="fr-FR" dirty="0">
                <a:latin typeface="Candara" panose="020E0502030303020204" pitchFamily="34" charset="0"/>
              </a:rPr>
              <a:t>, efficience énergétique dans les </a:t>
            </a:r>
            <a:r>
              <a:rPr lang="fr-FR" dirty="0" smtClean="0">
                <a:latin typeface="Candara" panose="020E0502030303020204" pitchFamily="34" charset="0"/>
              </a:rPr>
              <a:t>Industries Agro-Alimentaires, </a:t>
            </a:r>
            <a:r>
              <a:rPr lang="fr-FR" dirty="0">
                <a:latin typeface="Candara" panose="020E0502030303020204" pitchFamily="34" charset="0"/>
              </a:rPr>
              <a:t>logistique…</a:t>
            </a:r>
          </a:p>
        </p:txBody>
      </p:sp>
      <p:sp>
        <p:nvSpPr>
          <p:cNvPr id="5133" name="ZoneTexte 8"/>
          <p:cNvSpPr txBox="1">
            <a:spLocks noChangeArrowheads="1"/>
          </p:cNvSpPr>
          <p:nvPr/>
        </p:nvSpPr>
        <p:spPr bwMode="auto">
          <a:xfrm>
            <a:off x="714375" y="4577248"/>
            <a:ext cx="4457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Ex : régimes alimentaires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(équilibre végétal/animal),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saisonnalité</a:t>
            </a:r>
          </a:p>
        </p:txBody>
      </p:sp>
      <p:sp>
        <p:nvSpPr>
          <p:cNvPr id="5134" name="ZoneTexte 9"/>
          <p:cNvSpPr txBox="1">
            <a:spLocks noChangeArrowheads="1"/>
          </p:cNvSpPr>
          <p:nvPr/>
        </p:nvSpPr>
        <p:spPr bwMode="auto">
          <a:xfrm>
            <a:off x="751378" y="6051423"/>
            <a:ext cx="510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Ex :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mise en place de diagnostic, glanage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, don aux associations, gestion des portions…</a:t>
            </a:r>
          </a:p>
        </p:txBody>
      </p:sp>
      <p:sp>
        <p:nvSpPr>
          <p:cNvPr id="29" name="Titre 1"/>
          <p:cNvSpPr txBox="1">
            <a:spLocks noGrp="1"/>
          </p:cNvSpPr>
          <p:nvPr>
            <p:ph type="title"/>
          </p:nvPr>
        </p:nvSpPr>
        <p:spPr>
          <a:xfrm>
            <a:off x="4768646" y="1131367"/>
            <a:ext cx="4747496" cy="266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Candara" panose="020E0502030303020204" pitchFamily="34" charset="0"/>
                <a:cs typeface="Source Sans Pro Black"/>
              </a:rPr>
              <a:t>Stratégie alimentation durable</a:t>
            </a:r>
            <a:endParaRPr lang="fr-FR" sz="1800" b="1" dirty="0">
              <a:solidFill>
                <a:schemeClr val="bg1"/>
              </a:solidFill>
              <a:latin typeface="Candara" panose="020E0502030303020204" pitchFamily="34" charset="0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02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538956" y="1627421"/>
            <a:ext cx="8095090" cy="1102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Tx/>
              <a:buNone/>
            </a:pP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« Alimentation durable = nourrir les 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êtres humains,</a:t>
            </a:r>
            <a:b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</a:b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en </a:t>
            </a: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quantité et en qualité, aujourd’hui et </a:t>
            </a:r>
            <a:r>
              <a:rPr lang="fr-FR" altLang="fr-FR" sz="2400" b="1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demain, dans le respect de l’environnement</a:t>
            </a:r>
            <a:r>
              <a:rPr lang="fr-FR" altLang="fr-FR" sz="2400" b="1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 »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924175"/>
            <a:ext cx="286067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09196" y="2851150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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Sécurité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alimentaire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461757" y="5488349"/>
            <a:ext cx="2249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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Accessible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économiquement et rémunératrice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983212" y="5371832"/>
            <a:ext cx="1871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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Respect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du vivant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6147" y="3732157"/>
            <a:ext cx="24177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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Impacts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environnementaux réduits, préservation des ressources naturelles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923635" y="5369883"/>
            <a:ext cx="18716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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Qualité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nutritionnelle et sanitaire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760796" y="4272273"/>
            <a:ext cx="1873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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Attentes </a:t>
            </a:r>
            <a:r>
              <a:rPr lang="fr-FR" altLang="fr-FR" sz="1800" dirty="0">
                <a:solidFill>
                  <a:schemeClr val="tx1"/>
                </a:solidFill>
                <a:latin typeface="Candara" panose="020E0502030303020204" pitchFamily="34" charset="0"/>
              </a:rPr>
              <a:t>sociales et culturelles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7088066" y="2924175"/>
            <a:ext cx="20737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 i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 </a:t>
            </a:r>
            <a:r>
              <a:rPr lang="fr-FR" altLang="fr-FR" sz="1800" dirty="0" smtClean="0">
                <a:solidFill>
                  <a:schemeClr val="tx1"/>
                </a:solidFill>
                <a:latin typeface="Candara" panose="020E0502030303020204" pitchFamily="34" charset="0"/>
              </a:rPr>
              <a:t>Capacité des générations futures à produire</a:t>
            </a:r>
            <a:endParaRPr lang="fr-FR" altLang="fr-FR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Titre 1"/>
          <p:cNvSpPr txBox="1">
            <a:spLocks noGrp="1"/>
          </p:cNvSpPr>
          <p:nvPr>
            <p:ph type="title"/>
          </p:nvPr>
        </p:nvSpPr>
        <p:spPr>
          <a:xfrm>
            <a:off x="7156938" y="1131367"/>
            <a:ext cx="2359203" cy="3327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Candara" panose="020E0502030303020204" pitchFamily="34" charset="0"/>
                <a:cs typeface="Source Sans Pro Black"/>
              </a:rPr>
              <a:t>Définition</a:t>
            </a:r>
            <a:endParaRPr lang="fr-FR" sz="1800" b="1" dirty="0">
              <a:solidFill>
                <a:schemeClr val="bg1"/>
              </a:solidFill>
              <a:latin typeface="Candara" panose="020E0502030303020204" pitchFamily="34" charset="0"/>
              <a:cs typeface="Source Sans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4367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3218" y="970479"/>
            <a:ext cx="7836924" cy="53385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			</a:t>
            </a:r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Empreinte carbone de notre alimentation</a:t>
            </a:r>
            <a:endParaRPr lang="fr-FR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884" y="1377806"/>
            <a:ext cx="6364240" cy="34737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6002" y="5436290"/>
            <a:ext cx="8662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- Le mode de production agricole (privilégier l’</a:t>
            </a:r>
            <a:r>
              <a:rPr lang="fr-FR" dirty="0" err="1" smtClean="0"/>
              <a:t>agro-écologie</a:t>
            </a:r>
            <a:r>
              <a:rPr lang="fr-FR" dirty="0" smtClean="0"/>
              <a:t>, etc.) 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- Le transport : optimisation logistique et le mode de transport sont aussi voire plus importants que les distances parcourues (circuit court = 1 intermédiaire maxi, circuit de proximité =  de 50 à 150 km) </a:t>
            </a:r>
            <a:r>
              <a:rPr lang="fr-FR" sz="1600" dirty="0" smtClean="0"/>
              <a:t>– </a:t>
            </a:r>
            <a:r>
              <a:rPr lang="fr-FR" sz="1600" i="1" dirty="0" err="1" smtClean="0"/>
              <a:t>cf</a:t>
            </a:r>
            <a:r>
              <a:rPr lang="fr-FR" sz="1600" i="1" dirty="0" smtClean="0"/>
              <a:t> Avis de l’ADEME :</a:t>
            </a:r>
            <a:r>
              <a:rPr lang="fr-FR" sz="1600" dirty="0">
                <a:hlinkClick r:id="rId3"/>
              </a:rPr>
              <a:t>https://www.ademe.fr/avis-lademe-alimentation-circuits-courts-proximite</a:t>
            </a:r>
            <a:endParaRPr lang="fr-FR" sz="1600" i="1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547112" y="4851515"/>
            <a:ext cx="459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 Etude SOLAGRO </a:t>
            </a:r>
            <a:r>
              <a:rPr lang="fr-FR" sz="1600" i="1" dirty="0" err="1" smtClean="0"/>
              <a:t>Janv</a:t>
            </a:r>
            <a:r>
              <a:rPr lang="fr-FR" sz="1600" i="1" dirty="0" smtClean="0"/>
              <a:t> 2019: « L’empreinte énergétique et carbone de l’alimentation en France »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0956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15845" y="1012723"/>
            <a:ext cx="8190271" cy="540774"/>
          </a:xfrm>
        </p:spPr>
        <p:txBody>
          <a:bodyPr>
            <a:normAutofit fontScale="90000"/>
          </a:bodyPr>
          <a:lstStyle/>
          <a:p>
            <a:r>
              <a:rPr lang="fr-FR" sz="2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Illustration « Des repas meilleurs pour la santé et pour l’environnement </a:t>
            </a:r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  <a:endParaRPr lang="fr-FR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6" y="1900900"/>
            <a:ext cx="8731660" cy="39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72547" y="1009809"/>
            <a:ext cx="7886700" cy="533856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Illustration «Mieux manger ne coûte pas forcément plus cher »</a:t>
            </a:r>
            <a:endParaRPr lang="fr-FR" sz="20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4" y="1941256"/>
            <a:ext cx="8001000" cy="2857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20877" y="5196347"/>
            <a:ext cx="7816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Source : Infographie ADEME – Santé publique France, janvier 2019 :</a:t>
            </a:r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www.ademe.fr/comment-manger-mieux-depenser-plus</a:t>
            </a:r>
            <a:endParaRPr lang="fr-FR" dirty="0" smtClean="0"/>
          </a:p>
          <a:p>
            <a:r>
              <a:rPr lang="fr-FR" dirty="0">
                <a:hlinkClick r:id="rId4"/>
              </a:rPr>
              <a:t>https://www.wwf.fr/sites/default/files/doc-2017-11/171109_rapport_vers_une_alimentation_bas_carbone_saine_abordable.pdf</a:t>
            </a:r>
            <a:endParaRPr lang="fr-FR" dirty="0" smtClean="0">
              <a:hlinkClick r:id="rId5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781" y="4634372"/>
            <a:ext cx="56864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9658" y="2127847"/>
            <a:ext cx="52991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Préservation des sols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Sols fertiles = ressources limitée et fragile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Pratiques agricoles peuvent dégrader sol </a:t>
            </a:r>
          </a:p>
          <a:p>
            <a:pPr lvl="1"/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(ex : tassement, rotations, intrants)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Limiter perte de matières organiques avec pratiques adaptées (amendement avec compost)</a:t>
            </a:r>
          </a:p>
          <a:p>
            <a:pPr lvl="1"/>
            <a:endParaRPr lang="fr-FR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Leviers</a:t>
            </a:r>
            <a:r>
              <a:rPr lang="fr-FR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(ex) 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70C0"/>
                </a:solidFill>
                <a:latin typeface="Candara" panose="020E0502030303020204" pitchFamily="34" charset="0"/>
              </a:rPr>
              <a:t>Limiter </a:t>
            </a:r>
            <a:r>
              <a:rPr lang="fr-FR" dirty="0">
                <a:solidFill>
                  <a:srgbClr val="0070C0"/>
                </a:solidFill>
                <a:latin typeface="Candara" panose="020E0502030303020204" pitchFamily="34" charset="0"/>
              </a:rPr>
              <a:t>l’artificialisation des </a:t>
            </a:r>
            <a:r>
              <a:rPr lang="fr-FR" dirty="0" smtClean="0">
                <a:solidFill>
                  <a:srgbClr val="0070C0"/>
                </a:solidFill>
                <a:latin typeface="Candara" panose="020E0502030303020204" pitchFamily="34" charset="0"/>
              </a:rPr>
              <a:t>sols </a:t>
            </a:r>
            <a:r>
              <a:rPr lang="fr-FR" dirty="0">
                <a:solidFill>
                  <a:srgbClr val="0070C0"/>
                </a:solidFill>
                <a:latin typeface="Candara" panose="020E0502030303020204" pitchFamily="34" charset="0"/>
              </a:rPr>
              <a:t>(rôle des collectivités)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rgbClr val="0070C0"/>
                </a:solidFill>
                <a:latin typeface="Candara" panose="020E0502030303020204" pitchFamily="34" charset="0"/>
              </a:rPr>
              <a:t>allongement rotations ;  engrais organiques ; culture légumineuses ; inter-cultures et haies; cultures associées ; réduction travail sol ; agroforesterie ; gestion prairies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41753" y="2127847"/>
            <a:ext cx="3084722" cy="25545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Chiffres-clé en France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1 département perdu/7ans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Sols = 25 % biodiversité mondiale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Carbone des sols &gt; carbone biomasse + carbone atmosphère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72547" y="1009809"/>
            <a:ext cx="7886700" cy="533856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			Autres </a:t>
            </a:r>
            <a:r>
              <a:rPr lang="fr-FR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Impacts environnementaux (1/2) </a:t>
            </a:r>
            <a:endParaRPr lang="fr-FR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539" y="2127847"/>
            <a:ext cx="5299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u="sng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Pertes et gaspillages alimentaires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Concernent toute la chaîne alimentaire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Boucle vertueuse : actions de lutte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antigaspi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 permettent de faire économies réinvesties dans qualité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lvl="1"/>
            <a:endParaRPr lang="fr-FR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Leviers</a:t>
            </a:r>
            <a:r>
              <a:rPr lang="fr-FR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 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Diagnostics / évolution des </a:t>
            </a:r>
            <a:r>
              <a:rPr lang="fr-FR" sz="2000" dirty="0" err="1" smtClean="0">
                <a:solidFill>
                  <a:srgbClr val="0070C0"/>
                </a:solidFill>
                <a:latin typeface="Candara" panose="020E0502030303020204" pitchFamily="34" charset="0"/>
              </a:rPr>
              <a:t>process</a:t>
            </a:r>
            <a:endParaRPr lang="fr-FR" sz="2000" dirty="0" smtClean="0">
              <a:solidFill>
                <a:srgbClr val="0070C0"/>
              </a:solidFill>
              <a:latin typeface="Candara" panose="020E0502030303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Gestion des invendus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Opérations collectives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09264" y="2275331"/>
            <a:ext cx="3084722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Chiffres-clé en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1/3 de la production est jetée soit 10 Mt/an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Au domicile : 30 kg/</a:t>
            </a:r>
            <a:r>
              <a:rPr lang="fr-FR" sz="2000" dirty="0" err="1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hab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latin typeface="Candara" panose="020E0502030303020204" pitchFamily="34" charset="0"/>
              </a:rPr>
              <a:t>/an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72" y="4655407"/>
            <a:ext cx="3265214" cy="1760319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572547" y="1009809"/>
            <a:ext cx="7886700" cy="5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			Autres Impacts environnementaux (2/2) </a:t>
            </a:r>
            <a:endParaRPr lang="fr-FR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windows\temp\notes2569AF\8574C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5" y="2163826"/>
            <a:ext cx="1362397" cy="194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52" y="5445527"/>
            <a:ext cx="1166813" cy="11668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" y="5483720"/>
            <a:ext cx="1166400" cy="10904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1120" y="1425858"/>
            <a:ext cx="69953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Boîte à outils ADEME Alimentation durable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Infographie «</a:t>
            </a:r>
            <a:r>
              <a:rPr lang="fr-FR" dirty="0"/>
              <a:t> Mieux manger, moins gaspiller, moins polluer </a:t>
            </a:r>
            <a:r>
              <a:rPr lang="fr-FR" dirty="0" smtClean="0"/>
              <a:t>»:</a:t>
            </a:r>
            <a:r>
              <a:rPr lang="fr-FR" dirty="0" smtClean="0">
                <a:hlinkClick r:id="rId6"/>
              </a:rPr>
              <a:t>http</a:t>
            </a:r>
            <a:r>
              <a:rPr lang="fr-FR" dirty="0">
                <a:hlinkClick r:id="rId6"/>
              </a:rPr>
              <a:t>://</a:t>
            </a:r>
            <a:r>
              <a:rPr lang="fr-FR" dirty="0" smtClean="0">
                <a:hlinkClick r:id="rId6"/>
              </a:rPr>
              <a:t>multimedia.ademe.fr/animations/alimentation/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Etude </a:t>
            </a:r>
            <a:r>
              <a:rPr lang="fr-FR" dirty="0" err="1" smtClean="0"/>
              <a:t>Solagro</a:t>
            </a:r>
            <a:r>
              <a:rPr lang="fr-FR" dirty="0" smtClean="0"/>
              <a:t> </a:t>
            </a:r>
            <a:r>
              <a:rPr lang="fr-FR" dirty="0"/>
              <a:t>juin 2019 « Le Revers de notre assiette : Changer d’alimentation pour préserver notre santé et notre environnement » </a:t>
            </a:r>
          </a:p>
          <a:p>
            <a:r>
              <a:rPr lang="fr-FR" u="sng" dirty="0">
                <a:hlinkClick r:id="rId7"/>
              </a:rPr>
              <a:t>https://</a:t>
            </a:r>
            <a:r>
              <a:rPr lang="fr-FR" u="sng" dirty="0" smtClean="0">
                <a:hlinkClick r:id="rId7"/>
              </a:rPr>
              <a:t>solagro.org/images/imagesCK/files/publications/f85_le-revers-de-notre-assiette-web.pdf</a:t>
            </a:r>
            <a:endParaRPr lang="fr-FR" u="sng" dirty="0" smtClean="0"/>
          </a:p>
          <a:p>
            <a:endParaRPr lang="fr-FR" dirty="0"/>
          </a:p>
          <a:p>
            <a:r>
              <a:rPr lang="fr-FR" dirty="0" smtClean="0"/>
              <a:t>Cahier </a:t>
            </a:r>
            <a:r>
              <a:rPr lang="fr-FR" dirty="0"/>
              <a:t>de recommandations « Politiques publiques : pour une alimentation bénéfique à la santé de tous et au climat » Réseau Action Climat et </a:t>
            </a:r>
            <a:r>
              <a:rPr lang="fr-FR" dirty="0" err="1"/>
              <a:t>Solagro</a:t>
            </a:r>
            <a:r>
              <a:rPr lang="fr-FR" dirty="0"/>
              <a:t> </a:t>
            </a:r>
            <a:r>
              <a:rPr lang="fr-FR" dirty="0" smtClean="0"/>
              <a:t>– sept 2019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4070" y="5129513"/>
            <a:ext cx="1304657" cy="1475360"/>
          </a:xfrm>
          <a:prstGeom prst="rect">
            <a:avLst/>
          </a:prstGeom>
        </p:spPr>
      </p:pic>
      <p:pic>
        <p:nvPicPr>
          <p:cNvPr id="12" name="Image 11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500">
            <a:off x="5482400" y="5339104"/>
            <a:ext cx="970065" cy="1379661"/>
          </a:xfrm>
          <a:prstGeom prst="rect">
            <a:avLst/>
          </a:prstGeom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5895" y="5265099"/>
            <a:ext cx="1064173" cy="14655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725" y="4123920"/>
            <a:ext cx="1294879" cy="1294879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1572547" y="1009809"/>
            <a:ext cx="7886700" cy="533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					Pour en savoir plus…</a:t>
            </a:r>
            <a:endParaRPr lang="fr-FR" sz="20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Réseau A3P">
      <a:dk1>
        <a:sysClr val="windowText" lastClr="000000"/>
      </a:dk1>
      <a:lt1>
        <a:sysClr val="window" lastClr="FFFFFF"/>
      </a:lt1>
      <a:dk2>
        <a:srgbClr val="E36F28"/>
      </a:dk2>
      <a:lt2>
        <a:srgbClr val="EEECE1"/>
      </a:lt2>
      <a:accent1>
        <a:srgbClr val="FAC08F"/>
      </a:accent1>
      <a:accent2>
        <a:srgbClr val="C0504D"/>
      </a:accent2>
      <a:accent3>
        <a:srgbClr val="A8CB39"/>
      </a:accent3>
      <a:accent4>
        <a:srgbClr val="8064A2"/>
      </a:accent4>
      <a:accent5>
        <a:srgbClr val="4089BD"/>
      </a:accent5>
      <a:accent6>
        <a:srgbClr val="606262"/>
      </a:accent6>
      <a:hlink>
        <a:srgbClr val="4D4D4D"/>
      </a:hlink>
      <a:folHlink>
        <a:srgbClr val="BFBFBF"/>
      </a:folHlink>
    </a:clrScheme>
    <a:fontScheme name="Personnalisé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9A9BE0E814740A51E938307C8FF84" ma:contentTypeVersion="0" ma:contentTypeDescription="Crée un document." ma:contentTypeScope="" ma:versionID="a49f96c37a2372e2139575a3e84c1e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d13bcf85cdafeb1bac1f53419940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3CEB5-C06A-4FDD-AAE8-15EEF5CEBE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6F70CD-5EDE-423B-890F-F4D9D2C4C5B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77D03FE-EA07-408E-9B71-55EAB5925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10640</TotalTime>
  <Words>495</Words>
  <Application>Microsoft Office PowerPoint</Application>
  <PresentationFormat>Affichage à l'écran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Courier New</vt:lpstr>
      <vt:lpstr>Source Sans Pro Black</vt:lpstr>
      <vt:lpstr>Trebuchet MS</vt:lpstr>
      <vt:lpstr>Wingdings</vt:lpstr>
      <vt:lpstr>Thème Office</vt:lpstr>
      <vt:lpstr>2_Thème Office</vt:lpstr>
      <vt:lpstr>Contexte et enjeux de l’Alimentation durable </vt:lpstr>
      <vt:lpstr>Stratégie alimentation durable</vt:lpstr>
      <vt:lpstr>Définition</vt:lpstr>
      <vt:lpstr>   Empreinte carbone de notre alimentation</vt:lpstr>
      <vt:lpstr>Illustration « Des repas meilleurs pour la santé et pour l’environnement »</vt:lpstr>
      <vt:lpstr>Illustration «Mieux manger ne coûte pas forcément plus cher »</vt:lpstr>
      <vt:lpstr>   Autres Impacts environnementaux (1/2)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Christelle Demion</dc:creator>
  <cp:lastModifiedBy>Mme Isabelle ROBINOT-BERTRAND</cp:lastModifiedBy>
  <cp:revision>365</cp:revision>
  <cp:lastPrinted>2019-10-14T16:39:01Z</cp:lastPrinted>
  <dcterms:created xsi:type="dcterms:W3CDTF">2016-07-07T13:50:51Z</dcterms:created>
  <dcterms:modified xsi:type="dcterms:W3CDTF">2019-10-14T16:39:17Z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0x010100CDD9A9BE0E814740A51E938307C8FF84</vt:lpwstr>
  </property>
  <property fmtid="{D5CDD505-2E9C-101B-9397-08002B2CF9AE}" pid="3" name="IsMyDocuments">
    <vt:bool>true</vt:bool>
  </property>
</Properties>
</file>